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handoutMasterIdLst>
    <p:handoutMasterId r:id="rId38"/>
  </p:handoutMasterIdLst>
  <p:sldIdLst>
    <p:sldId id="256" r:id="rId2"/>
    <p:sldId id="260" r:id="rId3"/>
    <p:sldId id="262" r:id="rId4"/>
    <p:sldId id="263" r:id="rId5"/>
    <p:sldId id="265" r:id="rId6"/>
    <p:sldId id="264" r:id="rId7"/>
    <p:sldId id="292" r:id="rId8"/>
    <p:sldId id="289" r:id="rId9"/>
    <p:sldId id="290" r:id="rId10"/>
    <p:sldId id="271" r:id="rId11"/>
    <p:sldId id="272" r:id="rId12"/>
    <p:sldId id="273" r:id="rId13"/>
    <p:sldId id="293" r:id="rId14"/>
    <p:sldId id="291" r:id="rId15"/>
    <p:sldId id="266" r:id="rId16"/>
    <p:sldId id="267" r:id="rId17"/>
    <p:sldId id="280" r:id="rId18"/>
    <p:sldId id="288" r:id="rId19"/>
    <p:sldId id="285" r:id="rId20"/>
    <p:sldId id="286" r:id="rId21"/>
    <p:sldId id="287" r:id="rId22"/>
    <p:sldId id="268" r:id="rId23"/>
    <p:sldId id="276" r:id="rId24"/>
    <p:sldId id="274" r:id="rId25"/>
    <p:sldId id="275" r:id="rId26"/>
    <p:sldId id="269" r:id="rId27"/>
    <p:sldId id="294" r:id="rId28"/>
    <p:sldId id="425" r:id="rId29"/>
    <p:sldId id="426" r:id="rId30"/>
    <p:sldId id="427" r:id="rId31"/>
    <p:sldId id="428" r:id="rId32"/>
    <p:sldId id="429" r:id="rId33"/>
    <p:sldId id="430" r:id="rId34"/>
    <p:sldId id="424" r:id="rId35"/>
    <p:sldId id="279" r:id="rId3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1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88"/>
    <p:restoredTop sz="94674"/>
  </p:normalViewPr>
  <p:slideViewPr>
    <p:cSldViewPr snapToGrid="0" snapToObjects="1">
      <p:cViewPr varScale="1">
        <p:scale>
          <a:sx n="75" d="100"/>
          <a:sy n="75" d="100"/>
        </p:scale>
        <p:origin x="208" y="7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69FC4D-5E59-A048-A24B-36DBE938C842}" type="doc">
      <dgm:prSet loTypeId="urn:microsoft.com/office/officeart/2005/8/layout/process1" loCatId="" qsTypeId="urn:microsoft.com/office/officeart/2005/8/quickstyle/simple1" qsCatId="simple" csTypeId="urn:microsoft.com/office/officeart/2005/8/colors/accent5_5" csCatId="accent5" phldr="1"/>
      <dgm:spPr/>
    </dgm:pt>
    <dgm:pt modelId="{D53D8E51-AAB9-A745-BDF5-AB13964A2A82}">
      <dgm:prSet phldrT="[Text]"/>
      <dgm:spPr/>
      <dgm:t>
        <a:bodyPr/>
        <a:lstStyle/>
        <a:p>
          <a:r>
            <a:rPr lang="en-US" dirty="0"/>
            <a:t>Recruitment/Admission</a:t>
          </a:r>
        </a:p>
      </dgm:t>
    </dgm:pt>
    <dgm:pt modelId="{949FC6A0-2A35-8846-985D-64D4A855726B}" type="parTrans" cxnId="{89E41A01-5865-0949-B27B-3E6D28FD80DB}">
      <dgm:prSet/>
      <dgm:spPr/>
      <dgm:t>
        <a:bodyPr/>
        <a:lstStyle/>
        <a:p>
          <a:endParaRPr lang="en-US"/>
        </a:p>
      </dgm:t>
    </dgm:pt>
    <dgm:pt modelId="{59578060-4D5D-BF45-8FFD-A70C864B8704}" type="sibTrans" cxnId="{89E41A01-5865-0949-B27B-3E6D28FD80DB}">
      <dgm:prSet/>
      <dgm:spPr/>
      <dgm:t>
        <a:bodyPr/>
        <a:lstStyle/>
        <a:p>
          <a:endParaRPr lang="en-US"/>
        </a:p>
      </dgm:t>
    </dgm:pt>
    <dgm:pt modelId="{CB9D41B7-D0FA-334E-8DAD-37250061B7C2}">
      <dgm:prSet phldrT="[Text]"/>
      <dgm:spPr/>
      <dgm:t>
        <a:bodyPr/>
        <a:lstStyle/>
        <a:p>
          <a:r>
            <a:rPr lang="en-US" dirty="0"/>
            <a:t>Retention/Persistence, bridging milestones (coursework, </a:t>
          </a:r>
          <a:r>
            <a:rPr lang="en-US" dirty="0" err="1"/>
            <a:t>quals</a:t>
          </a:r>
          <a:r>
            <a:rPr lang="en-US" dirty="0"/>
            <a:t>, research, defense, etc.)</a:t>
          </a:r>
        </a:p>
      </dgm:t>
    </dgm:pt>
    <dgm:pt modelId="{46F98016-292D-CD45-A7BF-86A807692649}" type="parTrans" cxnId="{4D8D018B-DC6F-5C4B-AB84-978E9E3934D5}">
      <dgm:prSet/>
      <dgm:spPr/>
      <dgm:t>
        <a:bodyPr/>
        <a:lstStyle/>
        <a:p>
          <a:endParaRPr lang="en-US"/>
        </a:p>
      </dgm:t>
    </dgm:pt>
    <dgm:pt modelId="{ECBDC295-4B0B-E24B-9602-086963C3AE2D}" type="sibTrans" cxnId="{4D8D018B-DC6F-5C4B-AB84-978E9E3934D5}">
      <dgm:prSet/>
      <dgm:spPr/>
      <dgm:t>
        <a:bodyPr/>
        <a:lstStyle/>
        <a:p>
          <a:endParaRPr lang="en-US"/>
        </a:p>
      </dgm:t>
    </dgm:pt>
    <dgm:pt modelId="{C10B1C33-FDC8-1E44-80F0-E84CE970AE55}">
      <dgm:prSet phldrT="[Text]"/>
      <dgm:spPr/>
      <dgm:t>
        <a:bodyPr/>
        <a:lstStyle/>
        <a:p>
          <a:r>
            <a:rPr lang="en-US" dirty="0"/>
            <a:t>Outcomes, reviewing data of time to degree, performance, quality, etc.</a:t>
          </a:r>
        </a:p>
      </dgm:t>
    </dgm:pt>
    <dgm:pt modelId="{AA6F47D4-4936-604B-8056-7EA49DFD728D}" type="parTrans" cxnId="{15F62222-1B15-4548-81C9-E32D7E283460}">
      <dgm:prSet/>
      <dgm:spPr/>
      <dgm:t>
        <a:bodyPr/>
        <a:lstStyle/>
        <a:p>
          <a:endParaRPr lang="en-US"/>
        </a:p>
      </dgm:t>
    </dgm:pt>
    <dgm:pt modelId="{1F4A802E-1DAD-B241-96DD-134E723D0282}" type="sibTrans" cxnId="{15F62222-1B15-4548-81C9-E32D7E283460}">
      <dgm:prSet/>
      <dgm:spPr/>
      <dgm:t>
        <a:bodyPr/>
        <a:lstStyle/>
        <a:p>
          <a:endParaRPr lang="en-US"/>
        </a:p>
      </dgm:t>
    </dgm:pt>
    <dgm:pt modelId="{CF2B1528-5331-6D40-BAA9-DD01F6EC1C21}" type="pres">
      <dgm:prSet presAssocID="{3569FC4D-5E59-A048-A24B-36DBE938C842}" presName="Name0" presStyleCnt="0">
        <dgm:presLayoutVars>
          <dgm:dir/>
          <dgm:resizeHandles val="exact"/>
        </dgm:presLayoutVars>
      </dgm:prSet>
      <dgm:spPr/>
    </dgm:pt>
    <dgm:pt modelId="{F6205EEB-23DF-1348-869F-D36A789C82B4}" type="pres">
      <dgm:prSet presAssocID="{D53D8E51-AAB9-A745-BDF5-AB13964A2A82}" presName="node" presStyleLbl="node1" presStyleIdx="0" presStyleCnt="3">
        <dgm:presLayoutVars>
          <dgm:bulletEnabled val="1"/>
        </dgm:presLayoutVars>
      </dgm:prSet>
      <dgm:spPr/>
    </dgm:pt>
    <dgm:pt modelId="{0F66B6E1-F66B-8B47-A77E-58A6EEC0D712}" type="pres">
      <dgm:prSet presAssocID="{59578060-4D5D-BF45-8FFD-A70C864B8704}" presName="sibTrans" presStyleLbl="sibTrans2D1" presStyleIdx="0" presStyleCnt="2"/>
      <dgm:spPr/>
    </dgm:pt>
    <dgm:pt modelId="{79C06512-62D1-A542-901E-FB8301125DEB}" type="pres">
      <dgm:prSet presAssocID="{59578060-4D5D-BF45-8FFD-A70C864B8704}" presName="connectorText" presStyleLbl="sibTrans2D1" presStyleIdx="0" presStyleCnt="2"/>
      <dgm:spPr/>
    </dgm:pt>
    <dgm:pt modelId="{B72A8185-470C-9943-90C9-E16A30CD4666}" type="pres">
      <dgm:prSet presAssocID="{CB9D41B7-D0FA-334E-8DAD-37250061B7C2}" presName="node" presStyleLbl="node1" presStyleIdx="1" presStyleCnt="3">
        <dgm:presLayoutVars>
          <dgm:bulletEnabled val="1"/>
        </dgm:presLayoutVars>
      </dgm:prSet>
      <dgm:spPr/>
    </dgm:pt>
    <dgm:pt modelId="{EBB3BF6B-CF90-E141-BC07-26046552995F}" type="pres">
      <dgm:prSet presAssocID="{ECBDC295-4B0B-E24B-9602-086963C3AE2D}" presName="sibTrans" presStyleLbl="sibTrans2D1" presStyleIdx="1" presStyleCnt="2"/>
      <dgm:spPr/>
    </dgm:pt>
    <dgm:pt modelId="{2C68D78A-32D0-544D-B943-4FBE7C36DD2D}" type="pres">
      <dgm:prSet presAssocID="{ECBDC295-4B0B-E24B-9602-086963C3AE2D}" presName="connectorText" presStyleLbl="sibTrans2D1" presStyleIdx="1" presStyleCnt="2"/>
      <dgm:spPr/>
    </dgm:pt>
    <dgm:pt modelId="{F07350B0-D832-9C48-83D1-586015A94B05}" type="pres">
      <dgm:prSet presAssocID="{C10B1C33-FDC8-1E44-80F0-E84CE970AE55}" presName="node" presStyleLbl="node1" presStyleIdx="2" presStyleCnt="3">
        <dgm:presLayoutVars>
          <dgm:bulletEnabled val="1"/>
        </dgm:presLayoutVars>
      </dgm:prSet>
      <dgm:spPr/>
    </dgm:pt>
  </dgm:ptLst>
  <dgm:cxnLst>
    <dgm:cxn modelId="{89E41A01-5865-0949-B27B-3E6D28FD80DB}" srcId="{3569FC4D-5E59-A048-A24B-36DBE938C842}" destId="{D53D8E51-AAB9-A745-BDF5-AB13964A2A82}" srcOrd="0" destOrd="0" parTransId="{949FC6A0-2A35-8846-985D-64D4A855726B}" sibTransId="{59578060-4D5D-BF45-8FFD-A70C864B8704}"/>
    <dgm:cxn modelId="{15F62222-1B15-4548-81C9-E32D7E283460}" srcId="{3569FC4D-5E59-A048-A24B-36DBE938C842}" destId="{C10B1C33-FDC8-1E44-80F0-E84CE970AE55}" srcOrd="2" destOrd="0" parTransId="{AA6F47D4-4936-604B-8056-7EA49DFD728D}" sibTransId="{1F4A802E-1DAD-B241-96DD-134E723D0282}"/>
    <dgm:cxn modelId="{AE0E713E-B0A1-5845-AC70-84A732B4433B}" type="presOf" srcId="{C10B1C33-FDC8-1E44-80F0-E84CE970AE55}" destId="{F07350B0-D832-9C48-83D1-586015A94B05}" srcOrd="0" destOrd="0" presId="urn:microsoft.com/office/officeart/2005/8/layout/process1"/>
    <dgm:cxn modelId="{1AEAF750-C7C5-2A4D-951E-813ABE89FA7F}" type="presOf" srcId="{D53D8E51-AAB9-A745-BDF5-AB13964A2A82}" destId="{F6205EEB-23DF-1348-869F-D36A789C82B4}" srcOrd="0" destOrd="0" presId="urn:microsoft.com/office/officeart/2005/8/layout/process1"/>
    <dgm:cxn modelId="{9F9BD75D-7404-6B4F-BD45-D244EE24CD7A}" type="presOf" srcId="{59578060-4D5D-BF45-8FFD-A70C864B8704}" destId="{79C06512-62D1-A542-901E-FB8301125DEB}" srcOrd="1" destOrd="0" presId="urn:microsoft.com/office/officeart/2005/8/layout/process1"/>
    <dgm:cxn modelId="{36C9CF7A-CF58-724E-8D58-A8CD9DE48BCB}" type="presOf" srcId="{CB9D41B7-D0FA-334E-8DAD-37250061B7C2}" destId="{B72A8185-470C-9943-90C9-E16A30CD4666}" srcOrd="0" destOrd="0" presId="urn:microsoft.com/office/officeart/2005/8/layout/process1"/>
    <dgm:cxn modelId="{E8FA3C87-7241-234D-973E-D5A2D77EF4AC}" type="presOf" srcId="{ECBDC295-4B0B-E24B-9602-086963C3AE2D}" destId="{EBB3BF6B-CF90-E141-BC07-26046552995F}" srcOrd="0" destOrd="0" presId="urn:microsoft.com/office/officeart/2005/8/layout/process1"/>
    <dgm:cxn modelId="{4D8D018B-DC6F-5C4B-AB84-978E9E3934D5}" srcId="{3569FC4D-5E59-A048-A24B-36DBE938C842}" destId="{CB9D41B7-D0FA-334E-8DAD-37250061B7C2}" srcOrd="1" destOrd="0" parTransId="{46F98016-292D-CD45-A7BF-86A807692649}" sibTransId="{ECBDC295-4B0B-E24B-9602-086963C3AE2D}"/>
    <dgm:cxn modelId="{8EBEFECE-91D4-124F-AA04-A69CE719234A}" type="presOf" srcId="{59578060-4D5D-BF45-8FFD-A70C864B8704}" destId="{0F66B6E1-F66B-8B47-A77E-58A6EEC0D712}" srcOrd="0" destOrd="0" presId="urn:microsoft.com/office/officeart/2005/8/layout/process1"/>
    <dgm:cxn modelId="{5DE5B9DD-5A33-AD46-843B-7E7077D34E5E}" type="presOf" srcId="{3569FC4D-5E59-A048-A24B-36DBE938C842}" destId="{CF2B1528-5331-6D40-BAA9-DD01F6EC1C21}" srcOrd="0" destOrd="0" presId="urn:microsoft.com/office/officeart/2005/8/layout/process1"/>
    <dgm:cxn modelId="{838E8BEA-C510-7B4F-B2FC-CD13B8BD0A24}" type="presOf" srcId="{ECBDC295-4B0B-E24B-9602-086963C3AE2D}" destId="{2C68D78A-32D0-544D-B943-4FBE7C36DD2D}" srcOrd="1" destOrd="0" presId="urn:microsoft.com/office/officeart/2005/8/layout/process1"/>
    <dgm:cxn modelId="{DF917BB3-3C04-EB42-A53A-4E2013BFD9F9}" type="presParOf" srcId="{CF2B1528-5331-6D40-BAA9-DD01F6EC1C21}" destId="{F6205EEB-23DF-1348-869F-D36A789C82B4}" srcOrd="0" destOrd="0" presId="urn:microsoft.com/office/officeart/2005/8/layout/process1"/>
    <dgm:cxn modelId="{BFD920D9-8903-F740-9E39-4B9EF346A5F9}" type="presParOf" srcId="{CF2B1528-5331-6D40-BAA9-DD01F6EC1C21}" destId="{0F66B6E1-F66B-8B47-A77E-58A6EEC0D712}" srcOrd="1" destOrd="0" presId="urn:microsoft.com/office/officeart/2005/8/layout/process1"/>
    <dgm:cxn modelId="{31B1B657-BD6E-D54E-A88B-FE8067850D58}" type="presParOf" srcId="{0F66B6E1-F66B-8B47-A77E-58A6EEC0D712}" destId="{79C06512-62D1-A542-901E-FB8301125DEB}" srcOrd="0" destOrd="0" presId="urn:microsoft.com/office/officeart/2005/8/layout/process1"/>
    <dgm:cxn modelId="{D1A2108E-0F59-1F44-A64F-6E5A7B7D09CB}" type="presParOf" srcId="{CF2B1528-5331-6D40-BAA9-DD01F6EC1C21}" destId="{B72A8185-470C-9943-90C9-E16A30CD4666}" srcOrd="2" destOrd="0" presId="urn:microsoft.com/office/officeart/2005/8/layout/process1"/>
    <dgm:cxn modelId="{7E7417E4-2300-8C44-9B49-C6FE31FAB71B}" type="presParOf" srcId="{CF2B1528-5331-6D40-BAA9-DD01F6EC1C21}" destId="{EBB3BF6B-CF90-E141-BC07-26046552995F}" srcOrd="3" destOrd="0" presId="urn:microsoft.com/office/officeart/2005/8/layout/process1"/>
    <dgm:cxn modelId="{7AE610F3-850A-4C4F-AA90-440D467A5E06}" type="presParOf" srcId="{EBB3BF6B-CF90-E141-BC07-26046552995F}" destId="{2C68D78A-32D0-544D-B943-4FBE7C36DD2D}" srcOrd="0" destOrd="0" presId="urn:microsoft.com/office/officeart/2005/8/layout/process1"/>
    <dgm:cxn modelId="{BF43D452-81F2-DF43-9E13-53FF86FE094F}" type="presParOf" srcId="{CF2B1528-5331-6D40-BAA9-DD01F6EC1C21}" destId="{F07350B0-D832-9C48-83D1-586015A94B0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69FC4D-5E59-A048-A24B-36DBE938C842}" type="doc">
      <dgm:prSet loTypeId="urn:microsoft.com/office/officeart/2005/8/layout/process1" loCatId="" qsTypeId="urn:microsoft.com/office/officeart/2005/8/quickstyle/simple1" qsCatId="simple" csTypeId="urn:microsoft.com/office/officeart/2005/8/colors/accent5_5" csCatId="accent5" phldr="1"/>
      <dgm:spPr/>
    </dgm:pt>
    <dgm:pt modelId="{D53D8E51-AAB9-A745-BDF5-AB13964A2A82}">
      <dgm:prSet phldrT="[Text]"/>
      <dgm:spPr/>
      <dgm:t>
        <a:bodyPr/>
        <a:lstStyle/>
        <a:p>
          <a:r>
            <a:rPr lang="en-US" dirty="0"/>
            <a:t>Recruitment/Admission</a:t>
          </a:r>
        </a:p>
      </dgm:t>
    </dgm:pt>
    <dgm:pt modelId="{949FC6A0-2A35-8846-985D-64D4A855726B}" type="parTrans" cxnId="{89E41A01-5865-0949-B27B-3E6D28FD80DB}">
      <dgm:prSet/>
      <dgm:spPr/>
      <dgm:t>
        <a:bodyPr/>
        <a:lstStyle/>
        <a:p>
          <a:endParaRPr lang="en-US"/>
        </a:p>
      </dgm:t>
    </dgm:pt>
    <dgm:pt modelId="{59578060-4D5D-BF45-8FFD-A70C864B8704}" type="sibTrans" cxnId="{89E41A01-5865-0949-B27B-3E6D28FD80DB}">
      <dgm:prSet/>
      <dgm:spPr/>
      <dgm:t>
        <a:bodyPr/>
        <a:lstStyle/>
        <a:p>
          <a:endParaRPr lang="en-US"/>
        </a:p>
      </dgm:t>
    </dgm:pt>
    <dgm:pt modelId="{CB9D41B7-D0FA-334E-8DAD-37250061B7C2}">
      <dgm:prSet phldrT="[Text]"/>
      <dgm:spPr/>
      <dgm:t>
        <a:bodyPr/>
        <a:lstStyle/>
        <a:p>
          <a:r>
            <a:rPr lang="en-US" dirty="0"/>
            <a:t>Retention/Persistence, bridging milestones (coursework, </a:t>
          </a:r>
          <a:r>
            <a:rPr lang="en-US" dirty="0" err="1"/>
            <a:t>quals</a:t>
          </a:r>
          <a:r>
            <a:rPr lang="en-US" dirty="0"/>
            <a:t>, research, defense, etc.)</a:t>
          </a:r>
        </a:p>
      </dgm:t>
    </dgm:pt>
    <dgm:pt modelId="{46F98016-292D-CD45-A7BF-86A807692649}" type="parTrans" cxnId="{4D8D018B-DC6F-5C4B-AB84-978E9E3934D5}">
      <dgm:prSet/>
      <dgm:spPr/>
      <dgm:t>
        <a:bodyPr/>
        <a:lstStyle/>
        <a:p>
          <a:endParaRPr lang="en-US"/>
        </a:p>
      </dgm:t>
    </dgm:pt>
    <dgm:pt modelId="{ECBDC295-4B0B-E24B-9602-086963C3AE2D}" type="sibTrans" cxnId="{4D8D018B-DC6F-5C4B-AB84-978E9E3934D5}">
      <dgm:prSet/>
      <dgm:spPr/>
      <dgm:t>
        <a:bodyPr/>
        <a:lstStyle/>
        <a:p>
          <a:endParaRPr lang="en-US"/>
        </a:p>
      </dgm:t>
    </dgm:pt>
    <dgm:pt modelId="{C10B1C33-FDC8-1E44-80F0-E84CE970AE55}">
      <dgm:prSet phldrT="[Text]"/>
      <dgm:spPr/>
      <dgm:t>
        <a:bodyPr/>
        <a:lstStyle/>
        <a:p>
          <a:r>
            <a:rPr lang="en-US" dirty="0"/>
            <a:t>Outcomes, reviewing data of time to degree, performance, quality, etc.</a:t>
          </a:r>
        </a:p>
      </dgm:t>
    </dgm:pt>
    <dgm:pt modelId="{AA6F47D4-4936-604B-8056-7EA49DFD728D}" type="parTrans" cxnId="{15F62222-1B15-4548-81C9-E32D7E283460}">
      <dgm:prSet/>
      <dgm:spPr/>
      <dgm:t>
        <a:bodyPr/>
        <a:lstStyle/>
        <a:p>
          <a:endParaRPr lang="en-US"/>
        </a:p>
      </dgm:t>
    </dgm:pt>
    <dgm:pt modelId="{1F4A802E-1DAD-B241-96DD-134E723D0282}" type="sibTrans" cxnId="{15F62222-1B15-4548-81C9-E32D7E283460}">
      <dgm:prSet/>
      <dgm:spPr/>
      <dgm:t>
        <a:bodyPr/>
        <a:lstStyle/>
        <a:p>
          <a:endParaRPr lang="en-US"/>
        </a:p>
      </dgm:t>
    </dgm:pt>
    <dgm:pt modelId="{CF2B1528-5331-6D40-BAA9-DD01F6EC1C21}" type="pres">
      <dgm:prSet presAssocID="{3569FC4D-5E59-A048-A24B-36DBE938C842}" presName="Name0" presStyleCnt="0">
        <dgm:presLayoutVars>
          <dgm:dir/>
          <dgm:resizeHandles val="exact"/>
        </dgm:presLayoutVars>
      </dgm:prSet>
      <dgm:spPr/>
    </dgm:pt>
    <dgm:pt modelId="{F6205EEB-23DF-1348-869F-D36A789C82B4}" type="pres">
      <dgm:prSet presAssocID="{D53D8E51-AAB9-A745-BDF5-AB13964A2A82}" presName="node" presStyleLbl="node1" presStyleIdx="0" presStyleCnt="3">
        <dgm:presLayoutVars>
          <dgm:bulletEnabled val="1"/>
        </dgm:presLayoutVars>
      </dgm:prSet>
      <dgm:spPr/>
    </dgm:pt>
    <dgm:pt modelId="{0F66B6E1-F66B-8B47-A77E-58A6EEC0D712}" type="pres">
      <dgm:prSet presAssocID="{59578060-4D5D-BF45-8FFD-A70C864B8704}" presName="sibTrans" presStyleLbl="sibTrans2D1" presStyleIdx="0" presStyleCnt="2"/>
      <dgm:spPr/>
    </dgm:pt>
    <dgm:pt modelId="{79C06512-62D1-A542-901E-FB8301125DEB}" type="pres">
      <dgm:prSet presAssocID="{59578060-4D5D-BF45-8FFD-A70C864B8704}" presName="connectorText" presStyleLbl="sibTrans2D1" presStyleIdx="0" presStyleCnt="2"/>
      <dgm:spPr/>
    </dgm:pt>
    <dgm:pt modelId="{B72A8185-470C-9943-90C9-E16A30CD4666}" type="pres">
      <dgm:prSet presAssocID="{CB9D41B7-D0FA-334E-8DAD-37250061B7C2}" presName="node" presStyleLbl="node1" presStyleIdx="1" presStyleCnt="3">
        <dgm:presLayoutVars>
          <dgm:bulletEnabled val="1"/>
        </dgm:presLayoutVars>
      </dgm:prSet>
      <dgm:spPr/>
    </dgm:pt>
    <dgm:pt modelId="{EBB3BF6B-CF90-E141-BC07-26046552995F}" type="pres">
      <dgm:prSet presAssocID="{ECBDC295-4B0B-E24B-9602-086963C3AE2D}" presName="sibTrans" presStyleLbl="sibTrans2D1" presStyleIdx="1" presStyleCnt="2"/>
      <dgm:spPr/>
    </dgm:pt>
    <dgm:pt modelId="{2C68D78A-32D0-544D-B943-4FBE7C36DD2D}" type="pres">
      <dgm:prSet presAssocID="{ECBDC295-4B0B-E24B-9602-086963C3AE2D}" presName="connectorText" presStyleLbl="sibTrans2D1" presStyleIdx="1" presStyleCnt="2"/>
      <dgm:spPr/>
    </dgm:pt>
    <dgm:pt modelId="{F07350B0-D832-9C48-83D1-586015A94B05}" type="pres">
      <dgm:prSet presAssocID="{C10B1C33-FDC8-1E44-80F0-E84CE970AE55}" presName="node" presStyleLbl="node1" presStyleIdx="2" presStyleCnt="3">
        <dgm:presLayoutVars>
          <dgm:bulletEnabled val="1"/>
        </dgm:presLayoutVars>
      </dgm:prSet>
      <dgm:spPr/>
    </dgm:pt>
  </dgm:ptLst>
  <dgm:cxnLst>
    <dgm:cxn modelId="{89E41A01-5865-0949-B27B-3E6D28FD80DB}" srcId="{3569FC4D-5E59-A048-A24B-36DBE938C842}" destId="{D53D8E51-AAB9-A745-BDF5-AB13964A2A82}" srcOrd="0" destOrd="0" parTransId="{949FC6A0-2A35-8846-985D-64D4A855726B}" sibTransId="{59578060-4D5D-BF45-8FFD-A70C864B8704}"/>
    <dgm:cxn modelId="{15F62222-1B15-4548-81C9-E32D7E283460}" srcId="{3569FC4D-5E59-A048-A24B-36DBE938C842}" destId="{C10B1C33-FDC8-1E44-80F0-E84CE970AE55}" srcOrd="2" destOrd="0" parTransId="{AA6F47D4-4936-604B-8056-7EA49DFD728D}" sibTransId="{1F4A802E-1DAD-B241-96DD-134E723D0282}"/>
    <dgm:cxn modelId="{AE0E713E-B0A1-5845-AC70-84A732B4433B}" type="presOf" srcId="{C10B1C33-FDC8-1E44-80F0-E84CE970AE55}" destId="{F07350B0-D832-9C48-83D1-586015A94B05}" srcOrd="0" destOrd="0" presId="urn:microsoft.com/office/officeart/2005/8/layout/process1"/>
    <dgm:cxn modelId="{1AEAF750-C7C5-2A4D-951E-813ABE89FA7F}" type="presOf" srcId="{D53D8E51-AAB9-A745-BDF5-AB13964A2A82}" destId="{F6205EEB-23DF-1348-869F-D36A789C82B4}" srcOrd="0" destOrd="0" presId="urn:microsoft.com/office/officeart/2005/8/layout/process1"/>
    <dgm:cxn modelId="{9F9BD75D-7404-6B4F-BD45-D244EE24CD7A}" type="presOf" srcId="{59578060-4D5D-BF45-8FFD-A70C864B8704}" destId="{79C06512-62D1-A542-901E-FB8301125DEB}" srcOrd="1" destOrd="0" presId="urn:microsoft.com/office/officeart/2005/8/layout/process1"/>
    <dgm:cxn modelId="{36C9CF7A-CF58-724E-8D58-A8CD9DE48BCB}" type="presOf" srcId="{CB9D41B7-D0FA-334E-8DAD-37250061B7C2}" destId="{B72A8185-470C-9943-90C9-E16A30CD4666}" srcOrd="0" destOrd="0" presId="urn:microsoft.com/office/officeart/2005/8/layout/process1"/>
    <dgm:cxn modelId="{E8FA3C87-7241-234D-973E-D5A2D77EF4AC}" type="presOf" srcId="{ECBDC295-4B0B-E24B-9602-086963C3AE2D}" destId="{EBB3BF6B-CF90-E141-BC07-26046552995F}" srcOrd="0" destOrd="0" presId="urn:microsoft.com/office/officeart/2005/8/layout/process1"/>
    <dgm:cxn modelId="{4D8D018B-DC6F-5C4B-AB84-978E9E3934D5}" srcId="{3569FC4D-5E59-A048-A24B-36DBE938C842}" destId="{CB9D41B7-D0FA-334E-8DAD-37250061B7C2}" srcOrd="1" destOrd="0" parTransId="{46F98016-292D-CD45-A7BF-86A807692649}" sibTransId="{ECBDC295-4B0B-E24B-9602-086963C3AE2D}"/>
    <dgm:cxn modelId="{8EBEFECE-91D4-124F-AA04-A69CE719234A}" type="presOf" srcId="{59578060-4D5D-BF45-8FFD-A70C864B8704}" destId="{0F66B6E1-F66B-8B47-A77E-58A6EEC0D712}" srcOrd="0" destOrd="0" presId="urn:microsoft.com/office/officeart/2005/8/layout/process1"/>
    <dgm:cxn modelId="{5DE5B9DD-5A33-AD46-843B-7E7077D34E5E}" type="presOf" srcId="{3569FC4D-5E59-A048-A24B-36DBE938C842}" destId="{CF2B1528-5331-6D40-BAA9-DD01F6EC1C21}" srcOrd="0" destOrd="0" presId="urn:microsoft.com/office/officeart/2005/8/layout/process1"/>
    <dgm:cxn modelId="{838E8BEA-C510-7B4F-B2FC-CD13B8BD0A24}" type="presOf" srcId="{ECBDC295-4B0B-E24B-9602-086963C3AE2D}" destId="{2C68D78A-32D0-544D-B943-4FBE7C36DD2D}" srcOrd="1" destOrd="0" presId="urn:microsoft.com/office/officeart/2005/8/layout/process1"/>
    <dgm:cxn modelId="{DF917BB3-3C04-EB42-A53A-4E2013BFD9F9}" type="presParOf" srcId="{CF2B1528-5331-6D40-BAA9-DD01F6EC1C21}" destId="{F6205EEB-23DF-1348-869F-D36A789C82B4}" srcOrd="0" destOrd="0" presId="urn:microsoft.com/office/officeart/2005/8/layout/process1"/>
    <dgm:cxn modelId="{BFD920D9-8903-F740-9E39-4B9EF346A5F9}" type="presParOf" srcId="{CF2B1528-5331-6D40-BAA9-DD01F6EC1C21}" destId="{0F66B6E1-F66B-8B47-A77E-58A6EEC0D712}" srcOrd="1" destOrd="0" presId="urn:microsoft.com/office/officeart/2005/8/layout/process1"/>
    <dgm:cxn modelId="{31B1B657-BD6E-D54E-A88B-FE8067850D58}" type="presParOf" srcId="{0F66B6E1-F66B-8B47-A77E-58A6EEC0D712}" destId="{79C06512-62D1-A542-901E-FB8301125DEB}" srcOrd="0" destOrd="0" presId="urn:microsoft.com/office/officeart/2005/8/layout/process1"/>
    <dgm:cxn modelId="{D1A2108E-0F59-1F44-A64F-6E5A7B7D09CB}" type="presParOf" srcId="{CF2B1528-5331-6D40-BAA9-DD01F6EC1C21}" destId="{B72A8185-470C-9943-90C9-E16A30CD4666}" srcOrd="2" destOrd="0" presId="urn:microsoft.com/office/officeart/2005/8/layout/process1"/>
    <dgm:cxn modelId="{7E7417E4-2300-8C44-9B49-C6FE31FAB71B}" type="presParOf" srcId="{CF2B1528-5331-6D40-BAA9-DD01F6EC1C21}" destId="{EBB3BF6B-CF90-E141-BC07-26046552995F}" srcOrd="3" destOrd="0" presId="urn:microsoft.com/office/officeart/2005/8/layout/process1"/>
    <dgm:cxn modelId="{7AE610F3-850A-4C4F-AA90-440D467A5E06}" type="presParOf" srcId="{EBB3BF6B-CF90-E141-BC07-26046552995F}" destId="{2C68D78A-32D0-544D-B943-4FBE7C36DD2D}" srcOrd="0" destOrd="0" presId="urn:microsoft.com/office/officeart/2005/8/layout/process1"/>
    <dgm:cxn modelId="{BF43D452-81F2-DF43-9E13-53FF86FE094F}" type="presParOf" srcId="{CF2B1528-5331-6D40-BAA9-DD01F6EC1C21}" destId="{F07350B0-D832-9C48-83D1-586015A94B0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69FC4D-5E59-A048-A24B-36DBE938C842}" type="doc">
      <dgm:prSet loTypeId="urn:microsoft.com/office/officeart/2005/8/layout/process1" loCatId="" qsTypeId="urn:microsoft.com/office/officeart/2005/8/quickstyle/simple1" qsCatId="simple" csTypeId="urn:microsoft.com/office/officeart/2005/8/colors/accent5_1" csCatId="accent5" phldr="1"/>
      <dgm:spPr/>
    </dgm:pt>
    <dgm:pt modelId="{D53D8E51-AAB9-A745-BDF5-AB13964A2A82}">
      <dgm:prSet phldrT="[Text]"/>
      <dgm:spPr/>
      <dgm:t>
        <a:bodyPr/>
        <a:lstStyle/>
        <a:p>
          <a:r>
            <a:rPr lang="en-US" dirty="0"/>
            <a:t>Vetting TBP eligibility, match student with department support (fellowships, assistantships, traineeships, etc.), provide offers/contracts; connect students with other campus financial resources (financial aid, AcademicWorks, </a:t>
          </a:r>
          <a:r>
            <a:rPr lang="en-US" dirty="0" err="1"/>
            <a:t>etc</a:t>
          </a:r>
          <a:r>
            <a:rPr lang="en-US" dirty="0"/>
            <a:t>); ensure that students have clear understanding of what their financial responsibility entails </a:t>
          </a:r>
        </a:p>
      </dgm:t>
    </dgm:pt>
    <dgm:pt modelId="{949FC6A0-2A35-8846-985D-64D4A855726B}" type="parTrans" cxnId="{89E41A01-5865-0949-B27B-3E6D28FD80DB}">
      <dgm:prSet/>
      <dgm:spPr/>
      <dgm:t>
        <a:bodyPr/>
        <a:lstStyle/>
        <a:p>
          <a:endParaRPr lang="en-US"/>
        </a:p>
      </dgm:t>
    </dgm:pt>
    <dgm:pt modelId="{59578060-4D5D-BF45-8FFD-A70C864B8704}" type="sibTrans" cxnId="{89E41A01-5865-0949-B27B-3E6D28FD80DB}">
      <dgm:prSet/>
      <dgm:spPr/>
      <dgm:t>
        <a:bodyPr/>
        <a:lstStyle/>
        <a:p>
          <a:endParaRPr lang="en-US"/>
        </a:p>
      </dgm:t>
    </dgm:pt>
    <dgm:pt modelId="{CB9D41B7-D0FA-334E-8DAD-37250061B7C2}">
      <dgm:prSet phldrT="[Text]"/>
      <dgm:spPr/>
      <dgm:t>
        <a:bodyPr/>
        <a:lstStyle/>
        <a:p>
          <a:r>
            <a:rPr lang="en-US" dirty="0"/>
            <a:t>Manage TBP resources and track student remaining eligibility; provide updates to students of balance/eligibility of TBP as well as annual contracts/fellowship statements; ensuring support commitments are met, addressing timely student support needs</a:t>
          </a:r>
        </a:p>
      </dgm:t>
    </dgm:pt>
    <dgm:pt modelId="{46F98016-292D-CD45-A7BF-86A807692649}" type="parTrans" cxnId="{4D8D018B-DC6F-5C4B-AB84-978E9E3934D5}">
      <dgm:prSet/>
      <dgm:spPr/>
      <dgm:t>
        <a:bodyPr/>
        <a:lstStyle/>
        <a:p>
          <a:endParaRPr lang="en-US"/>
        </a:p>
      </dgm:t>
    </dgm:pt>
    <dgm:pt modelId="{ECBDC295-4B0B-E24B-9602-086963C3AE2D}" type="sibTrans" cxnId="{4D8D018B-DC6F-5C4B-AB84-978E9E3934D5}">
      <dgm:prSet/>
      <dgm:spPr/>
      <dgm:t>
        <a:bodyPr/>
        <a:lstStyle/>
        <a:p>
          <a:endParaRPr lang="en-US"/>
        </a:p>
      </dgm:t>
    </dgm:pt>
    <dgm:pt modelId="{C10B1C33-FDC8-1E44-80F0-E84CE970AE55}">
      <dgm:prSet phldrT="[Text]"/>
      <dgm:spPr/>
      <dgm:t>
        <a:bodyPr/>
        <a:lstStyle/>
        <a:p>
          <a:r>
            <a:rPr lang="en-US" dirty="0"/>
            <a:t>Consider how program outcomes (graduation, performance, student excellence, etc.) have been impacted by your student support resources, and how changes to enrollment in future will impact needs for TBP and student resources</a:t>
          </a:r>
        </a:p>
      </dgm:t>
    </dgm:pt>
    <dgm:pt modelId="{AA6F47D4-4936-604B-8056-7EA49DFD728D}" type="parTrans" cxnId="{15F62222-1B15-4548-81C9-E32D7E283460}">
      <dgm:prSet/>
      <dgm:spPr/>
      <dgm:t>
        <a:bodyPr/>
        <a:lstStyle/>
        <a:p>
          <a:endParaRPr lang="en-US"/>
        </a:p>
      </dgm:t>
    </dgm:pt>
    <dgm:pt modelId="{1F4A802E-1DAD-B241-96DD-134E723D0282}" type="sibTrans" cxnId="{15F62222-1B15-4548-81C9-E32D7E283460}">
      <dgm:prSet/>
      <dgm:spPr/>
      <dgm:t>
        <a:bodyPr/>
        <a:lstStyle/>
        <a:p>
          <a:endParaRPr lang="en-US"/>
        </a:p>
      </dgm:t>
    </dgm:pt>
    <dgm:pt modelId="{CF2B1528-5331-6D40-BAA9-DD01F6EC1C21}" type="pres">
      <dgm:prSet presAssocID="{3569FC4D-5E59-A048-A24B-36DBE938C842}" presName="Name0" presStyleCnt="0">
        <dgm:presLayoutVars>
          <dgm:dir/>
          <dgm:resizeHandles val="exact"/>
        </dgm:presLayoutVars>
      </dgm:prSet>
      <dgm:spPr/>
    </dgm:pt>
    <dgm:pt modelId="{F6205EEB-23DF-1348-869F-D36A789C82B4}" type="pres">
      <dgm:prSet presAssocID="{D53D8E51-AAB9-A745-BDF5-AB13964A2A82}" presName="node" presStyleLbl="node1" presStyleIdx="0" presStyleCnt="3" custScaleY="131069">
        <dgm:presLayoutVars>
          <dgm:bulletEnabled val="1"/>
        </dgm:presLayoutVars>
      </dgm:prSet>
      <dgm:spPr/>
    </dgm:pt>
    <dgm:pt modelId="{0F66B6E1-F66B-8B47-A77E-58A6EEC0D712}" type="pres">
      <dgm:prSet presAssocID="{59578060-4D5D-BF45-8FFD-A70C864B8704}" presName="sibTrans" presStyleLbl="sibTrans2D1" presStyleIdx="0" presStyleCnt="2"/>
      <dgm:spPr/>
    </dgm:pt>
    <dgm:pt modelId="{79C06512-62D1-A542-901E-FB8301125DEB}" type="pres">
      <dgm:prSet presAssocID="{59578060-4D5D-BF45-8FFD-A70C864B8704}" presName="connectorText" presStyleLbl="sibTrans2D1" presStyleIdx="0" presStyleCnt="2"/>
      <dgm:spPr/>
    </dgm:pt>
    <dgm:pt modelId="{B72A8185-470C-9943-90C9-E16A30CD4666}" type="pres">
      <dgm:prSet presAssocID="{CB9D41B7-D0FA-334E-8DAD-37250061B7C2}" presName="node" presStyleLbl="node1" presStyleIdx="1" presStyleCnt="3" custScaleY="131069">
        <dgm:presLayoutVars>
          <dgm:bulletEnabled val="1"/>
        </dgm:presLayoutVars>
      </dgm:prSet>
      <dgm:spPr/>
    </dgm:pt>
    <dgm:pt modelId="{EBB3BF6B-CF90-E141-BC07-26046552995F}" type="pres">
      <dgm:prSet presAssocID="{ECBDC295-4B0B-E24B-9602-086963C3AE2D}" presName="sibTrans" presStyleLbl="sibTrans2D1" presStyleIdx="1" presStyleCnt="2"/>
      <dgm:spPr/>
    </dgm:pt>
    <dgm:pt modelId="{2C68D78A-32D0-544D-B943-4FBE7C36DD2D}" type="pres">
      <dgm:prSet presAssocID="{ECBDC295-4B0B-E24B-9602-086963C3AE2D}" presName="connectorText" presStyleLbl="sibTrans2D1" presStyleIdx="1" presStyleCnt="2"/>
      <dgm:spPr/>
    </dgm:pt>
    <dgm:pt modelId="{F07350B0-D832-9C48-83D1-586015A94B05}" type="pres">
      <dgm:prSet presAssocID="{C10B1C33-FDC8-1E44-80F0-E84CE970AE55}" presName="node" presStyleLbl="node1" presStyleIdx="2" presStyleCnt="3" custScaleY="131069">
        <dgm:presLayoutVars>
          <dgm:bulletEnabled val="1"/>
        </dgm:presLayoutVars>
      </dgm:prSet>
      <dgm:spPr/>
    </dgm:pt>
  </dgm:ptLst>
  <dgm:cxnLst>
    <dgm:cxn modelId="{89E41A01-5865-0949-B27B-3E6D28FD80DB}" srcId="{3569FC4D-5E59-A048-A24B-36DBE938C842}" destId="{D53D8E51-AAB9-A745-BDF5-AB13964A2A82}" srcOrd="0" destOrd="0" parTransId="{949FC6A0-2A35-8846-985D-64D4A855726B}" sibTransId="{59578060-4D5D-BF45-8FFD-A70C864B8704}"/>
    <dgm:cxn modelId="{15F62222-1B15-4548-81C9-E32D7E283460}" srcId="{3569FC4D-5E59-A048-A24B-36DBE938C842}" destId="{C10B1C33-FDC8-1E44-80F0-E84CE970AE55}" srcOrd="2" destOrd="0" parTransId="{AA6F47D4-4936-604B-8056-7EA49DFD728D}" sibTransId="{1F4A802E-1DAD-B241-96DD-134E723D0282}"/>
    <dgm:cxn modelId="{AE0E713E-B0A1-5845-AC70-84A732B4433B}" type="presOf" srcId="{C10B1C33-FDC8-1E44-80F0-E84CE970AE55}" destId="{F07350B0-D832-9C48-83D1-586015A94B05}" srcOrd="0" destOrd="0" presId="urn:microsoft.com/office/officeart/2005/8/layout/process1"/>
    <dgm:cxn modelId="{1AEAF750-C7C5-2A4D-951E-813ABE89FA7F}" type="presOf" srcId="{D53D8E51-AAB9-A745-BDF5-AB13964A2A82}" destId="{F6205EEB-23DF-1348-869F-D36A789C82B4}" srcOrd="0" destOrd="0" presId="urn:microsoft.com/office/officeart/2005/8/layout/process1"/>
    <dgm:cxn modelId="{9F9BD75D-7404-6B4F-BD45-D244EE24CD7A}" type="presOf" srcId="{59578060-4D5D-BF45-8FFD-A70C864B8704}" destId="{79C06512-62D1-A542-901E-FB8301125DEB}" srcOrd="1" destOrd="0" presId="urn:microsoft.com/office/officeart/2005/8/layout/process1"/>
    <dgm:cxn modelId="{36C9CF7A-CF58-724E-8D58-A8CD9DE48BCB}" type="presOf" srcId="{CB9D41B7-D0FA-334E-8DAD-37250061B7C2}" destId="{B72A8185-470C-9943-90C9-E16A30CD4666}" srcOrd="0" destOrd="0" presId="urn:microsoft.com/office/officeart/2005/8/layout/process1"/>
    <dgm:cxn modelId="{E8FA3C87-7241-234D-973E-D5A2D77EF4AC}" type="presOf" srcId="{ECBDC295-4B0B-E24B-9602-086963C3AE2D}" destId="{EBB3BF6B-CF90-E141-BC07-26046552995F}" srcOrd="0" destOrd="0" presId="urn:microsoft.com/office/officeart/2005/8/layout/process1"/>
    <dgm:cxn modelId="{4D8D018B-DC6F-5C4B-AB84-978E9E3934D5}" srcId="{3569FC4D-5E59-A048-A24B-36DBE938C842}" destId="{CB9D41B7-D0FA-334E-8DAD-37250061B7C2}" srcOrd="1" destOrd="0" parTransId="{46F98016-292D-CD45-A7BF-86A807692649}" sibTransId="{ECBDC295-4B0B-E24B-9602-086963C3AE2D}"/>
    <dgm:cxn modelId="{8EBEFECE-91D4-124F-AA04-A69CE719234A}" type="presOf" srcId="{59578060-4D5D-BF45-8FFD-A70C864B8704}" destId="{0F66B6E1-F66B-8B47-A77E-58A6EEC0D712}" srcOrd="0" destOrd="0" presId="urn:microsoft.com/office/officeart/2005/8/layout/process1"/>
    <dgm:cxn modelId="{5DE5B9DD-5A33-AD46-843B-7E7077D34E5E}" type="presOf" srcId="{3569FC4D-5E59-A048-A24B-36DBE938C842}" destId="{CF2B1528-5331-6D40-BAA9-DD01F6EC1C21}" srcOrd="0" destOrd="0" presId="urn:microsoft.com/office/officeart/2005/8/layout/process1"/>
    <dgm:cxn modelId="{838E8BEA-C510-7B4F-B2FC-CD13B8BD0A24}" type="presOf" srcId="{ECBDC295-4B0B-E24B-9602-086963C3AE2D}" destId="{2C68D78A-32D0-544D-B943-4FBE7C36DD2D}" srcOrd="1" destOrd="0" presId="urn:microsoft.com/office/officeart/2005/8/layout/process1"/>
    <dgm:cxn modelId="{DF917BB3-3C04-EB42-A53A-4E2013BFD9F9}" type="presParOf" srcId="{CF2B1528-5331-6D40-BAA9-DD01F6EC1C21}" destId="{F6205EEB-23DF-1348-869F-D36A789C82B4}" srcOrd="0" destOrd="0" presId="urn:microsoft.com/office/officeart/2005/8/layout/process1"/>
    <dgm:cxn modelId="{BFD920D9-8903-F740-9E39-4B9EF346A5F9}" type="presParOf" srcId="{CF2B1528-5331-6D40-BAA9-DD01F6EC1C21}" destId="{0F66B6E1-F66B-8B47-A77E-58A6EEC0D712}" srcOrd="1" destOrd="0" presId="urn:microsoft.com/office/officeart/2005/8/layout/process1"/>
    <dgm:cxn modelId="{31B1B657-BD6E-D54E-A88B-FE8067850D58}" type="presParOf" srcId="{0F66B6E1-F66B-8B47-A77E-58A6EEC0D712}" destId="{79C06512-62D1-A542-901E-FB8301125DEB}" srcOrd="0" destOrd="0" presId="urn:microsoft.com/office/officeart/2005/8/layout/process1"/>
    <dgm:cxn modelId="{D1A2108E-0F59-1F44-A64F-6E5A7B7D09CB}" type="presParOf" srcId="{CF2B1528-5331-6D40-BAA9-DD01F6EC1C21}" destId="{B72A8185-470C-9943-90C9-E16A30CD4666}" srcOrd="2" destOrd="0" presId="urn:microsoft.com/office/officeart/2005/8/layout/process1"/>
    <dgm:cxn modelId="{7E7417E4-2300-8C44-9B49-C6FE31FAB71B}" type="presParOf" srcId="{CF2B1528-5331-6D40-BAA9-DD01F6EC1C21}" destId="{EBB3BF6B-CF90-E141-BC07-26046552995F}" srcOrd="3" destOrd="0" presId="urn:microsoft.com/office/officeart/2005/8/layout/process1"/>
    <dgm:cxn modelId="{7AE610F3-850A-4C4F-AA90-440D467A5E06}" type="presParOf" srcId="{EBB3BF6B-CF90-E141-BC07-26046552995F}" destId="{2C68D78A-32D0-544D-B943-4FBE7C36DD2D}" srcOrd="0" destOrd="0" presId="urn:microsoft.com/office/officeart/2005/8/layout/process1"/>
    <dgm:cxn modelId="{BF43D452-81F2-DF43-9E13-53FF86FE094F}" type="presParOf" srcId="{CF2B1528-5331-6D40-BAA9-DD01F6EC1C21}" destId="{F07350B0-D832-9C48-83D1-586015A94B05}"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205EEB-23DF-1348-869F-D36A789C82B4}">
      <dsp:nvSpPr>
        <dsp:cNvPr id="0" name=""/>
        <dsp:cNvSpPr/>
      </dsp:nvSpPr>
      <dsp:spPr>
        <a:xfrm>
          <a:off x="19521" y="3668200"/>
          <a:ext cx="5834885" cy="3500931"/>
        </a:xfrm>
        <a:prstGeom prst="roundRect">
          <a:avLst>
            <a:gd name="adj" fmla="val 10000"/>
          </a:avLst>
        </a:prstGeom>
        <a:solidFill>
          <a:schemeClr val="accent5">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Recruitment/Admission</a:t>
          </a:r>
        </a:p>
      </dsp:txBody>
      <dsp:txXfrm>
        <a:off x="122060" y="3770739"/>
        <a:ext cx="5629807" cy="3295853"/>
      </dsp:txXfrm>
    </dsp:sp>
    <dsp:sp modelId="{0F66B6E1-F66B-8B47-A77E-58A6EEC0D712}">
      <dsp:nvSpPr>
        <dsp:cNvPr id="0" name=""/>
        <dsp:cNvSpPr/>
      </dsp:nvSpPr>
      <dsp:spPr>
        <a:xfrm>
          <a:off x="6437895" y="4695140"/>
          <a:ext cx="1236995" cy="1447051"/>
        </a:xfrm>
        <a:prstGeom prst="rightArrow">
          <a:avLst>
            <a:gd name="adj1" fmla="val 60000"/>
            <a:gd name="adj2" fmla="val 50000"/>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6437895" y="4984550"/>
        <a:ext cx="865897" cy="868231"/>
      </dsp:txXfrm>
    </dsp:sp>
    <dsp:sp modelId="{B72A8185-470C-9943-90C9-E16A30CD4666}">
      <dsp:nvSpPr>
        <dsp:cNvPr id="0" name=""/>
        <dsp:cNvSpPr/>
      </dsp:nvSpPr>
      <dsp:spPr>
        <a:xfrm>
          <a:off x="8188361" y="3668200"/>
          <a:ext cx="5834885" cy="3500931"/>
        </a:xfrm>
        <a:prstGeom prst="roundRect">
          <a:avLst>
            <a:gd name="adj" fmla="val 10000"/>
          </a:avLst>
        </a:prstGeom>
        <a:solidFill>
          <a:schemeClr val="accent5">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Retention/Persistence, bridging milestones (coursework, </a:t>
          </a:r>
          <a:r>
            <a:rPr lang="en-US" sz="3800" kern="1200" dirty="0" err="1"/>
            <a:t>quals</a:t>
          </a:r>
          <a:r>
            <a:rPr lang="en-US" sz="3800" kern="1200" dirty="0"/>
            <a:t>, research, defense, etc.)</a:t>
          </a:r>
        </a:p>
      </dsp:txBody>
      <dsp:txXfrm>
        <a:off x="8290900" y="3770739"/>
        <a:ext cx="5629807" cy="3295853"/>
      </dsp:txXfrm>
    </dsp:sp>
    <dsp:sp modelId="{EBB3BF6B-CF90-E141-BC07-26046552995F}">
      <dsp:nvSpPr>
        <dsp:cNvPr id="0" name=""/>
        <dsp:cNvSpPr/>
      </dsp:nvSpPr>
      <dsp:spPr>
        <a:xfrm>
          <a:off x="14606735" y="4695140"/>
          <a:ext cx="1236995" cy="1447051"/>
        </a:xfrm>
        <a:prstGeom prst="rightArrow">
          <a:avLst>
            <a:gd name="adj1" fmla="val 60000"/>
            <a:gd name="adj2" fmla="val 50000"/>
          </a:avLst>
        </a:prstGeom>
        <a:solidFill>
          <a:schemeClr val="accent5">
            <a:shade val="90000"/>
            <a:hueOff val="-208261"/>
            <a:satOff val="12005"/>
            <a:lumOff val="2574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14606735" y="4984550"/>
        <a:ext cx="865897" cy="868231"/>
      </dsp:txXfrm>
    </dsp:sp>
    <dsp:sp modelId="{F07350B0-D832-9C48-83D1-586015A94B05}">
      <dsp:nvSpPr>
        <dsp:cNvPr id="0" name=""/>
        <dsp:cNvSpPr/>
      </dsp:nvSpPr>
      <dsp:spPr>
        <a:xfrm>
          <a:off x="16357200" y="3668200"/>
          <a:ext cx="5834885" cy="3500931"/>
        </a:xfrm>
        <a:prstGeom prst="roundRect">
          <a:avLst>
            <a:gd name="adj" fmla="val 10000"/>
          </a:avLst>
        </a:prstGeom>
        <a:solidFill>
          <a:schemeClr val="accent5">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Outcomes, reviewing data of time to degree, performance, quality, etc.</a:t>
          </a:r>
        </a:p>
      </dsp:txBody>
      <dsp:txXfrm>
        <a:off x="16459739" y="3770739"/>
        <a:ext cx="5629807" cy="32958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205EEB-23DF-1348-869F-D36A789C82B4}">
      <dsp:nvSpPr>
        <dsp:cNvPr id="0" name=""/>
        <dsp:cNvSpPr/>
      </dsp:nvSpPr>
      <dsp:spPr>
        <a:xfrm>
          <a:off x="19521" y="252901"/>
          <a:ext cx="5834885" cy="3500931"/>
        </a:xfrm>
        <a:prstGeom prst="roundRect">
          <a:avLst>
            <a:gd name="adj" fmla="val 10000"/>
          </a:avLst>
        </a:prstGeom>
        <a:solidFill>
          <a:schemeClr val="accent5">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Recruitment/Admission</a:t>
          </a:r>
        </a:p>
      </dsp:txBody>
      <dsp:txXfrm>
        <a:off x="122060" y="355440"/>
        <a:ext cx="5629807" cy="3295853"/>
      </dsp:txXfrm>
    </dsp:sp>
    <dsp:sp modelId="{0F66B6E1-F66B-8B47-A77E-58A6EEC0D712}">
      <dsp:nvSpPr>
        <dsp:cNvPr id="0" name=""/>
        <dsp:cNvSpPr/>
      </dsp:nvSpPr>
      <dsp:spPr>
        <a:xfrm>
          <a:off x="6437895" y="1279841"/>
          <a:ext cx="1236995" cy="1447051"/>
        </a:xfrm>
        <a:prstGeom prst="rightArrow">
          <a:avLst>
            <a:gd name="adj1" fmla="val 60000"/>
            <a:gd name="adj2" fmla="val 50000"/>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6437895" y="1569251"/>
        <a:ext cx="865897" cy="868231"/>
      </dsp:txXfrm>
    </dsp:sp>
    <dsp:sp modelId="{B72A8185-470C-9943-90C9-E16A30CD4666}">
      <dsp:nvSpPr>
        <dsp:cNvPr id="0" name=""/>
        <dsp:cNvSpPr/>
      </dsp:nvSpPr>
      <dsp:spPr>
        <a:xfrm>
          <a:off x="8188361" y="252901"/>
          <a:ext cx="5834885" cy="3500931"/>
        </a:xfrm>
        <a:prstGeom prst="roundRect">
          <a:avLst>
            <a:gd name="adj" fmla="val 10000"/>
          </a:avLst>
        </a:prstGeom>
        <a:solidFill>
          <a:schemeClr val="accent5">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Retention/Persistence, bridging milestones (coursework, </a:t>
          </a:r>
          <a:r>
            <a:rPr lang="en-US" sz="3800" kern="1200" dirty="0" err="1"/>
            <a:t>quals</a:t>
          </a:r>
          <a:r>
            <a:rPr lang="en-US" sz="3800" kern="1200" dirty="0"/>
            <a:t>, research, defense, etc.)</a:t>
          </a:r>
        </a:p>
      </dsp:txBody>
      <dsp:txXfrm>
        <a:off x="8290900" y="355440"/>
        <a:ext cx="5629807" cy="3295853"/>
      </dsp:txXfrm>
    </dsp:sp>
    <dsp:sp modelId="{EBB3BF6B-CF90-E141-BC07-26046552995F}">
      <dsp:nvSpPr>
        <dsp:cNvPr id="0" name=""/>
        <dsp:cNvSpPr/>
      </dsp:nvSpPr>
      <dsp:spPr>
        <a:xfrm>
          <a:off x="14606735" y="1279841"/>
          <a:ext cx="1236995" cy="1447051"/>
        </a:xfrm>
        <a:prstGeom prst="rightArrow">
          <a:avLst>
            <a:gd name="adj1" fmla="val 60000"/>
            <a:gd name="adj2" fmla="val 50000"/>
          </a:avLst>
        </a:prstGeom>
        <a:solidFill>
          <a:schemeClr val="accent5">
            <a:shade val="90000"/>
            <a:hueOff val="-208261"/>
            <a:satOff val="12005"/>
            <a:lumOff val="2574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14606735" y="1569251"/>
        <a:ext cx="865897" cy="868231"/>
      </dsp:txXfrm>
    </dsp:sp>
    <dsp:sp modelId="{F07350B0-D832-9C48-83D1-586015A94B05}">
      <dsp:nvSpPr>
        <dsp:cNvPr id="0" name=""/>
        <dsp:cNvSpPr/>
      </dsp:nvSpPr>
      <dsp:spPr>
        <a:xfrm>
          <a:off x="16357200" y="252901"/>
          <a:ext cx="5834885" cy="3500931"/>
        </a:xfrm>
        <a:prstGeom prst="roundRect">
          <a:avLst>
            <a:gd name="adj" fmla="val 10000"/>
          </a:avLst>
        </a:prstGeom>
        <a:solidFill>
          <a:schemeClr val="accent5">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Outcomes, reviewing data of time to degree, performance, quality, etc.</a:t>
          </a:r>
        </a:p>
      </dsp:txBody>
      <dsp:txXfrm>
        <a:off x="16459739" y="355440"/>
        <a:ext cx="5629807" cy="32958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205EEB-23DF-1348-869F-D36A789C82B4}">
      <dsp:nvSpPr>
        <dsp:cNvPr id="0" name=""/>
        <dsp:cNvSpPr/>
      </dsp:nvSpPr>
      <dsp:spPr>
        <a:xfrm>
          <a:off x="19521" y="365754"/>
          <a:ext cx="5834885" cy="4588635"/>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Vetting TBP eligibility, match student with department support (fellowships, assistantships, traineeships, etc.), provide offers/contracts; connect students with other campus financial resources (financial aid, AcademicWorks, </a:t>
          </a:r>
          <a:r>
            <a:rPr lang="en-US" sz="2500" kern="1200" dirty="0" err="1"/>
            <a:t>etc</a:t>
          </a:r>
          <a:r>
            <a:rPr lang="en-US" sz="2500" kern="1200" dirty="0"/>
            <a:t>); ensure that students have clear understanding of what their financial responsibility entails </a:t>
          </a:r>
        </a:p>
      </dsp:txBody>
      <dsp:txXfrm>
        <a:off x="153918" y="500151"/>
        <a:ext cx="5566091" cy="4319841"/>
      </dsp:txXfrm>
    </dsp:sp>
    <dsp:sp modelId="{0F66B6E1-F66B-8B47-A77E-58A6EEC0D712}">
      <dsp:nvSpPr>
        <dsp:cNvPr id="0" name=""/>
        <dsp:cNvSpPr/>
      </dsp:nvSpPr>
      <dsp:spPr>
        <a:xfrm>
          <a:off x="6437895" y="1936546"/>
          <a:ext cx="1236995" cy="1447051"/>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6437895" y="2225956"/>
        <a:ext cx="865897" cy="868231"/>
      </dsp:txXfrm>
    </dsp:sp>
    <dsp:sp modelId="{B72A8185-470C-9943-90C9-E16A30CD4666}">
      <dsp:nvSpPr>
        <dsp:cNvPr id="0" name=""/>
        <dsp:cNvSpPr/>
      </dsp:nvSpPr>
      <dsp:spPr>
        <a:xfrm>
          <a:off x="8188361" y="365754"/>
          <a:ext cx="5834885" cy="4588635"/>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Manage TBP resources and track student remaining eligibility; provide updates to students of balance/eligibility of TBP as well as annual contracts/fellowship statements; ensuring support commitments are met, addressing timely student support needs</a:t>
          </a:r>
        </a:p>
      </dsp:txBody>
      <dsp:txXfrm>
        <a:off x="8322758" y="500151"/>
        <a:ext cx="5566091" cy="4319841"/>
      </dsp:txXfrm>
    </dsp:sp>
    <dsp:sp modelId="{EBB3BF6B-CF90-E141-BC07-26046552995F}">
      <dsp:nvSpPr>
        <dsp:cNvPr id="0" name=""/>
        <dsp:cNvSpPr/>
      </dsp:nvSpPr>
      <dsp:spPr>
        <a:xfrm>
          <a:off x="14606735" y="1936546"/>
          <a:ext cx="1236995" cy="1447051"/>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14606735" y="2225956"/>
        <a:ext cx="865897" cy="868231"/>
      </dsp:txXfrm>
    </dsp:sp>
    <dsp:sp modelId="{F07350B0-D832-9C48-83D1-586015A94B05}">
      <dsp:nvSpPr>
        <dsp:cNvPr id="0" name=""/>
        <dsp:cNvSpPr/>
      </dsp:nvSpPr>
      <dsp:spPr>
        <a:xfrm>
          <a:off x="16357200" y="365754"/>
          <a:ext cx="5834885" cy="4588635"/>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Consider how program outcomes (graduation, performance, student excellence, etc.) have been impacted by your student support resources, and how changes to enrollment in future will impact needs for TBP and student resources</a:t>
          </a:r>
        </a:p>
      </dsp:txBody>
      <dsp:txXfrm>
        <a:off x="16491597" y="500151"/>
        <a:ext cx="5566091" cy="431984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1770DB0-031C-D24C-8587-866C3251DEA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C941F7C-D611-AD42-9B63-A357B10A71E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85BC52-C3A4-914E-AF07-517459A6EC8A}" type="datetimeFigureOut">
              <a:rPr lang="en-US" smtClean="0"/>
              <a:t>6/2/23</a:t>
            </a:fld>
            <a:endParaRPr lang="en-US"/>
          </a:p>
        </p:txBody>
      </p:sp>
      <p:sp>
        <p:nvSpPr>
          <p:cNvPr id="4" name="Footer Placeholder 3">
            <a:extLst>
              <a:ext uri="{FF2B5EF4-FFF2-40B4-BE49-F238E27FC236}">
                <a16:creationId xmlns:a16="http://schemas.microsoft.com/office/drawing/2014/main" id="{19E5AEB5-3049-0E4F-B953-F56CF5EED91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276BCF3-5CED-2749-9EDF-A3805778096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36C03A3-1E0B-354A-96D5-FE6E5142C7C9}" type="slidenum">
              <a:rPr lang="en-US" smtClean="0"/>
              <a:t>‹#›</a:t>
            </a:fld>
            <a:endParaRPr lang="en-US"/>
          </a:p>
        </p:txBody>
      </p:sp>
    </p:spTree>
    <p:extLst>
      <p:ext uri="{BB962C8B-B14F-4D97-AF65-F5344CB8AC3E}">
        <p14:creationId xmlns:p14="http://schemas.microsoft.com/office/powerpoint/2010/main" val="32684196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70516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4076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87478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90935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0642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17854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0378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24885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2" name="Title Text"/>
          <p:cNvSpPr txBox="1">
            <a:spLocks noGrp="1"/>
          </p:cNvSpPr>
          <p:nvPr>
            <p:ph type="title"/>
          </p:nvPr>
        </p:nvSpPr>
        <p:spPr>
          <a:xfrm>
            <a:off x="2425700" y="2235200"/>
            <a:ext cx="20828000" cy="4648200"/>
          </a:xfrm>
          <a:prstGeom prst="rect">
            <a:avLst/>
          </a:prstGeom>
        </p:spPr>
        <p:txBody>
          <a:bodyPr anchor="b"/>
          <a:lstStyle/>
          <a:p>
            <a:r>
              <a:t>Title Text</a:t>
            </a:r>
          </a:p>
        </p:txBody>
      </p:sp>
      <p:sp>
        <p:nvSpPr>
          <p:cNvPr id="13" name="Body Level One…"/>
          <p:cNvSpPr txBox="1">
            <a:spLocks noGrp="1"/>
          </p:cNvSpPr>
          <p:nvPr>
            <p:ph type="body" sz="quarter" idx="1"/>
          </p:nvPr>
        </p:nvSpPr>
        <p:spPr>
          <a:xfrm>
            <a:off x="2425700" y="70104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2ECBB-1841-B94E-B1DF-5735C51706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867818-33D0-BD46-A755-996EDD7A363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6226274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29" name="Autumn Aerials-22.jpeg"/>
          <p:cNvSpPr>
            <a:spLocks noGrp="1"/>
          </p:cNvSpPr>
          <p:nvPr>
            <p:ph type="pic" sz="quarter" idx="13"/>
          </p:nvPr>
        </p:nvSpPr>
        <p:spPr>
          <a:xfrm>
            <a:off x="16395700" y="6540500"/>
            <a:ext cx="7404101" cy="5549900"/>
          </a:xfrm>
          <a:prstGeom prst="rect">
            <a:avLst/>
          </a:prstGeom>
        </p:spPr>
        <p:txBody>
          <a:bodyPr lIns="91439" tIns="45719" rIns="91439" bIns="45719" anchor="t">
            <a:noAutofit/>
          </a:bodyPr>
          <a:lstStyle/>
          <a:p>
            <a:endParaRPr/>
          </a:p>
        </p:txBody>
      </p:sp>
      <p:sp>
        <p:nvSpPr>
          <p:cNvPr id="30" name="_DSC3450.jpeg"/>
          <p:cNvSpPr>
            <a:spLocks noGrp="1"/>
          </p:cNvSpPr>
          <p:nvPr>
            <p:ph type="pic" sz="quarter" idx="14"/>
          </p:nvPr>
        </p:nvSpPr>
        <p:spPr>
          <a:xfrm>
            <a:off x="16395700" y="622300"/>
            <a:ext cx="7404100" cy="5549900"/>
          </a:xfrm>
          <a:prstGeom prst="rect">
            <a:avLst/>
          </a:prstGeom>
        </p:spPr>
        <p:txBody>
          <a:bodyPr lIns="91439" tIns="45719" rIns="91439" bIns="45719" anchor="t">
            <a:noAutofit/>
          </a:bodyPr>
          <a:lstStyle/>
          <a:p>
            <a:endParaRPr/>
          </a:p>
        </p:txBody>
      </p:sp>
      <p:sp>
        <p:nvSpPr>
          <p:cNvPr id="31" name="HOTU Emalee Egelund-7.jpeg"/>
          <p:cNvSpPr>
            <a:spLocks noGrp="1"/>
          </p:cNvSpPr>
          <p:nvPr>
            <p:ph type="pic" idx="15"/>
          </p:nvPr>
        </p:nvSpPr>
        <p:spPr>
          <a:xfrm>
            <a:off x="1841500" y="622300"/>
            <a:ext cx="14173200" cy="11468100"/>
          </a:xfrm>
          <a:prstGeom prst="rect">
            <a:avLst/>
          </a:prstGeom>
        </p:spPr>
        <p:txBody>
          <a:bodyPr lIns="91439" tIns="45719" rIns="91439" bIns="45719" anchor="t">
            <a:noAutofit/>
          </a:bodyPr>
          <a:lstStyle/>
          <a:p>
            <a:endParaRP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49" name="Crocker Science Students-131.jpeg"/>
          <p:cNvSpPr>
            <a:spLocks noGrp="1"/>
          </p:cNvSpPr>
          <p:nvPr>
            <p:ph type="pic" idx="13"/>
          </p:nvPr>
        </p:nvSpPr>
        <p:spPr>
          <a:xfrm>
            <a:off x="3748268" y="673100"/>
            <a:ext cx="18135601" cy="8737600"/>
          </a:xfrm>
          <a:prstGeom prst="rect">
            <a:avLst/>
          </a:prstGeom>
        </p:spPr>
        <p:txBody>
          <a:bodyPr lIns="91439" tIns="45719" rIns="91439" bIns="45719" anchor="t">
            <a:noAutofit/>
          </a:bodyPr>
          <a:lstStyle/>
          <a:p>
            <a:endParaRPr/>
          </a:p>
        </p:txBody>
      </p:sp>
      <p:sp>
        <p:nvSpPr>
          <p:cNvPr id="50" name="Title Text"/>
          <p:cNvSpPr txBox="1">
            <a:spLocks noGrp="1"/>
          </p:cNvSpPr>
          <p:nvPr>
            <p:ph type="title"/>
          </p:nvPr>
        </p:nvSpPr>
        <p:spPr>
          <a:xfrm>
            <a:off x="1143000" y="9512300"/>
            <a:ext cx="23114000" cy="2006600"/>
          </a:xfrm>
          <a:prstGeom prst="rect">
            <a:avLst/>
          </a:prstGeom>
        </p:spPr>
        <p:txBody>
          <a:bodyPr anchor="b"/>
          <a:lstStyle/>
          <a:p>
            <a:r>
              <a:t>Title Text</a:t>
            </a:r>
          </a:p>
        </p:txBody>
      </p:sp>
      <p:sp>
        <p:nvSpPr>
          <p:cNvPr id="51" name="Body Level One…"/>
          <p:cNvSpPr txBox="1">
            <a:spLocks noGrp="1"/>
          </p:cNvSpPr>
          <p:nvPr>
            <p:ph type="body" sz="quarter" idx="1"/>
          </p:nvPr>
        </p:nvSpPr>
        <p:spPr>
          <a:xfrm>
            <a:off x="1143000" y="1144905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5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59" name="Title Text"/>
          <p:cNvSpPr txBox="1">
            <a:spLocks noGrp="1"/>
          </p:cNvSpPr>
          <p:nvPr>
            <p:ph type="title"/>
          </p:nvPr>
        </p:nvSpPr>
        <p:spPr>
          <a:xfrm>
            <a:off x="2298700" y="4533900"/>
            <a:ext cx="20828000" cy="4648200"/>
          </a:xfrm>
          <a:prstGeom prst="rect">
            <a:avLst/>
          </a:prstGeom>
        </p:spPr>
        <p:txBody>
          <a:bodyPr/>
          <a:lstStyle/>
          <a:p>
            <a:r>
              <a:t>Title Text</a:t>
            </a:r>
          </a:p>
        </p:txBody>
      </p:sp>
      <p:sp>
        <p:nvSpPr>
          <p:cNvPr id="6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67" name="Title Text"/>
          <p:cNvSpPr txBox="1">
            <a:spLocks noGrp="1"/>
          </p:cNvSpPr>
          <p:nvPr>
            <p:ph type="title"/>
          </p:nvPr>
        </p:nvSpPr>
        <p:spPr>
          <a:prstGeom prst="rect">
            <a:avLst/>
          </a:prstGeom>
        </p:spPr>
        <p:txBody>
          <a:bodyPr/>
          <a:lstStyle/>
          <a:p>
            <a:r>
              <a:t>Title Text</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75" name="Title Text"/>
          <p:cNvSpPr txBox="1">
            <a:spLocks noGrp="1"/>
          </p:cNvSpPr>
          <p:nvPr>
            <p:ph type="title"/>
          </p:nvPr>
        </p:nvSpPr>
        <p:spPr>
          <a:xfrm>
            <a:off x="2311400" y="355600"/>
            <a:ext cx="21005800" cy="2286000"/>
          </a:xfrm>
          <a:prstGeom prst="rect">
            <a:avLst/>
          </a:prstGeom>
        </p:spPr>
        <p:txBody>
          <a:bodyPr/>
          <a:lstStyle/>
          <a:p>
            <a:r>
              <a:t>Title Text</a:t>
            </a:r>
          </a:p>
        </p:txBody>
      </p:sp>
      <p:sp>
        <p:nvSpPr>
          <p:cNvPr id="76" name="Body Level One…"/>
          <p:cNvSpPr txBox="1">
            <a:spLocks noGrp="1"/>
          </p:cNvSpPr>
          <p:nvPr>
            <p:ph type="body" idx="1"/>
          </p:nvPr>
        </p:nvSpPr>
        <p:spPr>
          <a:xfrm>
            <a:off x="2501900" y="3149600"/>
            <a:ext cx="21005800" cy="92964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84" name="Eden-Lassonde-13.jpeg"/>
          <p:cNvSpPr>
            <a:spLocks noGrp="1"/>
          </p:cNvSpPr>
          <p:nvPr>
            <p:ph type="pic" sz="half" idx="13"/>
          </p:nvPr>
        </p:nvSpPr>
        <p:spPr>
          <a:xfrm>
            <a:off x="13169900" y="3149600"/>
            <a:ext cx="9525000" cy="9296400"/>
          </a:xfrm>
          <a:prstGeom prst="rect">
            <a:avLst/>
          </a:prstGeom>
        </p:spPr>
        <p:txBody>
          <a:bodyPr lIns="91439" tIns="45719" rIns="91439" bIns="45719" anchor="t">
            <a:noAutofit/>
          </a:bodyPr>
          <a:lstStyle/>
          <a:p>
            <a:endParaRPr/>
          </a:p>
        </p:txBody>
      </p:sp>
      <p:sp>
        <p:nvSpPr>
          <p:cNvPr id="85" name="Title Text"/>
          <p:cNvSpPr txBox="1">
            <a:spLocks noGrp="1"/>
          </p:cNvSpPr>
          <p:nvPr>
            <p:ph type="title"/>
          </p:nvPr>
        </p:nvSpPr>
        <p:spPr>
          <a:xfrm>
            <a:off x="2133600" y="355600"/>
            <a:ext cx="21005800" cy="2286000"/>
          </a:xfrm>
          <a:prstGeom prst="rect">
            <a:avLst/>
          </a:prstGeom>
        </p:spPr>
        <p:txBody>
          <a:bodyPr/>
          <a:lstStyle/>
          <a:p>
            <a:r>
              <a:t>Title Text</a:t>
            </a:r>
          </a:p>
        </p:txBody>
      </p:sp>
      <p:sp>
        <p:nvSpPr>
          <p:cNvPr id="86" name="Body Level One…"/>
          <p:cNvSpPr txBox="1">
            <a:spLocks noGrp="1"/>
          </p:cNvSpPr>
          <p:nvPr>
            <p:ph type="body" sz="half" idx="1"/>
          </p:nvPr>
        </p:nvSpPr>
        <p:spPr>
          <a:xfrm>
            <a:off x="21463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r>
              <a:t>Body Level One</a:t>
            </a:r>
          </a:p>
          <a:p>
            <a:pPr lvl="1"/>
            <a:r>
              <a:t>Body Level Two</a:t>
            </a:r>
          </a:p>
          <a:p>
            <a:pPr lvl="2"/>
            <a:r>
              <a:t>Body Level Three</a:t>
            </a:r>
          </a:p>
          <a:p>
            <a:pPr lvl="3"/>
            <a:r>
              <a:t>Body Level Four</a:t>
            </a:r>
          </a:p>
          <a:p>
            <a:pPr lvl="4"/>
            <a:r>
              <a:t>Body Level Five</a:t>
            </a:r>
          </a:p>
        </p:txBody>
      </p:sp>
      <p:sp>
        <p:nvSpPr>
          <p:cNvPr id="8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4" name="–Johnny Appleseed"/>
          <p:cNvSpPr txBox="1">
            <a:spLocks noGrp="1"/>
          </p:cNvSpPr>
          <p:nvPr>
            <p:ph type="body" sz="quarter" idx="13"/>
          </p:nvPr>
        </p:nvSpPr>
        <p:spPr>
          <a:xfrm>
            <a:off x="3022600" y="8953500"/>
            <a:ext cx="19621500" cy="585521"/>
          </a:xfrm>
          <a:prstGeom prst="rect">
            <a:avLst/>
          </a:prstGeom>
        </p:spPr>
        <p:txBody>
          <a:bodyPr anchor="t">
            <a:spAutoFit/>
          </a:bodyPr>
          <a:lstStyle>
            <a:lvl1pPr marL="0" indent="0" algn="ctr">
              <a:spcBef>
                <a:spcPts val="0"/>
              </a:spcBef>
              <a:buSzTx/>
              <a:buNone/>
              <a:defRPr sz="3200" i="1"/>
            </a:lvl1pPr>
          </a:lstStyle>
          <a:p>
            <a:r>
              <a:t>–Johnny Appleseed</a:t>
            </a:r>
          </a:p>
        </p:txBody>
      </p:sp>
      <p:sp>
        <p:nvSpPr>
          <p:cNvPr id="95" name="“Type a quote here.”"/>
          <p:cNvSpPr txBox="1">
            <a:spLocks noGrp="1"/>
          </p:cNvSpPr>
          <p:nvPr>
            <p:ph type="body" sz="quarter" idx="14"/>
          </p:nvPr>
        </p:nvSpPr>
        <p:spPr>
          <a:xfrm>
            <a:off x="3022600" y="6076950"/>
            <a:ext cx="19621500" cy="825500"/>
          </a:xfrm>
          <a:prstGeom prst="rect">
            <a:avLst/>
          </a:prstGeom>
        </p:spPr>
        <p:txBody>
          <a:bodyPr>
            <a:spAutoFit/>
          </a:bodyPr>
          <a:lstStyle>
            <a:lvl1pPr marL="0" indent="0" algn="ctr">
              <a:spcBef>
                <a:spcPts val="0"/>
              </a:spcBef>
              <a:buSzTx/>
              <a:buNone/>
              <a:defRPr>
                <a:latin typeface="+mn-lt"/>
                <a:ea typeface="+mn-ea"/>
                <a:cs typeface="+mn-cs"/>
                <a:sym typeface="Helvetica Neue Medium"/>
              </a:defRPr>
            </a:lvl1pPr>
          </a:lstStyle>
          <a:p>
            <a:r>
              <a:t>“Type a quote here.” </a:t>
            </a:r>
          </a:p>
        </p:txBody>
      </p:sp>
      <p:sp>
        <p:nvSpPr>
          <p:cNvPr id="9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18-0742 Ruth Presentation.jpg" descr="18-0742 Ruth Presentation.jpg"/>
          <p:cNvPicPr>
            <a:picLocks noChangeAspect="1"/>
          </p:cNvPicPr>
          <p:nvPr/>
        </p:nvPicPr>
        <p:blipFill>
          <a:blip r:embed="rId12"/>
          <a:stretch>
            <a:fillRect/>
          </a:stretch>
        </p:blipFill>
        <p:spPr>
          <a:xfrm>
            <a:off x="0" y="0"/>
            <a:ext cx="24384000" cy="13716000"/>
          </a:xfrm>
          <a:prstGeom prst="rect">
            <a:avLst/>
          </a:prstGeom>
          <a:ln w="12700">
            <a:miter lim="400000"/>
          </a:ln>
        </p:spPr>
      </p:pic>
      <p:sp>
        <p:nvSpPr>
          <p:cNvPr id="6" name="Rectangle 5">
            <a:extLst>
              <a:ext uri="{FF2B5EF4-FFF2-40B4-BE49-F238E27FC236}">
                <a16:creationId xmlns:a16="http://schemas.microsoft.com/office/drawing/2014/main" id="{CD1A366F-766F-3F4F-A84B-33F525F0A1CA}"/>
              </a:ext>
            </a:extLst>
          </p:cNvPr>
          <p:cNvSpPr/>
          <p:nvPr userDrawn="1"/>
        </p:nvSpPr>
        <p:spPr>
          <a:xfrm>
            <a:off x="1143000" y="0"/>
            <a:ext cx="23241000" cy="13716000"/>
          </a:xfrm>
          <a:prstGeom prst="rect">
            <a:avLst/>
          </a:prstGeom>
          <a:solidFill>
            <a:srgbClr val="DBE1E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3"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4"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p:titleStyle>
    <p:body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financialaid.utah.edu/" TargetMode="External"/><Relationship Id="rId2" Type="http://schemas.openxmlformats.org/officeDocument/2006/relationships/hyperlink" Target="http://bursar.utah.edu/" TargetMode="External"/><Relationship Id="rId1" Type="http://schemas.openxmlformats.org/officeDocument/2006/relationships/slideLayout" Target="../slideLayouts/slideLayout6.xml"/><Relationship Id="rId4" Type="http://schemas.openxmlformats.org/officeDocument/2006/relationships/hyperlink" Target="http://fafsa.gov/"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3" Type="http://schemas.openxmlformats.org/officeDocument/2006/relationships/hyperlink" Target="mailto:tuitionbenefit@utah.edu" TargetMode="External"/><Relationship Id="rId2" Type="http://schemas.openxmlformats.org/officeDocument/2006/relationships/hyperlink" Target="mailto:matthew.plooster@utah.edu" TargetMode="External"/><Relationship Id="rId1" Type="http://schemas.openxmlformats.org/officeDocument/2006/relationships/slideLayout" Target="../slideLayouts/slideLayout6.xml"/><Relationship Id="rId4" Type="http://schemas.openxmlformats.org/officeDocument/2006/relationships/hyperlink" Target="mailto:fellowships@gradschool.utah.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p:cNvSpPr txBox="1">
            <a:spLocks noGrp="1"/>
          </p:cNvSpPr>
          <p:nvPr>
            <p:ph type="ctrTitle"/>
          </p:nvPr>
        </p:nvSpPr>
        <p:spPr>
          <a:prstGeom prst="rect">
            <a:avLst/>
          </a:prstGeom>
        </p:spPr>
        <p:txBody>
          <a:bodyPr/>
          <a:lstStyle/>
          <a:p>
            <a:r>
              <a:rPr lang="en-US" dirty="0"/>
              <a:t>Tuition Benefit &amp; Strategic Enrollment Management</a:t>
            </a:r>
            <a:endParaRPr dirty="0"/>
          </a:p>
        </p:txBody>
      </p:sp>
      <p:sp>
        <p:nvSpPr>
          <p:cNvPr id="113" name="Body"/>
          <p:cNvSpPr txBox="1">
            <a:spLocks noGrp="1"/>
          </p:cNvSpPr>
          <p:nvPr>
            <p:ph type="subTitle" sz="quarter" idx="1"/>
          </p:nvPr>
        </p:nvSpPr>
        <p:spPr>
          <a:xfrm>
            <a:off x="2425700" y="8390312"/>
            <a:ext cx="20828000" cy="1587500"/>
          </a:xfrm>
          <a:prstGeom prst="rect">
            <a:avLst/>
          </a:prstGeom>
        </p:spPr>
        <p:txBody>
          <a:bodyPr>
            <a:normAutofit lnSpcReduction="10000"/>
          </a:bodyPr>
          <a:lstStyle/>
          <a:p>
            <a:r>
              <a:rPr lang="en-US" dirty="0"/>
              <a:t>Matthew Plooster, Ed.D</a:t>
            </a:r>
          </a:p>
          <a:p>
            <a:r>
              <a:rPr lang="en-US" dirty="0"/>
              <a:t>Graduate School Office of Fellowships &amp; Benefits</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9A1D5-A6D0-EA41-8311-88676EEB3DB1}"/>
              </a:ext>
            </a:extLst>
          </p:cNvPr>
          <p:cNvSpPr>
            <a:spLocks noGrp="1"/>
          </p:cNvSpPr>
          <p:nvPr>
            <p:ph type="title"/>
          </p:nvPr>
        </p:nvSpPr>
        <p:spPr/>
        <p:txBody>
          <a:bodyPr>
            <a:normAutofit fontScale="90000"/>
          </a:bodyPr>
          <a:lstStyle/>
          <a:p>
            <a:r>
              <a:rPr lang="en-US" dirty="0"/>
              <a:t>Question: What are we offering?</a:t>
            </a:r>
          </a:p>
        </p:txBody>
      </p:sp>
      <p:sp>
        <p:nvSpPr>
          <p:cNvPr id="3" name="Text Placeholder 2">
            <a:extLst>
              <a:ext uri="{FF2B5EF4-FFF2-40B4-BE49-F238E27FC236}">
                <a16:creationId xmlns:a16="http://schemas.microsoft.com/office/drawing/2014/main" id="{4C15F624-07E9-3349-AE68-985C47353FE6}"/>
              </a:ext>
            </a:extLst>
          </p:cNvPr>
          <p:cNvSpPr>
            <a:spLocks noGrp="1"/>
          </p:cNvSpPr>
          <p:nvPr>
            <p:ph type="body" idx="1"/>
          </p:nvPr>
        </p:nvSpPr>
        <p:spPr>
          <a:xfrm>
            <a:off x="2501900" y="3149599"/>
            <a:ext cx="19562233" cy="7450667"/>
          </a:xfrm>
        </p:spPr>
        <p:txBody>
          <a:bodyPr>
            <a:normAutofit/>
          </a:bodyPr>
          <a:lstStyle/>
          <a:p>
            <a:pPr marL="0" indent="0">
              <a:spcBef>
                <a:spcPts val="2400"/>
              </a:spcBef>
              <a:buNone/>
            </a:pPr>
            <a:r>
              <a:rPr lang="en-US" b="1" dirty="0"/>
              <a:t>Re student support, as yourselves, what are you offering? Consider the following: </a:t>
            </a:r>
          </a:p>
          <a:p>
            <a:pPr>
              <a:spcBef>
                <a:spcPts val="2400"/>
              </a:spcBef>
            </a:pPr>
            <a:r>
              <a:rPr lang="en-US" sz="4500" u="sng" dirty="0"/>
              <a:t>Direct support</a:t>
            </a:r>
            <a:r>
              <a:rPr lang="en-US" sz="4500" dirty="0"/>
              <a:t>: tuition coverage, payment of fees/differentials, miscellaneous fees, health insurance</a:t>
            </a:r>
          </a:p>
          <a:p>
            <a:pPr>
              <a:spcBef>
                <a:spcPts val="2400"/>
              </a:spcBef>
            </a:pPr>
            <a:r>
              <a:rPr lang="en-US" sz="4500" u="sng" dirty="0"/>
              <a:t>Indirect support</a:t>
            </a:r>
            <a:r>
              <a:rPr lang="en-US" sz="4500" dirty="0"/>
              <a:t>: living support for a student (assistantship wages, fellowships, student research stipends), professional development funds, research expenses (equipment/supplies, travel, etc.)</a:t>
            </a:r>
          </a:p>
          <a:p>
            <a:pPr>
              <a:spcBef>
                <a:spcPts val="2400"/>
              </a:spcBef>
            </a:pPr>
            <a:r>
              <a:rPr lang="en-US" sz="4500" u="sng" dirty="0"/>
              <a:t>Duration</a:t>
            </a:r>
            <a:r>
              <a:rPr lang="en-US" sz="4500" dirty="0"/>
              <a:t>: for how long will the student be supported and will the type of support shift</a:t>
            </a:r>
          </a:p>
        </p:txBody>
      </p:sp>
    </p:spTree>
    <p:extLst>
      <p:ext uri="{BB962C8B-B14F-4D97-AF65-F5344CB8AC3E}">
        <p14:creationId xmlns:p14="http://schemas.microsoft.com/office/powerpoint/2010/main" val="81203450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9A1D5-A6D0-EA41-8311-88676EEB3DB1}"/>
              </a:ext>
            </a:extLst>
          </p:cNvPr>
          <p:cNvSpPr>
            <a:spLocks noGrp="1"/>
          </p:cNvSpPr>
          <p:nvPr>
            <p:ph type="title"/>
          </p:nvPr>
        </p:nvSpPr>
        <p:spPr/>
        <p:txBody>
          <a:bodyPr>
            <a:normAutofit fontScale="90000"/>
          </a:bodyPr>
          <a:lstStyle/>
          <a:p>
            <a:r>
              <a:rPr lang="en-US" dirty="0"/>
              <a:t>Question: What are we offering?</a:t>
            </a:r>
          </a:p>
        </p:txBody>
      </p:sp>
      <p:sp>
        <p:nvSpPr>
          <p:cNvPr id="3" name="Text Placeholder 2">
            <a:extLst>
              <a:ext uri="{FF2B5EF4-FFF2-40B4-BE49-F238E27FC236}">
                <a16:creationId xmlns:a16="http://schemas.microsoft.com/office/drawing/2014/main" id="{4C15F624-07E9-3349-AE68-985C47353FE6}"/>
              </a:ext>
            </a:extLst>
          </p:cNvPr>
          <p:cNvSpPr>
            <a:spLocks noGrp="1"/>
          </p:cNvSpPr>
          <p:nvPr>
            <p:ph type="body" idx="1"/>
          </p:nvPr>
        </p:nvSpPr>
        <p:spPr>
          <a:xfrm>
            <a:off x="2501900" y="3149600"/>
            <a:ext cx="21005800" cy="8870604"/>
          </a:xfrm>
        </p:spPr>
        <p:txBody>
          <a:bodyPr>
            <a:normAutofit/>
          </a:bodyPr>
          <a:lstStyle/>
          <a:p>
            <a:pPr marL="0" indent="0">
              <a:spcBef>
                <a:spcPts val="2400"/>
              </a:spcBef>
              <a:buNone/>
            </a:pPr>
            <a:r>
              <a:rPr lang="en-US" dirty="0"/>
              <a:t>Tuition benefit covers…resident graduate tuition (up to 12 grad credits), mandatory fees, and non-resident waiver (where applicable) for up to two, four, or five years (depending on type of program &amp; educational background), as well as subsidized health insurance where eligible</a:t>
            </a:r>
          </a:p>
          <a:p>
            <a:pPr marL="0" indent="0">
              <a:spcBef>
                <a:spcPts val="2400"/>
              </a:spcBef>
              <a:buNone/>
            </a:pPr>
            <a:r>
              <a:rPr lang="en-US" dirty="0"/>
              <a:t>Departments must provide minimum support for students to qualify for tuition benefit. What does that look like? </a:t>
            </a:r>
          </a:p>
          <a:p>
            <a:pPr>
              <a:spcBef>
                <a:spcPts val="2400"/>
              </a:spcBef>
            </a:pPr>
            <a:r>
              <a:rPr lang="en-US" dirty="0"/>
              <a:t>Fellowship</a:t>
            </a:r>
          </a:p>
          <a:p>
            <a:pPr>
              <a:spcBef>
                <a:spcPts val="2400"/>
              </a:spcBef>
            </a:pPr>
            <a:r>
              <a:rPr lang="en-US" dirty="0"/>
              <a:t>Teaching/research assistantship</a:t>
            </a:r>
          </a:p>
          <a:p>
            <a:pPr>
              <a:spcBef>
                <a:spcPts val="2400"/>
              </a:spcBef>
            </a:pPr>
            <a:r>
              <a:rPr lang="en-US" dirty="0"/>
              <a:t>Research traineeship stipend</a:t>
            </a:r>
          </a:p>
        </p:txBody>
      </p:sp>
    </p:spTree>
    <p:extLst>
      <p:ext uri="{BB962C8B-B14F-4D97-AF65-F5344CB8AC3E}">
        <p14:creationId xmlns:p14="http://schemas.microsoft.com/office/powerpoint/2010/main" val="379285392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9A1D5-A6D0-EA41-8311-88676EEB3DB1}"/>
              </a:ext>
            </a:extLst>
          </p:cNvPr>
          <p:cNvSpPr>
            <a:spLocks noGrp="1"/>
          </p:cNvSpPr>
          <p:nvPr>
            <p:ph type="title"/>
          </p:nvPr>
        </p:nvSpPr>
        <p:spPr/>
        <p:txBody>
          <a:bodyPr>
            <a:normAutofit fontScale="90000"/>
          </a:bodyPr>
          <a:lstStyle/>
          <a:p>
            <a:r>
              <a:rPr lang="en-US" dirty="0"/>
              <a:t>Question: What are we offering?</a:t>
            </a:r>
          </a:p>
        </p:txBody>
      </p:sp>
      <p:sp>
        <p:nvSpPr>
          <p:cNvPr id="3" name="Text Placeholder 2">
            <a:extLst>
              <a:ext uri="{FF2B5EF4-FFF2-40B4-BE49-F238E27FC236}">
                <a16:creationId xmlns:a16="http://schemas.microsoft.com/office/drawing/2014/main" id="{4C15F624-07E9-3349-AE68-985C47353FE6}"/>
              </a:ext>
            </a:extLst>
          </p:cNvPr>
          <p:cNvSpPr>
            <a:spLocks noGrp="1"/>
          </p:cNvSpPr>
          <p:nvPr>
            <p:ph type="body" idx="1"/>
          </p:nvPr>
        </p:nvSpPr>
        <p:spPr>
          <a:xfrm>
            <a:off x="2501900" y="3149600"/>
            <a:ext cx="21005800" cy="8111067"/>
          </a:xfrm>
        </p:spPr>
        <p:txBody>
          <a:bodyPr>
            <a:normAutofit/>
          </a:bodyPr>
          <a:lstStyle/>
          <a:p>
            <a:pPr marL="0" indent="0">
              <a:spcBef>
                <a:spcPts val="2400"/>
              </a:spcBef>
              <a:buNone/>
            </a:pPr>
            <a:r>
              <a:rPr lang="en-US" dirty="0"/>
              <a:t>What about remaining direct costs? Are these part of the funding package, or are the students responsible for these expenses? </a:t>
            </a:r>
          </a:p>
          <a:p>
            <a:pPr>
              <a:spcBef>
                <a:spcPts val="2400"/>
              </a:spcBef>
            </a:pPr>
            <a:r>
              <a:rPr lang="en-US" dirty="0"/>
              <a:t>Differential tuition charges</a:t>
            </a:r>
          </a:p>
          <a:p>
            <a:pPr>
              <a:spcBef>
                <a:spcPts val="2400"/>
              </a:spcBef>
            </a:pPr>
            <a:r>
              <a:rPr lang="en-US" dirty="0"/>
              <a:t>Program, course, or lab fees</a:t>
            </a:r>
          </a:p>
          <a:p>
            <a:pPr>
              <a:spcBef>
                <a:spcPts val="2400"/>
              </a:spcBef>
            </a:pPr>
            <a:r>
              <a:rPr lang="en-US" dirty="0"/>
              <a:t>International student surcharge</a:t>
            </a:r>
          </a:p>
          <a:p>
            <a:pPr>
              <a:spcBef>
                <a:spcPts val="2400"/>
              </a:spcBef>
            </a:pPr>
            <a:r>
              <a:rPr lang="en-US" dirty="0"/>
              <a:t>Materials fees</a:t>
            </a:r>
          </a:p>
          <a:p>
            <a:pPr>
              <a:spcBef>
                <a:spcPts val="2400"/>
              </a:spcBef>
            </a:pPr>
            <a:r>
              <a:rPr lang="en-US" dirty="0"/>
              <a:t>Health insurance when not part of GSHIP</a:t>
            </a:r>
          </a:p>
        </p:txBody>
      </p:sp>
    </p:spTree>
    <p:extLst>
      <p:ext uri="{BB962C8B-B14F-4D97-AF65-F5344CB8AC3E}">
        <p14:creationId xmlns:p14="http://schemas.microsoft.com/office/powerpoint/2010/main" val="4736593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9A1D5-A6D0-EA41-8311-88676EEB3DB1}"/>
              </a:ext>
            </a:extLst>
          </p:cNvPr>
          <p:cNvSpPr>
            <a:spLocks noGrp="1"/>
          </p:cNvSpPr>
          <p:nvPr>
            <p:ph type="title"/>
          </p:nvPr>
        </p:nvSpPr>
        <p:spPr/>
        <p:txBody>
          <a:bodyPr>
            <a:normAutofit fontScale="90000"/>
          </a:bodyPr>
          <a:lstStyle/>
          <a:p>
            <a:r>
              <a:rPr lang="en-US" dirty="0"/>
              <a:t>Question: What are we offering?</a:t>
            </a:r>
          </a:p>
        </p:txBody>
      </p:sp>
      <p:sp>
        <p:nvSpPr>
          <p:cNvPr id="3" name="Text Placeholder 2">
            <a:extLst>
              <a:ext uri="{FF2B5EF4-FFF2-40B4-BE49-F238E27FC236}">
                <a16:creationId xmlns:a16="http://schemas.microsoft.com/office/drawing/2014/main" id="{4C15F624-07E9-3349-AE68-985C47353FE6}"/>
              </a:ext>
            </a:extLst>
          </p:cNvPr>
          <p:cNvSpPr>
            <a:spLocks noGrp="1"/>
          </p:cNvSpPr>
          <p:nvPr>
            <p:ph type="body" idx="1"/>
          </p:nvPr>
        </p:nvSpPr>
        <p:spPr>
          <a:xfrm>
            <a:off x="2501900" y="3149600"/>
            <a:ext cx="20230509" cy="8669867"/>
          </a:xfrm>
        </p:spPr>
        <p:txBody>
          <a:bodyPr>
            <a:normAutofit/>
          </a:bodyPr>
          <a:lstStyle/>
          <a:p>
            <a:pPr marL="0" indent="0">
              <a:spcBef>
                <a:spcPts val="2400"/>
              </a:spcBef>
              <a:buNone/>
            </a:pPr>
            <a:r>
              <a:rPr lang="en-US" sz="4000" dirty="0"/>
              <a:t>What about remaining direct costs? Are these part of the funding package, or are the students responsible for these expenses? </a:t>
            </a:r>
          </a:p>
          <a:p>
            <a:pPr>
              <a:spcBef>
                <a:spcPts val="2400"/>
              </a:spcBef>
            </a:pPr>
            <a:r>
              <a:rPr lang="en-US" sz="4000" dirty="0"/>
              <a:t>Differential tuition charges</a:t>
            </a:r>
          </a:p>
          <a:p>
            <a:pPr>
              <a:spcBef>
                <a:spcPts val="2400"/>
              </a:spcBef>
            </a:pPr>
            <a:r>
              <a:rPr lang="en-US" sz="4000" dirty="0"/>
              <a:t>Program, course, or lab fees</a:t>
            </a:r>
          </a:p>
          <a:p>
            <a:pPr>
              <a:spcBef>
                <a:spcPts val="2400"/>
              </a:spcBef>
            </a:pPr>
            <a:r>
              <a:rPr lang="en-US" sz="4000" dirty="0"/>
              <a:t>International student surcharge</a:t>
            </a:r>
          </a:p>
          <a:p>
            <a:pPr>
              <a:spcBef>
                <a:spcPts val="2400"/>
              </a:spcBef>
            </a:pPr>
            <a:r>
              <a:rPr lang="en-US" sz="4000" dirty="0"/>
              <a:t>Materials fees</a:t>
            </a:r>
          </a:p>
          <a:p>
            <a:pPr>
              <a:spcBef>
                <a:spcPts val="2400"/>
              </a:spcBef>
            </a:pPr>
            <a:r>
              <a:rPr lang="en-US" sz="4000" dirty="0"/>
              <a:t>Health insurance when not part of GSHIP</a:t>
            </a:r>
          </a:p>
          <a:p>
            <a:pPr marL="0" indent="0">
              <a:spcBef>
                <a:spcPts val="2400"/>
              </a:spcBef>
              <a:buNone/>
            </a:pPr>
            <a:r>
              <a:rPr lang="en-US" sz="4000" b="1" dirty="0"/>
              <a:t>How are we communicating this? </a:t>
            </a:r>
            <a:r>
              <a:rPr lang="en-US" sz="4000" u="sng" dirty="0"/>
              <a:t>Never</a:t>
            </a:r>
            <a:r>
              <a:rPr lang="en-US" sz="4000" dirty="0"/>
              <a:t> assume that because a student is in grad school that they know how the U’s complicated tuition, fees, and other costs are assessed – the U’s practices are not necessarily standard across higher education. </a:t>
            </a:r>
          </a:p>
        </p:txBody>
      </p:sp>
    </p:spTree>
    <p:extLst>
      <p:ext uri="{BB962C8B-B14F-4D97-AF65-F5344CB8AC3E}">
        <p14:creationId xmlns:p14="http://schemas.microsoft.com/office/powerpoint/2010/main" val="1360850220"/>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9A1D5-A6D0-EA41-8311-88676EEB3DB1}"/>
              </a:ext>
            </a:extLst>
          </p:cNvPr>
          <p:cNvSpPr>
            <a:spLocks noGrp="1"/>
          </p:cNvSpPr>
          <p:nvPr>
            <p:ph type="title"/>
          </p:nvPr>
        </p:nvSpPr>
        <p:spPr/>
        <p:txBody>
          <a:bodyPr>
            <a:normAutofit fontScale="90000"/>
          </a:bodyPr>
          <a:lstStyle/>
          <a:p>
            <a:r>
              <a:rPr lang="en-US" dirty="0"/>
              <a:t>Question: What are we offering?</a:t>
            </a:r>
          </a:p>
        </p:txBody>
      </p:sp>
      <p:sp>
        <p:nvSpPr>
          <p:cNvPr id="3" name="Text Placeholder 2">
            <a:extLst>
              <a:ext uri="{FF2B5EF4-FFF2-40B4-BE49-F238E27FC236}">
                <a16:creationId xmlns:a16="http://schemas.microsoft.com/office/drawing/2014/main" id="{4C15F624-07E9-3349-AE68-985C47353FE6}"/>
              </a:ext>
            </a:extLst>
          </p:cNvPr>
          <p:cNvSpPr>
            <a:spLocks noGrp="1"/>
          </p:cNvSpPr>
          <p:nvPr>
            <p:ph type="body" idx="1"/>
          </p:nvPr>
        </p:nvSpPr>
        <p:spPr>
          <a:xfrm>
            <a:off x="2501900" y="3149600"/>
            <a:ext cx="20341167" cy="9211733"/>
          </a:xfrm>
        </p:spPr>
        <p:txBody>
          <a:bodyPr>
            <a:noAutofit/>
          </a:bodyPr>
          <a:lstStyle/>
          <a:p>
            <a:pPr marL="0" indent="0">
              <a:spcBef>
                <a:spcPts val="2400"/>
              </a:spcBef>
              <a:buNone/>
            </a:pPr>
            <a:r>
              <a:rPr lang="en-US" dirty="0"/>
              <a:t>Are we able to support this student thru to degree completion? </a:t>
            </a:r>
          </a:p>
          <a:p>
            <a:pPr>
              <a:spcBef>
                <a:spcPts val="2400"/>
              </a:spcBef>
            </a:pPr>
            <a:r>
              <a:rPr lang="en-US" sz="4200" dirty="0"/>
              <a:t>Are you planning full support (thru graduation) or only partial support? </a:t>
            </a:r>
          </a:p>
          <a:p>
            <a:pPr>
              <a:spcBef>
                <a:spcPts val="2400"/>
              </a:spcBef>
            </a:pPr>
            <a:r>
              <a:rPr lang="en-US" sz="4200" dirty="0"/>
              <a:t>What does partial support look like? Will you be frontloading? </a:t>
            </a:r>
          </a:p>
          <a:p>
            <a:pPr>
              <a:spcBef>
                <a:spcPts val="2400"/>
              </a:spcBef>
            </a:pPr>
            <a:r>
              <a:rPr lang="en-US" sz="4200" dirty="0"/>
              <a:t>If students are responsible for seeking their own support (fellowships), what support is your program providing (including via curricula) for student success? How are you communicating this expectation to students - during recruitment, in admission offer, with initial assistantship/fellowship offer, after?</a:t>
            </a:r>
          </a:p>
          <a:p>
            <a:pPr marL="0" indent="0">
              <a:spcBef>
                <a:spcPts val="2400"/>
              </a:spcBef>
              <a:buNone/>
            </a:pPr>
            <a:endParaRPr lang="en-US" sz="4200" b="1" dirty="0"/>
          </a:p>
          <a:p>
            <a:pPr marL="0" indent="0">
              <a:spcBef>
                <a:spcPts val="2400"/>
              </a:spcBef>
              <a:buNone/>
            </a:pPr>
            <a:r>
              <a:rPr lang="en-US" b="1" dirty="0"/>
              <a:t>Program discussion point</a:t>
            </a:r>
            <a:r>
              <a:rPr lang="en-US" dirty="0"/>
              <a:t>: if you’re not able to support students thru to degree completion, what would need to be different in order for this to happen?</a:t>
            </a:r>
          </a:p>
        </p:txBody>
      </p:sp>
    </p:spTree>
    <p:extLst>
      <p:ext uri="{BB962C8B-B14F-4D97-AF65-F5344CB8AC3E}">
        <p14:creationId xmlns:p14="http://schemas.microsoft.com/office/powerpoint/2010/main" val="50086543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92D84-B98B-7B40-9895-A85C9E4C4E87}"/>
              </a:ext>
            </a:extLst>
          </p:cNvPr>
          <p:cNvSpPr>
            <a:spLocks noGrp="1"/>
          </p:cNvSpPr>
          <p:nvPr>
            <p:ph type="title"/>
          </p:nvPr>
        </p:nvSpPr>
        <p:spPr/>
        <p:txBody>
          <a:bodyPr/>
          <a:lstStyle/>
          <a:p>
            <a:r>
              <a:rPr lang="en-US" dirty="0"/>
              <a:t>What is ‘frontloading?’</a:t>
            </a:r>
          </a:p>
        </p:txBody>
      </p:sp>
      <p:sp>
        <p:nvSpPr>
          <p:cNvPr id="3" name="Text Placeholder 2">
            <a:extLst>
              <a:ext uri="{FF2B5EF4-FFF2-40B4-BE49-F238E27FC236}">
                <a16:creationId xmlns:a16="http://schemas.microsoft.com/office/drawing/2014/main" id="{447C1EF4-8F4E-624A-A40A-AF34E1F38C85}"/>
              </a:ext>
            </a:extLst>
          </p:cNvPr>
          <p:cNvSpPr>
            <a:spLocks noGrp="1"/>
          </p:cNvSpPr>
          <p:nvPr>
            <p:ph type="body" idx="1"/>
          </p:nvPr>
        </p:nvSpPr>
        <p:spPr>
          <a:xfrm>
            <a:off x="2501900" y="3149600"/>
            <a:ext cx="21005800" cy="8602133"/>
          </a:xfrm>
        </p:spPr>
        <p:txBody>
          <a:bodyPr>
            <a:normAutofit/>
          </a:bodyPr>
          <a:lstStyle/>
          <a:p>
            <a:pPr>
              <a:spcBef>
                <a:spcPts val="3600"/>
              </a:spcBef>
            </a:pPr>
            <a:r>
              <a:rPr lang="en-US" dirty="0"/>
              <a:t>Frontloading is a student funding support technique used to influence initial student choice, i.e. a recruitment tool</a:t>
            </a:r>
          </a:p>
          <a:p>
            <a:pPr>
              <a:spcBef>
                <a:spcPts val="3600"/>
              </a:spcBef>
            </a:pPr>
            <a:r>
              <a:rPr lang="en-US" dirty="0"/>
              <a:t>Students are admitted for a multi-year program with a funding package that only covers the initial portion of the program</a:t>
            </a:r>
          </a:p>
          <a:p>
            <a:pPr>
              <a:spcBef>
                <a:spcPts val="3600"/>
              </a:spcBef>
            </a:pPr>
            <a:r>
              <a:rPr lang="en-US" dirty="0"/>
              <a:t>Often considered to be a bait and switch</a:t>
            </a:r>
          </a:p>
          <a:p>
            <a:pPr>
              <a:spcBef>
                <a:spcPts val="3600"/>
              </a:spcBef>
            </a:pPr>
            <a:r>
              <a:rPr lang="en-US" dirty="0"/>
              <a:t>Frontloading can be effective when constructs are in place to help shepherd students towards funding options (fellowship grant writing instruction in initial year, etc.)</a:t>
            </a:r>
          </a:p>
        </p:txBody>
      </p:sp>
    </p:spTree>
    <p:extLst>
      <p:ext uri="{BB962C8B-B14F-4D97-AF65-F5344CB8AC3E}">
        <p14:creationId xmlns:p14="http://schemas.microsoft.com/office/powerpoint/2010/main" val="1612088771"/>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FCF30-2EB7-F346-AF7E-365BF45C166E}"/>
              </a:ext>
            </a:extLst>
          </p:cNvPr>
          <p:cNvSpPr>
            <a:spLocks noGrp="1"/>
          </p:cNvSpPr>
          <p:nvPr>
            <p:ph type="title"/>
          </p:nvPr>
        </p:nvSpPr>
        <p:spPr>
          <a:xfrm>
            <a:off x="1463040" y="355600"/>
            <a:ext cx="22544116" cy="2286000"/>
          </a:xfrm>
        </p:spPr>
        <p:txBody>
          <a:bodyPr>
            <a:normAutofit/>
          </a:bodyPr>
          <a:lstStyle/>
          <a:p>
            <a:r>
              <a:rPr lang="en-US" dirty="0"/>
              <a:t>Financial Offers – What to Include </a:t>
            </a:r>
          </a:p>
        </p:txBody>
      </p:sp>
      <p:sp>
        <p:nvSpPr>
          <p:cNvPr id="3" name="Text Placeholder 2">
            <a:extLst>
              <a:ext uri="{FF2B5EF4-FFF2-40B4-BE49-F238E27FC236}">
                <a16:creationId xmlns:a16="http://schemas.microsoft.com/office/drawing/2014/main" id="{4572FE00-A5E6-234E-B7EA-A73C357468F4}"/>
              </a:ext>
            </a:extLst>
          </p:cNvPr>
          <p:cNvSpPr>
            <a:spLocks noGrp="1"/>
          </p:cNvSpPr>
          <p:nvPr>
            <p:ph type="body" idx="1"/>
          </p:nvPr>
        </p:nvSpPr>
        <p:spPr>
          <a:xfrm>
            <a:off x="2959330" y="3149600"/>
            <a:ext cx="19584785" cy="9211733"/>
          </a:xfrm>
        </p:spPr>
        <p:txBody>
          <a:bodyPr>
            <a:normAutofit/>
          </a:bodyPr>
          <a:lstStyle/>
          <a:p>
            <a:pPr>
              <a:spcBef>
                <a:spcPts val="2400"/>
              </a:spcBef>
            </a:pPr>
            <a:r>
              <a:rPr lang="en-US" sz="4600" dirty="0"/>
              <a:t>Support type (fellowship, traineeship, assistantship)</a:t>
            </a:r>
          </a:p>
          <a:p>
            <a:pPr>
              <a:spcBef>
                <a:spcPts val="2400"/>
              </a:spcBef>
            </a:pPr>
            <a:r>
              <a:rPr lang="en-US" sz="4600" dirty="0"/>
              <a:t>Support expectations (GPA/milestone accomplishment, job duties, etc.)</a:t>
            </a:r>
          </a:p>
          <a:p>
            <a:pPr>
              <a:spcBef>
                <a:spcPts val="2400"/>
              </a:spcBef>
            </a:pPr>
            <a:r>
              <a:rPr lang="en-US" sz="4600" dirty="0"/>
              <a:t>Support amount (pre/post taxes; frequency, 9 or 12 month) </a:t>
            </a:r>
          </a:p>
          <a:p>
            <a:pPr>
              <a:spcBef>
                <a:spcPts val="2400"/>
              </a:spcBef>
            </a:pPr>
            <a:r>
              <a:rPr lang="en-US" sz="4600" dirty="0"/>
              <a:t>Direct cost support (tuition, fees, etc. – note what is and isn’t covered) </a:t>
            </a:r>
          </a:p>
          <a:p>
            <a:pPr>
              <a:spcBef>
                <a:spcPts val="2400"/>
              </a:spcBef>
            </a:pPr>
            <a:r>
              <a:rPr lang="en-US" sz="4600" dirty="0"/>
              <a:t>Other support (health insurance, lab resources, professional development expenses, etc.) </a:t>
            </a:r>
          </a:p>
          <a:p>
            <a:pPr>
              <a:spcBef>
                <a:spcPts val="2400"/>
              </a:spcBef>
            </a:pPr>
            <a:r>
              <a:rPr lang="en-US" sz="4600" dirty="0"/>
              <a:t>Duration (semesters/years, expiration date?)</a:t>
            </a:r>
          </a:p>
          <a:p>
            <a:pPr>
              <a:spcBef>
                <a:spcPts val="2400"/>
              </a:spcBef>
            </a:pPr>
            <a:r>
              <a:rPr lang="en-US" sz="4600" dirty="0"/>
              <a:t>Other expectations (such as when funding offer runs out)</a:t>
            </a:r>
          </a:p>
          <a:p>
            <a:pPr>
              <a:spcBef>
                <a:spcPts val="2400"/>
              </a:spcBef>
            </a:pPr>
            <a:r>
              <a:rPr lang="en-US" sz="4600" dirty="0"/>
              <a:t>Cases where financial support may be rescinded </a:t>
            </a:r>
          </a:p>
        </p:txBody>
      </p:sp>
    </p:spTree>
    <p:extLst>
      <p:ext uri="{BB962C8B-B14F-4D97-AF65-F5344CB8AC3E}">
        <p14:creationId xmlns:p14="http://schemas.microsoft.com/office/powerpoint/2010/main" val="1509498543"/>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FCF30-2EB7-F346-AF7E-365BF45C166E}"/>
              </a:ext>
            </a:extLst>
          </p:cNvPr>
          <p:cNvSpPr>
            <a:spLocks noGrp="1"/>
          </p:cNvSpPr>
          <p:nvPr>
            <p:ph type="title"/>
          </p:nvPr>
        </p:nvSpPr>
        <p:spPr/>
        <p:txBody>
          <a:bodyPr/>
          <a:lstStyle/>
          <a:p>
            <a:r>
              <a:rPr lang="en-US" dirty="0"/>
              <a:t>Department Responsibilities</a:t>
            </a:r>
          </a:p>
        </p:txBody>
      </p:sp>
      <p:sp>
        <p:nvSpPr>
          <p:cNvPr id="3" name="Text Placeholder 2">
            <a:extLst>
              <a:ext uri="{FF2B5EF4-FFF2-40B4-BE49-F238E27FC236}">
                <a16:creationId xmlns:a16="http://schemas.microsoft.com/office/drawing/2014/main" id="{4572FE00-A5E6-234E-B7EA-A73C357468F4}"/>
              </a:ext>
            </a:extLst>
          </p:cNvPr>
          <p:cNvSpPr>
            <a:spLocks noGrp="1"/>
          </p:cNvSpPr>
          <p:nvPr>
            <p:ph type="body" idx="1"/>
          </p:nvPr>
        </p:nvSpPr>
        <p:spPr>
          <a:xfrm>
            <a:off x="2501900" y="3149600"/>
            <a:ext cx="20290367" cy="7224684"/>
          </a:xfrm>
        </p:spPr>
        <p:txBody>
          <a:bodyPr>
            <a:normAutofit/>
          </a:bodyPr>
          <a:lstStyle/>
          <a:p>
            <a:pPr marL="0" indent="0">
              <a:spcBef>
                <a:spcPts val="2400"/>
              </a:spcBef>
              <a:buNone/>
            </a:pPr>
            <a:r>
              <a:rPr lang="en-US" b="1" dirty="0"/>
              <a:t>Vetting TBP Eligibility</a:t>
            </a:r>
          </a:p>
          <a:p>
            <a:pPr marL="0" indent="0">
              <a:spcBef>
                <a:spcPts val="2400"/>
              </a:spcBef>
              <a:buNone/>
            </a:pPr>
            <a:r>
              <a:rPr lang="en-US" dirty="0"/>
              <a:t>Prior to extending an offer, a student’s eligibility needs to be vetted, which includes the following points of consideration: </a:t>
            </a:r>
          </a:p>
          <a:p>
            <a:pPr>
              <a:spcBef>
                <a:spcPts val="2400"/>
              </a:spcBef>
            </a:pPr>
            <a:r>
              <a:rPr lang="en-US" sz="4600" dirty="0"/>
              <a:t>Prior education (regardless of where, when, and of what discipline)</a:t>
            </a:r>
          </a:p>
          <a:p>
            <a:pPr>
              <a:spcBef>
                <a:spcPts val="2400"/>
              </a:spcBef>
            </a:pPr>
            <a:r>
              <a:rPr lang="en-US" sz="4600" dirty="0"/>
              <a:t>Prior TBP usage at the U</a:t>
            </a:r>
          </a:p>
          <a:p>
            <a:pPr>
              <a:spcBef>
                <a:spcPts val="2400"/>
              </a:spcBef>
            </a:pPr>
            <a:r>
              <a:rPr lang="en-US" sz="4600" dirty="0"/>
              <a:t>Type of program the student is enrolled in</a:t>
            </a:r>
          </a:p>
        </p:txBody>
      </p:sp>
    </p:spTree>
    <p:extLst>
      <p:ext uri="{BB962C8B-B14F-4D97-AF65-F5344CB8AC3E}">
        <p14:creationId xmlns:p14="http://schemas.microsoft.com/office/powerpoint/2010/main" val="155074772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FCF30-2EB7-F346-AF7E-365BF45C166E}"/>
              </a:ext>
            </a:extLst>
          </p:cNvPr>
          <p:cNvSpPr>
            <a:spLocks noGrp="1"/>
          </p:cNvSpPr>
          <p:nvPr>
            <p:ph type="title"/>
          </p:nvPr>
        </p:nvSpPr>
        <p:spPr/>
        <p:txBody>
          <a:bodyPr/>
          <a:lstStyle/>
          <a:p>
            <a:r>
              <a:rPr lang="en-US" dirty="0"/>
              <a:t>Department Responsibilities</a:t>
            </a:r>
          </a:p>
        </p:txBody>
      </p:sp>
      <p:sp>
        <p:nvSpPr>
          <p:cNvPr id="3" name="Text Placeholder 2">
            <a:extLst>
              <a:ext uri="{FF2B5EF4-FFF2-40B4-BE49-F238E27FC236}">
                <a16:creationId xmlns:a16="http://schemas.microsoft.com/office/drawing/2014/main" id="{4572FE00-A5E6-234E-B7EA-A73C357468F4}"/>
              </a:ext>
            </a:extLst>
          </p:cNvPr>
          <p:cNvSpPr>
            <a:spLocks noGrp="1"/>
          </p:cNvSpPr>
          <p:nvPr>
            <p:ph type="body" idx="1"/>
          </p:nvPr>
        </p:nvSpPr>
        <p:spPr>
          <a:xfrm>
            <a:off x="2501900" y="3149599"/>
            <a:ext cx="21005800" cy="8405091"/>
          </a:xfrm>
        </p:spPr>
        <p:txBody>
          <a:bodyPr>
            <a:normAutofit/>
          </a:bodyPr>
          <a:lstStyle/>
          <a:p>
            <a:pPr marL="0" indent="0">
              <a:spcBef>
                <a:spcPts val="2400"/>
              </a:spcBef>
              <a:buNone/>
            </a:pPr>
            <a:r>
              <a:rPr lang="en-US" b="1" dirty="0"/>
              <a:t>Vetting TBP Eligibility – Mastering Out</a:t>
            </a:r>
          </a:p>
          <a:p>
            <a:pPr marL="0" indent="0">
              <a:spcBef>
                <a:spcPts val="2400"/>
              </a:spcBef>
              <a:buNone/>
            </a:pPr>
            <a:r>
              <a:rPr lang="en-US" dirty="0"/>
              <a:t>When a student opts to transition out of a PhD program and master out, this will impact TBP eligibility; consider the following questions then work with the Office of Fellowships &amp; Benefits to address: </a:t>
            </a:r>
          </a:p>
          <a:p>
            <a:pPr>
              <a:spcBef>
                <a:spcPts val="2400"/>
              </a:spcBef>
            </a:pPr>
            <a:r>
              <a:rPr lang="en-US" dirty="0"/>
              <a:t>Total TBP usage to present</a:t>
            </a:r>
          </a:p>
          <a:p>
            <a:pPr>
              <a:spcBef>
                <a:spcPts val="2400"/>
              </a:spcBef>
            </a:pPr>
            <a:r>
              <a:rPr lang="en-US" dirty="0"/>
              <a:t>Timeline for mastering out (when the program of study change occurs in PeopleSoft, this will immediately impact eligibility)</a:t>
            </a:r>
          </a:p>
          <a:p>
            <a:pPr>
              <a:spcBef>
                <a:spcPts val="2400"/>
              </a:spcBef>
            </a:pPr>
            <a:r>
              <a:rPr lang="en-US" dirty="0"/>
              <a:t>Support remaining in place for the student by department/PI</a:t>
            </a:r>
          </a:p>
        </p:txBody>
      </p:sp>
    </p:spTree>
    <p:extLst>
      <p:ext uri="{BB962C8B-B14F-4D97-AF65-F5344CB8AC3E}">
        <p14:creationId xmlns:p14="http://schemas.microsoft.com/office/powerpoint/2010/main" val="360559080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FCF30-2EB7-F346-AF7E-365BF45C166E}"/>
              </a:ext>
            </a:extLst>
          </p:cNvPr>
          <p:cNvSpPr>
            <a:spLocks noGrp="1"/>
          </p:cNvSpPr>
          <p:nvPr>
            <p:ph type="title"/>
          </p:nvPr>
        </p:nvSpPr>
        <p:spPr/>
        <p:txBody>
          <a:bodyPr/>
          <a:lstStyle/>
          <a:p>
            <a:r>
              <a:rPr lang="en-US" dirty="0"/>
              <a:t>Department Responsibilities</a:t>
            </a:r>
          </a:p>
        </p:txBody>
      </p:sp>
      <p:sp>
        <p:nvSpPr>
          <p:cNvPr id="3" name="Text Placeholder 2">
            <a:extLst>
              <a:ext uri="{FF2B5EF4-FFF2-40B4-BE49-F238E27FC236}">
                <a16:creationId xmlns:a16="http://schemas.microsoft.com/office/drawing/2014/main" id="{4572FE00-A5E6-234E-B7EA-A73C357468F4}"/>
              </a:ext>
            </a:extLst>
          </p:cNvPr>
          <p:cNvSpPr>
            <a:spLocks noGrp="1"/>
          </p:cNvSpPr>
          <p:nvPr>
            <p:ph type="body" idx="1"/>
          </p:nvPr>
        </p:nvSpPr>
        <p:spPr>
          <a:xfrm>
            <a:off x="2501900" y="3149599"/>
            <a:ext cx="20358100" cy="7924801"/>
          </a:xfrm>
        </p:spPr>
        <p:txBody>
          <a:bodyPr>
            <a:noAutofit/>
          </a:bodyPr>
          <a:lstStyle/>
          <a:p>
            <a:pPr marL="0" indent="0">
              <a:spcBef>
                <a:spcPts val="2400"/>
              </a:spcBef>
              <a:buNone/>
            </a:pPr>
            <a:r>
              <a:rPr lang="en-US" b="1" dirty="0"/>
              <a:t>Managing TBP Resources</a:t>
            </a:r>
          </a:p>
          <a:p>
            <a:pPr>
              <a:spcBef>
                <a:spcPts val="2400"/>
              </a:spcBef>
            </a:pPr>
            <a:r>
              <a:rPr lang="en-US" dirty="0"/>
              <a:t>TBP allocations are provided by the university to individual colleges; deans then further allocate by department</a:t>
            </a:r>
          </a:p>
          <a:p>
            <a:pPr>
              <a:spcBef>
                <a:spcPts val="2400"/>
              </a:spcBef>
            </a:pPr>
            <a:r>
              <a:rPr lang="en-US" dirty="0"/>
              <a:t>Department’s responsibility to understand needs and communicate within the department and college</a:t>
            </a:r>
          </a:p>
          <a:p>
            <a:pPr>
              <a:spcBef>
                <a:spcPts val="2400"/>
              </a:spcBef>
            </a:pPr>
            <a:r>
              <a:rPr lang="en-US" dirty="0"/>
              <a:t>Departments should keep track of usage</a:t>
            </a:r>
          </a:p>
          <a:p>
            <a:pPr>
              <a:spcBef>
                <a:spcPts val="2400"/>
              </a:spcBef>
            </a:pPr>
            <a:r>
              <a:rPr lang="en-US" dirty="0"/>
              <a:t>Should PhD students be enrolling in 7970-7989, this can impact (reduce) TBP expenses</a:t>
            </a:r>
          </a:p>
        </p:txBody>
      </p:sp>
    </p:spTree>
    <p:extLst>
      <p:ext uri="{BB962C8B-B14F-4D97-AF65-F5344CB8AC3E}">
        <p14:creationId xmlns:p14="http://schemas.microsoft.com/office/powerpoint/2010/main" val="304347765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9A1D5-A6D0-EA41-8311-88676EEB3DB1}"/>
              </a:ext>
            </a:extLst>
          </p:cNvPr>
          <p:cNvSpPr>
            <a:spLocks noGrp="1"/>
          </p:cNvSpPr>
          <p:nvPr>
            <p:ph type="title"/>
          </p:nvPr>
        </p:nvSpPr>
        <p:spPr/>
        <p:txBody>
          <a:bodyPr/>
          <a:lstStyle/>
          <a:p>
            <a:r>
              <a:rPr lang="en-US" dirty="0"/>
              <a:t>What we’ll cover</a:t>
            </a:r>
          </a:p>
        </p:txBody>
      </p:sp>
      <p:sp>
        <p:nvSpPr>
          <p:cNvPr id="3" name="Text Placeholder 2">
            <a:extLst>
              <a:ext uri="{FF2B5EF4-FFF2-40B4-BE49-F238E27FC236}">
                <a16:creationId xmlns:a16="http://schemas.microsoft.com/office/drawing/2014/main" id="{4C15F624-07E9-3349-AE68-985C47353FE6}"/>
              </a:ext>
            </a:extLst>
          </p:cNvPr>
          <p:cNvSpPr>
            <a:spLocks noGrp="1"/>
          </p:cNvSpPr>
          <p:nvPr>
            <p:ph type="body" idx="1"/>
          </p:nvPr>
        </p:nvSpPr>
        <p:spPr>
          <a:xfrm>
            <a:off x="2501900" y="3149599"/>
            <a:ext cx="21005800" cy="6993467"/>
          </a:xfrm>
        </p:spPr>
        <p:txBody>
          <a:bodyPr/>
          <a:lstStyle/>
          <a:p>
            <a:pPr>
              <a:spcBef>
                <a:spcPts val="2400"/>
              </a:spcBef>
            </a:pPr>
            <a:r>
              <a:rPr lang="en-US" dirty="0"/>
              <a:t>What is enrollment management</a:t>
            </a:r>
          </a:p>
          <a:p>
            <a:pPr>
              <a:spcBef>
                <a:spcPts val="2400"/>
              </a:spcBef>
            </a:pPr>
            <a:r>
              <a:rPr lang="en-US" dirty="0"/>
              <a:t>How enrollment management intersects with tuition benefit </a:t>
            </a:r>
          </a:p>
          <a:p>
            <a:pPr>
              <a:spcBef>
                <a:spcPts val="2400"/>
              </a:spcBef>
            </a:pPr>
            <a:r>
              <a:rPr lang="en-US" dirty="0"/>
              <a:t>Understanding what you’re offering and similar considerations</a:t>
            </a:r>
          </a:p>
          <a:p>
            <a:pPr>
              <a:spcBef>
                <a:spcPts val="2400"/>
              </a:spcBef>
            </a:pPr>
            <a:r>
              <a:rPr lang="en-US" dirty="0"/>
              <a:t>Department responsibilities</a:t>
            </a:r>
          </a:p>
          <a:p>
            <a:pPr>
              <a:spcBef>
                <a:spcPts val="2400"/>
              </a:spcBef>
            </a:pPr>
            <a:r>
              <a:rPr lang="en-US" dirty="0"/>
              <a:t>Best practices (including important student documents) </a:t>
            </a:r>
          </a:p>
          <a:p>
            <a:pPr>
              <a:spcBef>
                <a:spcPts val="2400"/>
              </a:spcBef>
            </a:pPr>
            <a:r>
              <a:rPr lang="en-US" dirty="0"/>
              <a:t>Frequently asked questions</a:t>
            </a:r>
          </a:p>
        </p:txBody>
      </p:sp>
    </p:spTree>
    <p:extLst>
      <p:ext uri="{BB962C8B-B14F-4D97-AF65-F5344CB8AC3E}">
        <p14:creationId xmlns:p14="http://schemas.microsoft.com/office/powerpoint/2010/main" val="3924326800"/>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FCF30-2EB7-F346-AF7E-365BF45C166E}"/>
              </a:ext>
            </a:extLst>
          </p:cNvPr>
          <p:cNvSpPr>
            <a:spLocks noGrp="1"/>
          </p:cNvSpPr>
          <p:nvPr>
            <p:ph type="title"/>
          </p:nvPr>
        </p:nvSpPr>
        <p:spPr/>
        <p:txBody>
          <a:bodyPr/>
          <a:lstStyle/>
          <a:p>
            <a:r>
              <a:rPr lang="en-US" dirty="0"/>
              <a:t>Department Responsibilities</a:t>
            </a:r>
          </a:p>
        </p:txBody>
      </p:sp>
      <p:sp>
        <p:nvSpPr>
          <p:cNvPr id="3" name="Text Placeholder 2">
            <a:extLst>
              <a:ext uri="{FF2B5EF4-FFF2-40B4-BE49-F238E27FC236}">
                <a16:creationId xmlns:a16="http://schemas.microsoft.com/office/drawing/2014/main" id="{4572FE00-A5E6-234E-B7EA-A73C357468F4}"/>
              </a:ext>
            </a:extLst>
          </p:cNvPr>
          <p:cNvSpPr>
            <a:spLocks noGrp="1"/>
          </p:cNvSpPr>
          <p:nvPr>
            <p:ph type="body" idx="1"/>
          </p:nvPr>
        </p:nvSpPr>
        <p:spPr>
          <a:xfrm>
            <a:off x="2501900" y="3149600"/>
            <a:ext cx="19731567" cy="9364133"/>
          </a:xfrm>
        </p:spPr>
        <p:txBody>
          <a:bodyPr>
            <a:noAutofit/>
          </a:bodyPr>
          <a:lstStyle/>
          <a:p>
            <a:pPr marL="0" indent="0">
              <a:spcBef>
                <a:spcPts val="2400"/>
              </a:spcBef>
              <a:buNone/>
            </a:pPr>
            <a:r>
              <a:rPr lang="en-US" b="1" dirty="0"/>
              <a:t>Managing Communications with Students</a:t>
            </a:r>
          </a:p>
          <a:p>
            <a:pPr>
              <a:spcBef>
                <a:spcPts val="2400"/>
              </a:spcBef>
            </a:pPr>
            <a:r>
              <a:rPr lang="en-US" sz="4200" dirty="0"/>
              <a:t>When utilizing TBP, the Grad School requires students to digitally sign a basic agreement; however, it’s the department’s responsibility to outline for students and track student participation</a:t>
            </a:r>
          </a:p>
          <a:p>
            <a:pPr>
              <a:spcBef>
                <a:spcPts val="2400"/>
              </a:spcBef>
            </a:pPr>
            <a:r>
              <a:rPr lang="en-US" sz="4200" dirty="0"/>
              <a:t>Department TBP coordinators should </a:t>
            </a:r>
            <a:r>
              <a:rPr lang="en-US" sz="4200" i="1" dirty="0"/>
              <a:t>always</a:t>
            </a:r>
            <a:r>
              <a:rPr lang="en-US" sz="4200" dirty="0"/>
              <a:t> be the frontline for student TBP concerns; if the coordinator cannot answer the question, the coordinator should reach out to the Office of Fellowships &amp; Benefits with question</a:t>
            </a:r>
          </a:p>
          <a:p>
            <a:pPr>
              <a:spcBef>
                <a:spcPts val="2400"/>
              </a:spcBef>
            </a:pPr>
            <a:r>
              <a:rPr lang="en-US" sz="4200" dirty="0"/>
              <a:t>Important student communications, written and otherwise, include: </a:t>
            </a:r>
          </a:p>
          <a:p>
            <a:pPr lvl="2">
              <a:spcBef>
                <a:spcPts val="2400"/>
              </a:spcBef>
              <a:buFont typeface="Courier New" panose="02070309020205020404" pitchFamily="49" charset="0"/>
              <a:buChar char="o"/>
            </a:pPr>
            <a:r>
              <a:rPr lang="en-US" sz="4200" dirty="0"/>
              <a:t>Assistantship contracts/fellowship offers</a:t>
            </a:r>
          </a:p>
          <a:p>
            <a:pPr lvl="2">
              <a:spcBef>
                <a:spcPts val="2400"/>
              </a:spcBef>
              <a:buFont typeface="Courier New" panose="02070309020205020404" pitchFamily="49" charset="0"/>
              <a:buChar char="o"/>
            </a:pPr>
            <a:r>
              <a:rPr lang="en-US" sz="4200" dirty="0"/>
              <a:t>Reminders to enroll, sign TBP agreement</a:t>
            </a:r>
          </a:p>
          <a:p>
            <a:pPr lvl="2">
              <a:spcBef>
                <a:spcPts val="2400"/>
              </a:spcBef>
              <a:buFont typeface="Courier New" panose="02070309020205020404" pitchFamily="49" charset="0"/>
              <a:buChar char="o"/>
            </a:pPr>
            <a:r>
              <a:rPr lang="en-US" sz="4200" dirty="0"/>
              <a:t>Verify GSHIP participation </a:t>
            </a:r>
          </a:p>
        </p:txBody>
      </p:sp>
    </p:spTree>
    <p:extLst>
      <p:ext uri="{BB962C8B-B14F-4D97-AF65-F5344CB8AC3E}">
        <p14:creationId xmlns:p14="http://schemas.microsoft.com/office/powerpoint/2010/main" val="2569881731"/>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FCF30-2EB7-F346-AF7E-365BF45C166E}"/>
              </a:ext>
            </a:extLst>
          </p:cNvPr>
          <p:cNvSpPr>
            <a:spLocks noGrp="1"/>
          </p:cNvSpPr>
          <p:nvPr>
            <p:ph type="title"/>
          </p:nvPr>
        </p:nvSpPr>
        <p:spPr/>
        <p:txBody>
          <a:bodyPr/>
          <a:lstStyle/>
          <a:p>
            <a:r>
              <a:rPr lang="en-US" dirty="0"/>
              <a:t>Department Responsibilities</a:t>
            </a:r>
          </a:p>
        </p:txBody>
      </p:sp>
      <p:sp>
        <p:nvSpPr>
          <p:cNvPr id="3" name="Text Placeholder 2">
            <a:extLst>
              <a:ext uri="{FF2B5EF4-FFF2-40B4-BE49-F238E27FC236}">
                <a16:creationId xmlns:a16="http://schemas.microsoft.com/office/drawing/2014/main" id="{4572FE00-A5E6-234E-B7EA-A73C357468F4}"/>
              </a:ext>
            </a:extLst>
          </p:cNvPr>
          <p:cNvSpPr>
            <a:spLocks noGrp="1"/>
          </p:cNvSpPr>
          <p:nvPr>
            <p:ph type="body" idx="1"/>
          </p:nvPr>
        </p:nvSpPr>
        <p:spPr>
          <a:xfrm>
            <a:off x="2501900" y="3149599"/>
            <a:ext cx="19968633" cy="10333645"/>
          </a:xfrm>
        </p:spPr>
        <p:txBody>
          <a:bodyPr>
            <a:noAutofit/>
          </a:bodyPr>
          <a:lstStyle/>
          <a:p>
            <a:pPr marL="0" indent="0">
              <a:spcBef>
                <a:spcPts val="2400"/>
              </a:spcBef>
              <a:buNone/>
            </a:pPr>
            <a:r>
              <a:rPr lang="en-US" b="1" dirty="0"/>
              <a:t>Liaising Among Department/College Staff</a:t>
            </a:r>
          </a:p>
          <a:p>
            <a:pPr>
              <a:spcBef>
                <a:spcPts val="2400"/>
              </a:spcBef>
            </a:pPr>
            <a:r>
              <a:rPr lang="en-US" sz="4200" dirty="0"/>
              <a:t>TBP coordination may be completed by one person or by a group of individuals; if multiple, it is the department’s responsibility to liaise internally</a:t>
            </a:r>
          </a:p>
          <a:p>
            <a:pPr>
              <a:spcBef>
                <a:spcPts val="2400"/>
              </a:spcBef>
            </a:pPr>
            <a:r>
              <a:rPr lang="en-US" sz="4200" dirty="0"/>
              <a:t>Key TBP functions at the department/college level: </a:t>
            </a:r>
          </a:p>
          <a:p>
            <a:pPr lvl="2">
              <a:spcBef>
                <a:spcPts val="2400"/>
              </a:spcBef>
              <a:buFont typeface="Courier New" panose="02070309020205020404" pitchFamily="49" charset="0"/>
              <a:buChar char="o"/>
            </a:pPr>
            <a:r>
              <a:rPr lang="en-US" sz="3500" dirty="0"/>
              <a:t>Entering TBP into system, reviewing reports for errors/concerns, student engagement (enrollment, signed approvals, etc.)</a:t>
            </a:r>
          </a:p>
          <a:p>
            <a:pPr lvl="2">
              <a:spcBef>
                <a:spcPts val="2400"/>
              </a:spcBef>
              <a:buFont typeface="Courier New" panose="02070309020205020404" pitchFamily="49" charset="0"/>
              <a:buChar char="o"/>
            </a:pPr>
            <a:r>
              <a:rPr lang="en-US" sz="3500" dirty="0"/>
              <a:t>Processing </a:t>
            </a:r>
            <a:r>
              <a:rPr lang="en-US" sz="3500" dirty="0" err="1"/>
              <a:t>ePAFs</a:t>
            </a:r>
            <a:r>
              <a:rPr lang="en-US" sz="3500" dirty="0"/>
              <a:t> on the appropriate job codes</a:t>
            </a:r>
          </a:p>
          <a:p>
            <a:pPr lvl="2">
              <a:spcBef>
                <a:spcPts val="2400"/>
              </a:spcBef>
              <a:buFont typeface="Courier New" panose="02070309020205020404" pitchFamily="49" charset="0"/>
              <a:buChar char="o"/>
            </a:pPr>
            <a:r>
              <a:rPr lang="en-US" sz="3500" dirty="0"/>
              <a:t>Drafting offers and communications with students </a:t>
            </a:r>
          </a:p>
          <a:p>
            <a:pPr lvl="2">
              <a:spcBef>
                <a:spcPts val="2400"/>
              </a:spcBef>
              <a:buFont typeface="Courier New" panose="02070309020205020404" pitchFamily="49" charset="0"/>
              <a:buChar char="o"/>
            </a:pPr>
            <a:r>
              <a:rPr lang="en-US" sz="3500" dirty="0"/>
              <a:t>Verifying GSHIP participation </a:t>
            </a:r>
          </a:p>
          <a:p>
            <a:pPr lvl="2">
              <a:spcBef>
                <a:spcPts val="2400"/>
              </a:spcBef>
              <a:buFont typeface="Courier New" panose="02070309020205020404" pitchFamily="49" charset="0"/>
              <a:buChar char="o"/>
            </a:pPr>
            <a:r>
              <a:rPr lang="en-US" sz="3500" dirty="0"/>
              <a:t>Vetting TBP eligibility </a:t>
            </a:r>
          </a:p>
          <a:p>
            <a:pPr lvl="2">
              <a:spcBef>
                <a:spcPts val="2400"/>
              </a:spcBef>
              <a:buFont typeface="Courier New" panose="02070309020205020404" pitchFamily="49" charset="0"/>
              <a:buChar char="o"/>
            </a:pPr>
            <a:r>
              <a:rPr lang="en-US" sz="3500" dirty="0"/>
              <a:t>Processing petition</a:t>
            </a:r>
          </a:p>
          <a:p>
            <a:pPr lvl="2">
              <a:spcBef>
                <a:spcPts val="2400"/>
              </a:spcBef>
              <a:buFont typeface="Courier New" panose="02070309020205020404" pitchFamily="49" charset="0"/>
              <a:buChar char="o"/>
            </a:pPr>
            <a:r>
              <a:rPr lang="en-US" sz="3500" dirty="0"/>
              <a:t>Updating Grad Tracking </a:t>
            </a:r>
          </a:p>
        </p:txBody>
      </p:sp>
    </p:spTree>
    <p:extLst>
      <p:ext uri="{BB962C8B-B14F-4D97-AF65-F5344CB8AC3E}">
        <p14:creationId xmlns:p14="http://schemas.microsoft.com/office/powerpoint/2010/main" val="2826260958"/>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F805D-CA1E-F248-A966-2442DB54315B}"/>
              </a:ext>
            </a:extLst>
          </p:cNvPr>
          <p:cNvSpPr>
            <a:spLocks noGrp="1"/>
          </p:cNvSpPr>
          <p:nvPr>
            <p:ph type="title"/>
          </p:nvPr>
        </p:nvSpPr>
        <p:spPr/>
        <p:txBody>
          <a:bodyPr/>
          <a:lstStyle/>
          <a:p>
            <a:r>
              <a:rPr lang="en-US" dirty="0"/>
              <a:t>Best practices</a:t>
            </a:r>
          </a:p>
        </p:txBody>
      </p:sp>
      <p:sp>
        <p:nvSpPr>
          <p:cNvPr id="3" name="Text Placeholder 2">
            <a:extLst>
              <a:ext uri="{FF2B5EF4-FFF2-40B4-BE49-F238E27FC236}">
                <a16:creationId xmlns:a16="http://schemas.microsoft.com/office/drawing/2014/main" id="{87104842-DAD8-A84A-9B8C-7D032E86ECDD}"/>
              </a:ext>
            </a:extLst>
          </p:cNvPr>
          <p:cNvSpPr>
            <a:spLocks noGrp="1"/>
          </p:cNvSpPr>
          <p:nvPr>
            <p:ph type="body" idx="1"/>
          </p:nvPr>
        </p:nvSpPr>
        <p:spPr>
          <a:xfrm>
            <a:off x="2501900" y="3149600"/>
            <a:ext cx="19697700" cy="9211733"/>
          </a:xfrm>
        </p:spPr>
        <p:txBody>
          <a:bodyPr>
            <a:noAutofit/>
          </a:bodyPr>
          <a:lstStyle/>
          <a:p>
            <a:pPr marL="0" indent="0">
              <a:spcBef>
                <a:spcPts val="2400"/>
              </a:spcBef>
              <a:buNone/>
            </a:pPr>
            <a:r>
              <a:rPr lang="en-US" b="1" dirty="0"/>
              <a:t>Clarity, Transparency, and Proactivity</a:t>
            </a:r>
          </a:p>
          <a:p>
            <a:pPr>
              <a:spcBef>
                <a:spcPts val="2400"/>
              </a:spcBef>
            </a:pPr>
            <a:r>
              <a:rPr lang="en-US" sz="4200" dirty="0"/>
              <a:t>Be clear in any communications with students about tuition benefit rather than ambiguity – for example, don’t state support of 10 semesters of TBP on an offer if you only intent to support (assistantship/fellowship) for one year rather than five</a:t>
            </a:r>
          </a:p>
          <a:p>
            <a:pPr>
              <a:spcBef>
                <a:spcPts val="2400"/>
              </a:spcBef>
            </a:pPr>
            <a:r>
              <a:rPr lang="en-US" sz="4200" dirty="0"/>
              <a:t>Define what you are providing (assistantship/fellowship, tuition benefit, GSHIP, other direct costs) and what, specifically, will be the responsibility of the student</a:t>
            </a:r>
          </a:p>
          <a:p>
            <a:pPr>
              <a:spcBef>
                <a:spcPts val="2400"/>
              </a:spcBef>
            </a:pPr>
            <a:r>
              <a:rPr lang="en-US" sz="4200" dirty="0"/>
              <a:t>Even when students are guaranteed funding in initial offers, there remains an ambiguity until it’s confirmed regularly; as early as possible (preferably before the spring term ends) communicate to students their support for the upcoming year</a:t>
            </a:r>
          </a:p>
        </p:txBody>
      </p:sp>
    </p:spTree>
    <p:extLst>
      <p:ext uri="{BB962C8B-B14F-4D97-AF65-F5344CB8AC3E}">
        <p14:creationId xmlns:p14="http://schemas.microsoft.com/office/powerpoint/2010/main" val="2348180295"/>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F805D-CA1E-F248-A966-2442DB54315B}"/>
              </a:ext>
            </a:extLst>
          </p:cNvPr>
          <p:cNvSpPr>
            <a:spLocks noGrp="1"/>
          </p:cNvSpPr>
          <p:nvPr>
            <p:ph type="title"/>
          </p:nvPr>
        </p:nvSpPr>
        <p:spPr/>
        <p:txBody>
          <a:bodyPr/>
          <a:lstStyle/>
          <a:p>
            <a:r>
              <a:rPr lang="en-US" dirty="0"/>
              <a:t>Best practices</a:t>
            </a:r>
          </a:p>
        </p:txBody>
      </p:sp>
      <p:sp>
        <p:nvSpPr>
          <p:cNvPr id="3" name="Text Placeholder 2">
            <a:extLst>
              <a:ext uri="{FF2B5EF4-FFF2-40B4-BE49-F238E27FC236}">
                <a16:creationId xmlns:a16="http://schemas.microsoft.com/office/drawing/2014/main" id="{87104842-DAD8-A84A-9B8C-7D032E86ECDD}"/>
              </a:ext>
            </a:extLst>
          </p:cNvPr>
          <p:cNvSpPr>
            <a:spLocks noGrp="1"/>
          </p:cNvSpPr>
          <p:nvPr>
            <p:ph type="body" idx="1"/>
          </p:nvPr>
        </p:nvSpPr>
        <p:spPr>
          <a:xfrm>
            <a:off x="2501900" y="3149599"/>
            <a:ext cx="20425833" cy="9245601"/>
          </a:xfrm>
        </p:spPr>
        <p:txBody>
          <a:bodyPr>
            <a:noAutofit/>
          </a:bodyPr>
          <a:lstStyle/>
          <a:p>
            <a:pPr marL="0" indent="0">
              <a:spcBef>
                <a:spcPts val="2400"/>
              </a:spcBef>
              <a:buNone/>
            </a:pPr>
            <a:r>
              <a:rPr lang="en-US" b="1" dirty="0"/>
              <a:t>Admission Offer Letters</a:t>
            </a:r>
          </a:p>
          <a:p>
            <a:pPr>
              <a:spcBef>
                <a:spcPts val="2400"/>
              </a:spcBef>
            </a:pPr>
            <a:r>
              <a:rPr lang="en-US" sz="4200" dirty="0"/>
              <a:t>Direct students to the Office of the Bursar (</a:t>
            </a:r>
            <a:r>
              <a:rPr lang="en-US" sz="4200" dirty="0">
                <a:hlinkClick r:id="rId2"/>
              </a:rPr>
              <a:t>bursar.utah.edu</a:t>
            </a:r>
            <a:r>
              <a:rPr lang="en-US" sz="4200" dirty="0"/>
              <a:t>) for tuition schedules, tuition calculator, and tuition deadlines, as well as short-term tuition loan options; also mention if there are additional program fees beyond tuition and mandatory fees (differentials, course fees, international student surcharge) </a:t>
            </a:r>
          </a:p>
          <a:p>
            <a:pPr>
              <a:spcBef>
                <a:spcPts val="2400"/>
              </a:spcBef>
            </a:pPr>
            <a:r>
              <a:rPr lang="en-US" sz="4200" dirty="0"/>
              <a:t>Direct students to the Office of Scholarships &amp; Financial Aid (</a:t>
            </a:r>
            <a:r>
              <a:rPr lang="en-US" sz="4200" dirty="0">
                <a:hlinkClick r:id="rId3"/>
              </a:rPr>
              <a:t>financialaid.utah.edu</a:t>
            </a:r>
            <a:r>
              <a:rPr lang="en-US" sz="4200" dirty="0"/>
              <a:t>) for assistance in completing the FAFSA (</a:t>
            </a:r>
            <a:r>
              <a:rPr lang="en-US" sz="4200" dirty="0" err="1">
                <a:hlinkClick r:id="rId4"/>
              </a:rPr>
              <a:t>fafsa.gov</a:t>
            </a:r>
            <a:r>
              <a:rPr lang="en-US" sz="4200" dirty="0"/>
              <a:t>) and any loan questions they might have</a:t>
            </a:r>
          </a:p>
          <a:p>
            <a:pPr>
              <a:spcBef>
                <a:spcPts val="2400"/>
              </a:spcBef>
            </a:pPr>
            <a:r>
              <a:rPr lang="en-US" sz="4200" dirty="0"/>
              <a:t>If the offer of admission includes direct support from the department, that should be stated, as well as being accompanied by a fellowship offer letter or assistantship contract (that may be included in the admission package or to be delivered at a later date, such as upon acceptance of admission offer)</a:t>
            </a:r>
          </a:p>
        </p:txBody>
      </p:sp>
    </p:spTree>
    <p:extLst>
      <p:ext uri="{BB962C8B-B14F-4D97-AF65-F5344CB8AC3E}">
        <p14:creationId xmlns:p14="http://schemas.microsoft.com/office/powerpoint/2010/main" val="1052324118"/>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F805D-CA1E-F248-A966-2442DB54315B}"/>
              </a:ext>
            </a:extLst>
          </p:cNvPr>
          <p:cNvSpPr>
            <a:spLocks noGrp="1"/>
          </p:cNvSpPr>
          <p:nvPr>
            <p:ph type="title"/>
          </p:nvPr>
        </p:nvSpPr>
        <p:spPr/>
        <p:txBody>
          <a:bodyPr/>
          <a:lstStyle/>
          <a:p>
            <a:r>
              <a:rPr lang="en-US" dirty="0"/>
              <a:t>Best practices</a:t>
            </a:r>
          </a:p>
        </p:txBody>
      </p:sp>
      <p:sp>
        <p:nvSpPr>
          <p:cNvPr id="3" name="Text Placeholder 2">
            <a:extLst>
              <a:ext uri="{FF2B5EF4-FFF2-40B4-BE49-F238E27FC236}">
                <a16:creationId xmlns:a16="http://schemas.microsoft.com/office/drawing/2014/main" id="{87104842-DAD8-A84A-9B8C-7D032E86ECDD}"/>
              </a:ext>
            </a:extLst>
          </p:cNvPr>
          <p:cNvSpPr>
            <a:spLocks noGrp="1"/>
          </p:cNvSpPr>
          <p:nvPr>
            <p:ph type="body" idx="1"/>
          </p:nvPr>
        </p:nvSpPr>
        <p:spPr>
          <a:xfrm>
            <a:off x="2501900" y="3149600"/>
            <a:ext cx="20561300" cy="10566400"/>
          </a:xfrm>
        </p:spPr>
        <p:txBody>
          <a:bodyPr>
            <a:noAutofit/>
          </a:bodyPr>
          <a:lstStyle/>
          <a:p>
            <a:pPr marL="0" indent="0">
              <a:spcBef>
                <a:spcPts val="2400"/>
              </a:spcBef>
              <a:buNone/>
            </a:pPr>
            <a:r>
              <a:rPr lang="en-US" b="1" dirty="0"/>
              <a:t>Assistantship Contracts</a:t>
            </a:r>
          </a:p>
          <a:p>
            <a:pPr>
              <a:spcBef>
                <a:spcPts val="2400"/>
              </a:spcBef>
            </a:pPr>
            <a:r>
              <a:rPr lang="en-US" sz="3600" dirty="0"/>
              <a:t>Should be annual, not once during program</a:t>
            </a:r>
          </a:p>
          <a:p>
            <a:pPr>
              <a:spcBef>
                <a:spcPts val="2400"/>
              </a:spcBef>
            </a:pPr>
            <a:r>
              <a:rPr lang="en-US" sz="3600" dirty="0"/>
              <a:t>List the name/email of the supervisor</a:t>
            </a:r>
          </a:p>
          <a:p>
            <a:pPr>
              <a:spcBef>
                <a:spcPts val="2400"/>
              </a:spcBef>
            </a:pPr>
            <a:r>
              <a:rPr lang="en-US" sz="3600" dirty="0"/>
              <a:t>Should have expectations outlined – time in lab, course teaching/office hours, staff or lab meetings, etc. – feel free to speak with your HR rep with questions about employee expectations </a:t>
            </a:r>
          </a:p>
          <a:p>
            <a:pPr>
              <a:spcBef>
                <a:spcPts val="2400"/>
              </a:spcBef>
            </a:pPr>
            <a:r>
              <a:rPr lang="en-US" sz="3600" dirty="0"/>
              <a:t>Clearly state the compensation - wages earned and pay period frequency as well as additional benefits that are being provided (TBP/tuition, GSHIP, differential coverage, etc.)</a:t>
            </a:r>
          </a:p>
          <a:p>
            <a:pPr>
              <a:spcBef>
                <a:spcPts val="2400"/>
              </a:spcBef>
            </a:pPr>
            <a:r>
              <a:rPr lang="en-US" sz="3600" dirty="0"/>
              <a:t>If TBP or tuition coverage is included, state any enrollment requirements; note if this benefit is contingent upon the assistantship</a:t>
            </a:r>
          </a:p>
          <a:p>
            <a:pPr>
              <a:spcBef>
                <a:spcPts val="2400"/>
              </a:spcBef>
            </a:pPr>
            <a:r>
              <a:rPr lang="en-US" sz="3600" dirty="0"/>
              <a:t>Avoid saying things like “tuition coverage,” especially when you only mean TBP and that the students will be responsible for differentials and course fees – state specifically what the department will cover and what remains the student’s responsibility</a:t>
            </a:r>
          </a:p>
          <a:p>
            <a:pPr>
              <a:spcBef>
                <a:spcPts val="2400"/>
              </a:spcBef>
            </a:pPr>
            <a:r>
              <a:rPr lang="en-US" sz="3600" dirty="0"/>
              <a:t>Be certain to state the terms of the contract – semesters, timing of when on payroll begins and end</a:t>
            </a:r>
          </a:p>
        </p:txBody>
      </p:sp>
    </p:spTree>
    <p:extLst>
      <p:ext uri="{BB962C8B-B14F-4D97-AF65-F5344CB8AC3E}">
        <p14:creationId xmlns:p14="http://schemas.microsoft.com/office/powerpoint/2010/main" val="4185385877"/>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F805D-CA1E-F248-A966-2442DB54315B}"/>
              </a:ext>
            </a:extLst>
          </p:cNvPr>
          <p:cNvSpPr>
            <a:spLocks noGrp="1"/>
          </p:cNvSpPr>
          <p:nvPr>
            <p:ph type="title"/>
          </p:nvPr>
        </p:nvSpPr>
        <p:spPr/>
        <p:txBody>
          <a:bodyPr/>
          <a:lstStyle/>
          <a:p>
            <a:r>
              <a:rPr lang="en-US" dirty="0"/>
              <a:t>Best practices</a:t>
            </a:r>
          </a:p>
        </p:txBody>
      </p:sp>
      <p:sp>
        <p:nvSpPr>
          <p:cNvPr id="3" name="Text Placeholder 2">
            <a:extLst>
              <a:ext uri="{FF2B5EF4-FFF2-40B4-BE49-F238E27FC236}">
                <a16:creationId xmlns:a16="http://schemas.microsoft.com/office/drawing/2014/main" id="{87104842-DAD8-A84A-9B8C-7D032E86ECDD}"/>
              </a:ext>
            </a:extLst>
          </p:cNvPr>
          <p:cNvSpPr>
            <a:spLocks noGrp="1"/>
          </p:cNvSpPr>
          <p:nvPr>
            <p:ph type="body" idx="1"/>
          </p:nvPr>
        </p:nvSpPr>
        <p:spPr>
          <a:xfrm>
            <a:off x="2501900" y="3149599"/>
            <a:ext cx="20984634" cy="10051011"/>
          </a:xfrm>
        </p:spPr>
        <p:txBody>
          <a:bodyPr>
            <a:noAutofit/>
          </a:bodyPr>
          <a:lstStyle/>
          <a:p>
            <a:pPr marL="0" indent="0">
              <a:spcBef>
                <a:spcPts val="2400"/>
              </a:spcBef>
              <a:buNone/>
            </a:pPr>
            <a:r>
              <a:rPr lang="en-US" b="1" dirty="0"/>
              <a:t>Fellowship Offers &amp; Statements of Fellowship Continuation</a:t>
            </a:r>
          </a:p>
          <a:p>
            <a:pPr>
              <a:spcBef>
                <a:spcPts val="2400"/>
              </a:spcBef>
            </a:pPr>
            <a:r>
              <a:rPr lang="en-US" sz="4000" dirty="0"/>
              <a:t>Should be annual, not once during program</a:t>
            </a:r>
          </a:p>
          <a:p>
            <a:pPr>
              <a:spcBef>
                <a:spcPts val="2400"/>
              </a:spcBef>
            </a:pPr>
            <a:r>
              <a:rPr lang="en-US" sz="4000" dirty="0"/>
              <a:t>Should have expectations outlined – enrollment, performance, any degree milestones needing to be met that year, etc. </a:t>
            </a:r>
            <a:r>
              <a:rPr lang="en-US" sz="4000" b="1" dirty="0"/>
              <a:t>Unless this is a traineeship stipend, fellowship offers are to </a:t>
            </a:r>
            <a:r>
              <a:rPr lang="en-US" sz="4000" b="1" i="1" dirty="0"/>
              <a:t>never</a:t>
            </a:r>
            <a:r>
              <a:rPr lang="en-US" sz="4000" b="1" dirty="0"/>
              <a:t> include work expectations (per federal regulations)</a:t>
            </a:r>
          </a:p>
          <a:p>
            <a:pPr>
              <a:spcBef>
                <a:spcPts val="2400"/>
              </a:spcBef>
            </a:pPr>
            <a:r>
              <a:rPr lang="en-US" sz="4000" dirty="0"/>
              <a:t>Clearly state the terms of the award – semesters with coverage, amount of award total and for individual semesters, renewal terms and requirements, remaining eligibility/balance</a:t>
            </a:r>
          </a:p>
          <a:p>
            <a:pPr>
              <a:spcBef>
                <a:spcPts val="2400"/>
              </a:spcBef>
            </a:pPr>
            <a:r>
              <a:rPr lang="en-US" sz="4000" dirty="0"/>
              <a:t>Include in your explanation of the financial offer any additional benefits you are providing in addition to the fellowship itself: TBP/tuition coverage, insurance, differentials/fees, etc. </a:t>
            </a:r>
          </a:p>
          <a:p>
            <a:pPr>
              <a:spcBef>
                <a:spcPts val="2400"/>
              </a:spcBef>
            </a:pPr>
            <a:r>
              <a:rPr lang="en-US" sz="4000" dirty="0"/>
              <a:t>Avoid saying things like “tuition coverage,” especially when you only mean TBP and that the students will be responsible for differentials and course fees – state specifically what the department will cover and what remains the student’s responsibility</a:t>
            </a:r>
          </a:p>
        </p:txBody>
      </p:sp>
    </p:spTree>
    <p:extLst>
      <p:ext uri="{BB962C8B-B14F-4D97-AF65-F5344CB8AC3E}">
        <p14:creationId xmlns:p14="http://schemas.microsoft.com/office/powerpoint/2010/main" val="2544171445"/>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F0D2C-D44F-9F49-A2E4-F349A333CF82}"/>
              </a:ext>
            </a:extLst>
          </p:cNvPr>
          <p:cNvSpPr>
            <a:spLocks noGrp="1"/>
          </p:cNvSpPr>
          <p:nvPr>
            <p:ph type="title"/>
          </p:nvPr>
        </p:nvSpPr>
        <p:spPr/>
        <p:txBody>
          <a:bodyPr/>
          <a:lstStyle/>
          <a:p>
            <a:r>
              <a:rPr lang="en-US" dirty="0"/>
              <a:t>Best Practices</a:t>
            </a:r>
          </a:p>
        </p:txBody>
      </p:sp>
      <p:sp>
        <p:nvSpPr>
          <p:cNvPr id="3" name="Text Placeholder 2">
            <a:extLst>
              <a:ext uri="{FF2B5EF4-FFF2-40B4-BE49-F238E27FC236}">
                <a16:creationId xmlns:a16="http://schemas.microsoft.com/office/drawing/2014/main" id="{19708C32-5FDC-D045-91AA-E69DE501E3A9}"/>
              </a:ext>
            </a:extLst>
          </p:cNvPr>
          <p:cNvSpPr>
            <a:spLocks noGrp="1"/>
          </p:cNvSpPr>
          <p:nvPr>
            <p:ph type="body" idx="1"/>
          </p:nvPr>
        </p:nvSpPr>
        <p:spPr>
          <a:xfrm>
            <a:off x="2501900" y="3149600"/>
            <a:ext cx="20171833" cy="7535334"/>
          </a:xfrm>
        </p:spPr>
        <p:txBody>
          <a:bodyPr>
            <a:normAutofit/>
          </a:bodyPr>
          <a:lstStyle/>
          <a:p>
            <a:pPr marL="0" indent="0">
              <a:spcBef>
                <a:spcPts val="2400"/>
              </a:spcBef>
              <a:buNone/>
            </a:pPr>
            <a:r>
              <a:rPr lang="en-US" b="1" dirty="0"/>
              <a:t>Offering Tuition Benefit</a:t>
            </a:r>
          </a:p>
          <a:p>
            <a:pPr>
              <a:spcBef>
                <a:spcPts val="2400"/>
              </a:spcBef>
            </a:pPr>
            <a:r>
              <a:rPr lang="en-US" sz="4200" dirty="0"/>
              <a:t>Make sure of continued TBP eligibility prior to extending offer or contract – if the student is supported on traditional TBP, be sure to note their remaining eligibility </a:t>
            </a:r>
          </a:p>
          <a:p>
            <a:pPr>
              <a:spcBef>
                <a:spcPts val="2400"/>
              </a:spcBef>
            </a:pPr>
            <a:r>
              <a:rPr lang="en-US" sz="4200" dirty="0"/>
              <a:t>If you offer tuition coverage in a fellowship offer or assistantship contract and later find that the student does not have TBP eligibility, the coverage of tuition still remains the department’s responsibility </a:t>
            </a:r>
          </a:p>
          <a:p>
            <a:pPr>
              <a:spcBef>
                <a:spcPts val="2400"/>
              </a:spcBef>
            </a:pPr>
            <a:r>
              <a:rPr lang="en-US" sz="4000" dirty="0"/>
              <a:t>Interdisciplinary programs: only offer tuition benefit if it is yours to offer(!); otherwise, offers of TBP should be offered by the department who manages the resources</a:t>
            </a:r>
          </a:p>
        </p:txBody>
      </p:sp>
    </p:spTree>
    <p:extLst>
      <p:ext uri="{BB962C8B-B14F-4D97-AF65-F5344CB8AC3E}">
        <p14:creationId xmlns:p14="http://schemas.microsoft.com/office/powerpoint/2010/main" val="3477500396"/>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F0D2C-D44F-9F49-A2E4-F349A333CF82}"/>
              </a:ext>
            </a:extLst>
          </p:cNvPr>
          <p:cNvSpPr>
            <a:spLocks noGrp="1"/>
          </p:cNvSpPr>
          <p:nvPr>
            <p:ph type="title"/>
          </p:nvPr>
        </p:nvSpPr>
        <p:spPr/>
        <p:txBody>
          <a:bodyPr/>
          <a:lstStyle/>
          <a:p>
            <a:r>
              <a:rPr lang="en-US" dirty="0"/>
              <a:t>Best Practices</a:t>
            </a:r>
          </a:p>
        </p:txBody>
      </p:sp>
      <p:sp>
        <p:nvSpPr>
          <p:cNvPr id="3" name="Text Placeholder 2">
            <a:extLst>
              <a:ext uri="{FF2B5EF4-FFF2-40B4-BE49-F238E27FC236}">
                <a16:creationId xmlns:a16="http://schemas.microsoft.com/office/drawing/2014/main" id="{19708C32-5FDC-D045-91AA-E69DE501E3A9}"/>
              </a:ext>
            </a:extLst>
          </p:cNvPr>
          <p:cNvSpPr>
            <a:spLocks noGrp="1"/>
          </p:cNvSpPr>
          <p:nvPr>
            <p:ph type="body" idx="1"/>
          </p:nvPr>
        </p:nvSpPr>
        <p:spPr>
          <a:xfrm>
            <a:off x="2501900" y="3149599"/>
            <a:ext cx="20171833" cy="10566401"/>
          </a:xfrm>
        </p:spPr>
        <p:txBody>
          <a:bodyPr>
            <a:normAutofit/>
          </a:bodyPr>
          <a:lstStyle/>
          <a:p>
            <a:pPr marL="0" indent="0">
              <a:spcBef>
                <a:spcPts val="2400"/>
              </a:spcBef>
              <a:buNone/>
            </a:pPr>
            <a:r>
              <a:rPr lang="en-US" b="1" dirty="0"/>
              <a:t>Budgeting Tuition Benefit Resources</a:t>
            </a:r>
          </a:p>
          <a:p>
            <a:pPr>
              <a:spcBef>
                <a:spcPts val="2400"/>
              </a:spcBef>
            </a:pPr>
            <a:r>
              <a:rPr lang="en-US" sz="4000" dirty="0"/>
              <a:t>TBP is a </a:t>
            </a:r>
            <a:r>
              <a:rPr lang="en-US" sz="4000" i="1" dirty="0"/>
              <a:t>college</a:t>
            </a:r>
            <a:r>
              <a:rPr lang="en-US" sz="4000" dirty="0"/>
              <a:t> resource, not a </a:t>
            </a:r>
            <a:r>
              <a:rPr lang="en-US" sz="4000" i="1" dirty="0"/>
              <a:t>department/program</a:t>
            </a:r>
            <a:r>
              <a:rPr lang="en-US" sz="4000" dirty="0"/>
              <a:t> resource – deans are your first point of contact in requesting additional resources; their first move is to reallocate within the college as able</a:t>
            </a:r>
          </a:p>
          <a:p>
            <a:pPr>
              <a:spcBef>
                <a:spcPts val="2400"/>
              </a:spcBef>
            </a:pPr>
            <a:r>
              <a:rPr lang="en-US" sz="4000" dirty="0"/>
              <a:t>When increases in a college’s total TBP allocation is necessary, deans will request this in their annual budget proposal</a:t>
            </a:r>
          </a:p>
          <a:p>
            <a:pPr>
              <a:spcBef>
                <a:spcPts val="2400"/>
              </a:spcBef>
            </a:pPr>
            <a:r>
              <a:rPr lang="en-US" sz="4000" dirty="0"/>
              <a:t>Departments should track their TBP needs in a multi-year forecast rather than simply annually – this will help with annual budget needs</a:t>
            </a:r>
          </a:p>
          <a:p>
            <a:pPr>
              <a:spcBef>
                <a:spcPts val="2400"/>
              </a:spcBef>
            </a:pPr>
            <a:r>
              <a:rPr lang="en-US" sz="4000" dirty="0"/>
              <a:t>TBP and similar resources need to be a part of enrollment planning and recruitment initiatives, not seen as a later concern</a:t>
            </a:r>
          </a:p>
          <a:p>
            <a:pPr>
              <a:spcBef>
                <a:spcPts val="2400"/>
              </a:spcBef>
            </a:pPr>
            <a:r>
              <a:rPr lang="en-US" sz="4000" dirty="0"/>
              <a:t>TBP allocation goes hand-in-hand with student support – when budgeting your TBP resources, it needs to be paired with support for students, especially when requesting additional TBP resources in annual budget</a:t>
            </a:r>
          </a:p>
        </p:txBody>
      </p:sp>
    </p:spTree>
    <p:extLst>
      <p:ext uri="{BB962C8B-B14F-4D97-AF65-F5344CB8AC3E}">
        <p14:creationId xmlns:p14="http://schemas.microsoft.com/office/powerpoint/2010/main" val="108154060"/>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F0D2C-D44F-9F49-A2E4-F349A333CF82}"/>
              </a:ext>
            </a:extLst>
          </p:cNvPr>
          <p:cNvSpPr>
            <a:spLocks noGrp="1"/>
          </p:cNvSpPr>
          <p:nvPr>
            <p:ph type="title"/>
          </p:nvPr>
        </p:nvSpPr>
        <p:spPr/>
        <p:txBody>
          <a:bodyPr/>
          <a:lstStyle/>
          <a:p>
            <a:r>
              <a:rPr lang="en-US" altLang="en-US" dirty="0"/>
              <a:t>Frequently Asked Questions</a:t>
            </a:r>
            <a:endParaRPr lang="en-US" dirty="0"/>
          </a:p>
        </p:txBody>
      </p:sp>
      <p:sp>
        <p:nvSpPr>
          <p:cNvPr id="3" name="Text Placeholder 2">
            <a:extLst>
              <a:ext uri="{FF2B5EF4-FFF2-40B4-BE49-F238E27FC236}">
                <a16:creationId xmlns:a16="http://schemas.microsoft.com/office/drawing/2014/main" id="{19708C32-5FDC-D045-91AA-E69DE501E3A9}"/>
              </a:ext>
            </a:extLst>
          </p:cNvPr>
          <p:cNvSpPr>
            <a:spLocks noGrp="1"/>
          </p:cNvSpPr>
          <p:nvPr>
            <p:ph type="body" idx="1"/>
          </p:nvPr>
        </p:nvSpPr>
        <p:spPr>
          <a:xfrm>
            <a:off x="2501900" y="3149600"/>
            <a:ext cx="19359033" cy="5706534"/>
          </a:xfrm>
        </p:spPr>
        <p:txBody>
          <a:bodyPr>
            <a:normAutofit/>
          </a:bodyPr>
          <a:lstStyle/>
          <a:p>
            <a:pPr marL="375060" indent="0">
              <a:spcBef>
                <a:spcPts val="2400"/>
              </a:spcBef>
              <a:buNone/>
              <a:defRPr/>
            </a:pPr>
            <a:r>
              <a:rPr lang="en-US" altLang="en-US" b="1" dirty="0"/>
              <a:t>Q: Is there an offer/contract template available? </a:t>
            </a:r>
          </a:p>
          <a:p>
            <a:pPr marL="375060" indent="0">
              <a:spcBef>
                <a:spcPts val="2400"/>
              </a:spcBef>
              <a:buNone/>
              <a:defRPr/>
            </a:pPr>
            <a:r>
              <a:rPr lang="en-US" altLang="en-US" dirty="0"/>
              <a:t>A: No, I don’t currently have templates;  one-size-fits-all template won’t fit all programs. However, I am happy to review and provide feedback. </a:t>
            </a:r>
          </a:p>
        </p:txBody>
      </p:sp>
    </p:spTree>
    <p:extLst>
      <p:ext uri="{BB962C8B-B14F-4D97-AF65-F5344CB8AC3E}">
        <p14:creationId xmlns:p14="http://schemas.microsoft.com/office/powerpoint/2010/main" val="2067851409"/>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F0D2C-D44F-9F49-A2E4-F349A333CF82}"/>
              </a:ext>
            </a:extLst>
          </p:cNvPr>
          <p:cNvSpPr>
            <a:spLocks noGrp="1"/>
          </p:cNvSpPr>
          <p:nvPr>
            <p:ph type="title"/>
          </p:nvPr>
        </p:nvSpPr>
        <p:spPr/>
        <p:txBody>
          <a:bodyPr/>
          <a:lstStyle/>
          <a:p>
            <a:r>
              <a:rPr lang="en-US" altLang="en-US" dirty="0"/>
              <a:t>Frequently Asked Questions</a:t>
            </a:r>
            <a:endParaRPr lang="en-US" dirty="0"/>
          </a:p>
        </p:txBody>
      </p:sp>
      <p:sp>
        <p:nvSpPr>
          <p:cNvPr id="3" name="Text Placeholder 2">
            <a:extLst>
              <a:ext uri="{FF2B5EF4-FFF2-40B4-BE49-F238E27FC236}">
                <a16:creationId xmlns:a16="http://schemas.microsoft.com/office/drawing/2014/main" id="{19708C32-5FDC-D045-91AA-E69DE501E3A9}"/>
              </a:ext>
            </a:extLst>
          </p:cNvPr>
          <p:cNvSpPr>
            <a:spLocks noGrp="1"/>
          </p:cNvSpPr>
          <p:nvPr>
            <p:ph type="body" idx="1"/>
          </p:nvPr>
        </p:nvSpPr>
        <p:spPr>
          <a:xfrm>
            <a:off x="2501900" y="3149599"/>
            <a:ext cx="19359033" cy="8873068"/>
          </a:xfrm>
        </p:spPr>
        <p:txBody>
          <a:bodyPr>
            <a:normAutofit/>
          </a:bodyPr>
          <a:lstStyle/>
          <a:p>
            <a:pPr marL="375060" indent="0">
              <a:spcBef>
                <a:spcPts val="2400"/>
              </a:spcBef>
              <a:buNone/>
              <a:defRPr/>
            </a:pPr>
            <a:r>
              <a:rPr lang="en-US" altLang="en-US" b="1" dirty="0"/>
              <a:t>Q: Given the nature of my program, we don’t know what we’ll be offering a student; should I go ahead and say 10 semesters of support?</a:t>
            </a:r>
          </a:p>
          <a:p>
            <a:pPr marL="375060" indent="0">
              <a:spcBef>
                <a:spcPts val="2400"/>
              </a:spcBef>
              <a:buNone/>
              <a:defRPr/>
            </a:pPr>
            <a:r>
              <a:rPr lang="en-US" altLang="en-US" dirty="0"/>
              <a:t>A: Depends. If you’re guaranteeing up to 10 semesters of support, but don’t know the type (RA/TA, fellowship, traineeship) as it may shift based on needs/interests, go ahead an offer the support and note the variability of it. </a:t>
            </a:r>
          </a:p>
          <a:p>
            <a:pPr marL="375060" indent="0">
              <a:spcBef>
                <a:spcPts val="2400"/>
              </a:spcBef>
              <a:buNone/>
              <a:defRPr/>
            </a:pPr>
            <a:r>
              <a:rPr lang="en-US" altLang="en-US" dirty="0"/>
              <a:t>If you’re not sure of what support will look like and there’s a chance a student won’t be provided with 10 semesters of support, don’t offer it.</a:t>
            </a:r>
          </a:p>
        </p:txBody>
      </p:sp>
    </p:spTree>
    <p:extLst>
      <p:ext uri="{BB962C8B-B14F-4D97-AF65-F5344CB8AC3E}">
        <p14:creationId xmlns:p14="http://schemas.microsoft.com/office/powerpoint/2010/main" val="392222123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9A1D5-A6D0-EA41-8311-88676EEB3DB1}"/>
              </a:ext>
            </a:extLst>
          </p:cNvPr>
          <p:cNvSpPr>
            <a:spLocks noGrp="1"/>
          </p:cNvSpPr>
          <p:nvPr>
            <p:ph type="title"/>
          </p:nvPr>
        </p:nvSpPr>
        <p:spPr/>
        <p:txBody>
          <a:bodyPr>
            <a:normAutofit fontScale="90000"/>
          </a:bodyPr>
          <a:lstStyle/>
          <a:p>
            <a:r>
              <a:rPr lang="en-US" dirty="0"/>
              <a:t>What is Enrollment Management?</a:t>
            </a:r>
          </a:p>
        </p:txBody>
      </p:sp>
      <p:sp>
        <p:nvSpPr>
          <p:cNvPr id="3" name="Text Placeholder 2">
            <a:extLst>
              <a:ext uri="{FF2B5EF4-FFF2-40B4-BE49-F238E27FC236}">
                <a16:creationId xmlns:a16="http://schemas.microsoft.com/office/drawing/2014/main" id="{4C15F624-07E9-3349-AE68-985C47353FE6}"/>
              </a:ext>
            </a:extLst>
          </p:cNvPr>
          <p:cNvSpPr>
            <a:spLocks noGrp="1"/>
          </p:cNvSpPr>
          <p:nvPr>
            <p:ph type="body" idx="1"/>
          </p:nvPr>
        </p:nvSpPr>
        <p:spPr>
          <a:xfrm>
            <a:off x="3014133" y="3149600"/>
            <a:ext cx="19574934" cy="9296400"/>
          </a:xfrm>
        </p:spPr>
        <p:txBody>
          <a:bodyPr>
            <a:normAutofit/>
          </a:bodyPr>
          <a:lstStyle/>
          <a:p>
            <a:pPr marL="0" indent="0">
              <a:lnSpc>
                <a:spcPct val="120000"/>
              </a:lnSpc>
              <a:spcBef>
                <a:spcPts val="2400"/>
              </a:spcBef>
              <a:buNone/>
            </a:pPr>
            <a:r>
              <a:rPr lang="en-US" sz="3800" i="1" dirty="0"/>
              <a:t>Enrollment management is both an organizational concept as well as a </a:t>
            </a:r>
            <a:r>
              <a:rPr lang="en-US" sz="3800" b="1" i="1" dirty="0"/>
              <a:t>systematic set of activities</a:t>
            </a:r>
            <a:r>
              <a:rPr lang="en-US" sz="3800" i="1" dirty="0"/>
              <a:t> designed to enable educational institutions </a:t>
            </a:r>
            <a:r>
              <a:rPr lang="en-US" sz="3800" b="1" i="1" dirty="0"/>
              <a:t>to exert more influence over their student enrollments</a:t>
            </a:r>
            <a:r>
              <a:rPr lang="en-US" sz="3800" i="1" dirty="0"/>
              <a:t> and total net tuition revenue derived from enrolled students. </a:t>
            </a:r>
            <a:r>
              <a:rPr lang="en-US" sz="3800" b="1" i="1" dirty="0"/>
              <a:t>Organized by strategic planning </a:t>
            </a:r>
            <a:r>
              <a:rPr lang="en-US" sz="3800" i="1" dirty="0"/>
              <a:t>and supported by institutional research, enrollment management activities concern </a:t>
            </a:r>
            <a:r>
              <a:rPr lang="en-US" sz="3800" b="1" i="1" dirty="0"/>
              <a:t>student college choice, transition to college, student attrition and retention, and student outcomes</a:t>
            </a:r>
            <a:r>
              <a:rPr lang="en-US" sz="3800" i="1" dirty="0"/>
              <a:t>. These processes are studied to </a:t>
            </a:r>
            <a:r>
              <a:rPr lang="en-US" sz="3800" b="1" i="1" dirty="0"/>
              <a:t>guide institutional practices</a:t>
            </a:r>
            <a:r>
              <a:rPr lang="en-US" sz="3800" i="1" dirty="0"/>
              <a:t> in areas of student recruitment and financial aid, student support services, curriculum development and other academic areas that affect enrollments, student persistence, and student outcomes from college.</a:t>
            </a:r>
          </a:p>
          <a:p>
            <a:pPr marL="0" indent="0" algn="r">
              <a:lnSpc>
                <a:spcPct val="120000"/>
              </a:lnSpc>
              <a:spcBef>
                <a:spcPts val="2400"/>
              </a:spcBef>
              <a:buNone/>
            </a:pPr>
            <a:r>
              <a:rPr lang="en-US" sz="4000" dirty="0"/>
              <a:t>- </a:t>
            </a:r>
            <a:r>
              <a:rPr lang="en-US" sz="4000" dirty="0" err="1"/>
              <a:t>Hossler</a:t>
            </a:r>
            <a:r>
              <a:rPr lang="en-US" sz="4000" dirty="0"/>
              <a:t> &amp; Bean</a:t>
            </a:r>
          </a:p>
        </p:txBody>
      </p:sp>
    </p:spTree>
    <p:extLst>
      <p:ext uri="{BB962C8B-B14F-4D97-AF65-F5344CB8AC3E}">
        <p14:creationId xmlns:p14="http://schemas.microsoft.com/office/powerpoint/2010/main" val="3997754724"/>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F0D2C-D44F-9F49-A2E4-F349A333CF82}"/>
              </a:ext>
            </a:extLst>
          </p:cNvPr>
          <p:cNvSpPr>
            <a:spLocks noGrp="1"/>
          </p:cNvSpPr>
          <p:nvPr>
            <p:ph type="title"/>
          </p:nvPr>
        </p:nvSpPr>
        <p:spPr/>
        <p:txBody>
          <a:bodyPr/>
          <a:lstStyle/>
          <a:p>
            <a:r>
              <a:rPr lang="en-US" altLang="en-US" dirty="0"/>
              <a:t>Frequently Asked Questions</a:t>
            </a:r>
            <a:endParaRPr lang="en-US" dirty="0"/>
          </a:p>
        </p:txBody>
      </p:sp>
      <p:sp>
        <p:nvSpPr>
          <p:cNvPr id="3" name="Text Placeholder 2">
            <a:extLst>
              <a:ext uri="{FF2B5EF4-FFF2-40B4-BE49-F238E27FC236}">
                <a16:creationId xmlns:a16="http://schemas.microsoft.com/office/drawing/2014/main" id="{19708C32-5FDC-D045-91AA-E69DE501E3A9}"/>
              </a:ext>
            </a:extLst>
          </p:cNvPr>
          <p:cNvSpPr>
            <a:spLocks noGrp="1"/>
          </p:cNvSpPr>
          <p:nvPr>
            <p:ph type="body" idx="1"/>
          </p:nvPr>
        </p:nvSpPr>
        <p:spPr>
          <a:xfrm>
            <a:off x="2501900" y="3149599"/>
            <a:ext cx="19359033" cy="5791201"/>
          </a:xfrm>
        </p:spPr>
        <p:txBody>
          <a:bodyPr>
            <a:normAutofit/>
          </a:bodyPr>
          <a:lstStyle/>
          <a:p>
            <a:pPr marL="375060" indent="0">
              <a:spcBef>
                <a:spcPts val="2400"/>
              </a:spcBef>
              <a:buNone/>
              <a:defRPr/>
            </a:pPr>
            <a:r>
              <a:rPr lang="en-US" altLang="en-US" b="1" dirty="0"/>
              <a:t>Q: I’m supporting my students from start to finish – why should I update them on their support and remaining TBP eligibility? </a:t>
            </a:r>
          </a:p>
          <a:p>
            <a:pPr marL="375060" indent="0">
              <a:spcBef>
                <a:spcPts val="2400"/>
              </a:spcBef>
              <a:buNone/>
              <a:defRPr/>
            </a:pPr>
            <a:r>
              <a:rPr lang="en-US" altLang="en-US" dirty="0"/>
              <a:t>A: Many reasons. Firstly, provides students with a reminder and a sense of security. Secondly, it reminds students of terms/conditions of their support. And thirdly, it serves as a tool to support retention, persistence, and timely completion.</a:t>
            </a:r>
          </a:p>
        </p:txBody>
      </p:sp>
    </p:spTree>
    <p:extLst>
      <p:ext uri="{BB962C8B-B14F-4D97-AF65-F5344CB8AC3E}">
        <p14:creationId xmlns:p14="http://schemas.microsoft.com/office/powerpoint/2010/main" val="3628599971"/>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F0D2C-D44F-9F49-A2E4-F349A333CF82}"/>
              </a:ext>
            </a:extLst>
          </p:cNvPr>
          <p:cNvSpPr>
            <a:spLocks noGrp="1"/>
          </p:cNvSpPr>
          <p:nvPr>
            <p:ph type="title"/>
          </p:nvPr>
        </p:nvSpPr>
        <p:spPr/>
        <p:txBody>
          <a:bodyPr/>
          <a:lstStyle/>
          <a:p>
            <a:r>
              <a:rPr lang="en-US" altLang="en-US" dirty="0"/>
              <a:t>Frequently Asked Questions</a:t>
            </a:r>
            <a:endParaRPr lang="en-US" dirty="0"/>
          </a:p>
        </p:txBody>
      </p:sp>
      <p:sp>
        <p:nvSpPr>
          <p:cNvPr id="3" name="Text Placeholder 2">
            <a:extLst>
              <a:ext uri="{FF2B5EF4-FFF2-40B4-BE49-F238E27FC236}">
                <a16:creationId xmlns:a16="http://schemas.microsoft.com/office/drawing/2014/main" id="{19708C32-5FDC-D045-91AA-E69DE501E3A9}"/>
              </a:ext>
            </a:extLst>
          </p:cNvPr>
          <p:cNvSpPr>
            <a:spLocks noGrp="1"/>
          </p:cNvSpPr>
          <p:nvPr>
            <p:ph type="body" idx="1"/>
          </p:nvPr>
        </p:nvSpPr>
        <p:spPr>
          <a:xfrm>
            <a:off x="2501900" y="3149599"/>
            <a:ext cx="19359033" cy="8652934"/>
          </a:xfrm>
        </p:spPr>
        <p:txBody>
          <a:bodyPr>
            <a:normAutofit/>
          </a:bodyPr>
          <a:lstStyle/>
          <a:p>
            <a:pPr marL="375060" indent="0">
              <a:spcBef>
                <a:spcPts val="2400"/>
              </a:spcBef>
              <a:buNone/>
              <a:defRPr/>
            </a:pPr>
            <a:r>
              <a:rPr lang="en-US" altLang="en-US" b="1" dirty="0"/>
              <a:t>Q: My program provides students with complete tuition/fee/GSHIP coverage and a generous stipend – why should I encourage the FAFSA? </a:t>
            </a:r>
          </a:p>
          <a:p>
            <a:pPr marL="375060" indent="0">
              <a:spcBef>
                <a:spcPts val="2400"/>
              </a:spcBef>
              <a:buNone/>
              <a:defRPr/>
            </a:pPr>
            <a:r>
              <a:rPr lang="en-US" altLang="en-US" dirty="0"/>
              <a:t>A: You don’t know what your students are facing in their lives – medical expenses, car repairs, caring for aging parents, etc. They don’t share these issues with their PIs (nor should they feel required to do so). </a:t>
            </a:r>
          </a:p>
          <a:p>
            <a:pPr marL="375060" indent="0">
              <a:spcBef>
                <a:spcPts val="2400"/>
              </a:spcBef>
              <a:buNone/>
              <a:defRPr/>
            </a:pPr>
            <a:r>
              <a:rPr lang="en-US" altLang="en-US" dirty="0"/>
              <a:t>Reality is that students are utilizing loans whether you know it or not; by directing students to that option, they can be proactive and keep options open.</a:t>
            </a:r>
          </a:p>
        </p:txBody>
      </p:sp>
    </p:spTree>
    <p:extLst>
      <p:ext uri="{BB962C8B-B14F-4D97-AF65-F5344CB8AC3E}">
        <p14:creationId xmlns:p14="http://schemas.microsoft.com/office/powerpoint/2010/main" val="2584389769"/>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F0D2C-D44F-9F49-A2E4-F349A333CF82}"/>
              </a:ext>
            </a:extLst>
          </p:cNvPr>
          <p:cNvSpPr>
            <a:spLocks noGrp="1"/>
          </p:cNvSpPr>
          <p:nvPr>
            <p:ph type="title"/>
          </p:nvPr>
        </p:nvSpPr>
        <p:spPr/>
        <p:txBody>
          <a:bodyPr/>
          <a:lstStyle/>
          <a:p>
            <a:r>
              <a:rPr lang="en-US" altLang="en-US" dirty="0"/>
              <a:t>Frequently Asked Questions</a:t>
            </a:r>
            <a:endParaRPr lang="en-US" dirty="0"/>
          </a:p>
        </p:txBody>
      </p:sp>
      <p:sp>
        <p:nvSpPr>
          <p:cNvPr id="3" name="Text Placeholder 2">
            <a:extLst>
              <a:ext uri="{FF2B5EF4-FFF2-40B4-BE49-F238E27FC236}">
                <a16:creationId xmlns:a16="http://schemas.microsoft.com/office/drawing/2014/main" id="{19708C32-5FDC-D045-91AA-E69DE501E3A9}"/>
              </a:ext>
            </a:extLst>
          </p:cNvPr>
          <p:cNvSpPr>
            <a:spLocks noGrp="1"/>
          </p:cNvSpPr>
          <p:nvPr>
            <p:ph type="body" idx="1"/>
          </p:nvPr>
        </p:nvSpPr>
        <p:spPr>
          <a:xfrm>
            <a:off x="2501900" y="3149599"/>
            <a:ext cx="19680767" cy="8652934"/>
          </a:xfrm>
        </p:spPr>
        <p:txBody>
          <a:bodyPr>
            <a:normAutofit/>
          </a:bodyPr>
          <a:lstStyle/>
          <a:p>
            <a:pPr marL="375060" indent="0">
              <a:spcBef>
                <a:spcPts val="2400"/>
              </a:spcBef>
              <a:buNone/>
              <a:defRPr/>
            </a:pPr>
            <a:r>
              <a:rPr lang="en-US" altLang="en-US" b="1" dirty="0"/>
              <a:t>Q: You’re suggesting that we explain every little detail to students – tuition, where their tuition bill is, deadlines, etc. They’re grad students, they should know how this works. </a:t>
            </a:r>
          </a:p>
          <a:p>
            <a:pPr marL="375060" indent="0">
              <a:spcBef>
                <a:spcPts val="2400"/>
              </a:spcBef>
              <a:buNone/>
              <a:defRPr/>
            </a:pPr>
            <a:r>
              <a:rPr lang="en-US" altLang="en-US" dirty="0"/>
              <a:t>A: This is a dangerous mindset – how the U manages tuition, fees, CIS, etc., is different than many colleges and universities. We tend to be more complicated. </a:t>
            </a:r>
          </a:p>
          <a:p>
            <a:pPr marL="375060" indent="0">
              <a:spcBef>
                <a:spcPts val="2400"/>
              </a:spcBef>
              <a:buNone/>
              <a:defRPr/>
            </a:pPr>
            <a:r>
              <a:rPr lang="en-US" altLang="en-US" dirty="0"/>
              <a:t>Many students come from institutions with simpler tuition/fee schedules and had full-ride where they never had to look at a bill or be concerned with tuition deadlines. Don’t assume that students know how the U works when they’ve never been here before. </a:t>
            </a:r>
          </a:p>
        </p:txBody>
      </p:sp>
    </p:spTree>
    <p:extLst>
      <p:ext uri="{BB962C8B-B14F-4D97-AF65-F5344CB8AC3E}">
        <p14:creationId xmlns:p14="http://schemas.microsoft.com/office/powerpoint/2010/main" val="3101705291"/>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F0D2C-D44F-9F49-A2E4-F349A333CF82}"/>
              </a:ext>
            </a:extLst>
          </p:cNvPr>
          <p:cNvSpPr>
            <a:spLocks noGrp="1"/>
          </p:cNvSpPr>
          <p:nvPr>
            <p:ph type="title"/>
          </p:nvPr>
        </p:nvSpPr>
        <p:spPr/>
        <p:txBody>
          <a:bodyPr/>
          <a:lstStyle/>
          <a:p>
            <a:r>
              <a:rPr lang="en-US" altLang="en-US" dirty="0"/>
              <a:t>Frequently Asked Questions</a:t>
            </a:r>
            <a:endParaRPr lang="en-US" dirty="0"/>
          </a:p>
        </p:txBody>
      </p:sp>
      <p:sp>
        <p:nvSpPr>
          <p:cNvPr id="3" name="Text Placeholder 2">
            <a:extLst>
              <a:ext uri="{FF2B5EF4-FFF2-40B4-BE49-F238E27FC236}">
                <a16:creationId xmlns:a16="http://schemas.microsoft.com/office/drawing/2014/main" id="{19708C32-5FDC-D045-91AA-E69DE501E3A9}"/>
              </a:ext>
            </a:extLst>
          </p:cNvPr>
          <p:cNvSpPr>
            <a:spLocks noGrp="1"/>
          </p:cNvSpPr>
          <p:nvPr>
            <p:ph type="body" idx="1"/>
          </p:nvPr>
        </p:nvSpPr>
        <p:spPr>
          <a:xfrm>
            <a:off x="2501900" y="3149599"/>
            <a:ext cx="19680767" cy="9127068"/>
          </a:xfrm>
        </p:spPr>
        <p:txBody>
          <a:bodyPr>
            <a:normAutofit/>
          </a:bodyPr>
          <a:lstStyle/>
          <a:p>
            <a:pPr marL="375060" indent="0">
              <a:spcBef>
                <a:spcPts val="2400"/>
              </a:spcBef>
              <a:buNone/>
              <a:defRPr/>
            </a:pPr>
            <a:r>
              <a:rPr lang="en-US" altLang="en-US" b="1" dirty="0"/>
              <a:t>Q: When considering the impact of student support, what exactly should I be looking for? </a:t>
            </a:r>
          </a:p>
          <a:p>
            <a:pPr marL="375060" indent="0">
              <a:spcBef>
                <a:spcPts val="2400"/>
              </a:spcBef>
              <a:buNone/>
              <a:defRPr/>
            </a:pPr>
            <a:r>
              <a:rPr lang="en-US" altLang="en-US" dirty="0"/>
              <a:t>A: Many outcomes will be specific to program goals and not necessarily general. I suggest considering evaluating the following: </a:t>
            </a:r>
          </a:p>
          <a:p>
            <a:pPr marL="375060" indent="0">
              <a:spcBef>
                <a:spcPts val="2400"/>
              </a:spcBef>
              <a:buNone/>
              <a:defRPr/>
            </a:pPr>
            <a:r>
              <a:rPr lang="en-US" altLang="en-US" dirty="0"/>
              <a:t>Outcomes of GFs vs. RAs vs. </a:t>
            </a:r>
            <a:r>
              <a:rPr lang="en-US" altLang="en-US" dirty="0" err="1"/>
              <a:t>TAs.</a:t>
            </a:r>
            <a:r>
              <a:rPr lang="en-US" altLang="en-US" dirty="0"/>
              <a:t> If support is mixed throughout the degree, is there a difference of the timing for these different types of support. </a:t>
            </a:r>
          </a:p>
          <a:p>
            <a:pPr marL="375060" indent="0">
              <a:spcBef>
                <a:spcPts val="2400"/>
              </a:spcBef>
              <a:buNone/>
              <a:defRPr/>
            </a:pPr>
            <a:r>
              <a:rPr lang="en-US" altLang="en-US" dirty="0"/>
              <a:t>Additionally, look at how TBP and other student support resources support retention/persistence and completion compared to students with partial support or no support. </a:t>
            </a:r>
          </a:p>
        </p:txBody>
      </p:sp>
    </p:spTree>
    <p:extLst>
      <p:ext uri="{BB962C8B-B14F-4D97-AF65-F5344CB8AC3E}">
        <p14:creationId xmlns:p14="http://schemas.microsoft.com/office/powerpoint/2010/main" val="2320896845"/>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F29D935B-8413-2A41-9071-7E8F5B78C523}"/>
              </a:ext>
            </a:extLst>
          </p:cNvPr>
          <p:cNvSpPr>
            <a:spLocks noGrp="1" noChangeArrowheads="1"/>
          </p:cNvSpPr>
          <p:nvPr>
            <p:ph type="title"/>
          </p:nvPr>
        </p:nvSpPr>
        <p:spPr/>
        <p:txBody>
          <a:bodyPr/>
          <a:lstStyle/>
          <a:p>
            <a:r>
              <a:rPr lang="en-US" altLang="en-US" sz="11250" dirty="0"/>
              <a:t>Upcoming Workshops</a:t>
            </a:r>
          </a:p>
        </p:txBody>
      </p:sp>
      <p:sp>
        <p:nvSpPr>
          <p:cNvPr id="18434" name="Content Placeholder 2">
            <a:extLst>
              <a:ext uri="{FF2B5EF4-FFF2-40B4-BE49-F238E27FC236}">
                <a16:creationId xmlns:a16="http://schemas.microsoft.com/office/drawing/2014/main" id="{D7E6357E-FAF0-964B-A4B6-52E6D73DC897}"/>
              </a:ext>
            </a:extLst>
          </p:cNvPr>
          <p:cNvSpPr>
            <a:spLocks noGrp="1" noChangeArrowheads="1"/>
          </p:cNvSpPr>
          <p:nvPr>
            <p:ph idx="1"/>
          </p:nvPr>
        </p:nvSpPr>
        <p:spPr>
          <a:xfrm>
            <a:off x="3166533" y="3893345"/>
            <a:ext cx="17964419" cy="4522522"/>
          </a:xfrm>
        </p:spPr>
        <p:txBody>
          <a:bodyPr>
            <a:normAutofit/>
          </a:bodyPr>
          <a:lstStyle/>
          <a:p>
            <a:pPr>
              <a:spcBef>
                <a:spcPts val="1688"/>
              </a:spcBef>
              <a:defRPr/>
            </a:pPr>
            <a:r>
              <a:rPr lang="en-US" altLang="en-US" dirty="0"/>
              <a:t>June 6, 11:00am – GSHIP Overview </a:t>
            </a:r>
          </a:p>
          <a:p>
            <a:pPr>
              <a:spcBef>
                <a:spcPts val="1688"/>
              </a:spcBef>
              <a:defRPr/>
            </a:pPr>
            <a:r>
              <a:rPr lang="en-US" altLang="en-US" dirty="0"/>
              <a:t>July 6, 11:00am – TBP Fall Prep F&amp;Q</a:t>
            </a:r>
          </a:p>
          <a:p>
            <a:pPr>
              <a:spcBef>
                <a:spcPts val="1688"/>
              </a:spcBef>
              <a:defRPr/>
            </a:pPr>
            <a:r>
              <a:rPr lang="en-US" altLang="en-US" dirty="0"/>
              <a:t>August 2, 11:00am – Graduate School Funding Opportunities </a:t>
            </a:r>
          </a:p>
        </p:txBody>
      </p:sp>
    </p:spTree>
    <p:extLst>
      <p:ext uri="{BB962C8B-B14F-4D97-AF65-F5344CB8AC3E}">
        <p14:creationId xmlns:p14="http://schemas.microsoft.com/office/powerpoint/2010/main" val="3319830680"/>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49444-2E01-1044-82CC-778AE148D338}"/>
              </a:ext>
            </a:extLst>
          </p:cNvPr>
          <p:cNvSpPr>
            <a:spLocks noGrp="1"/>
          </p:cNvSpPr>
          <p:nvPr>
            <p:ph type="title"/>
          </p:nvPr>
        </p:nvSpPr>
        <p:spPr/>
        <p:txBody>
          <a:bodyPr/>
          <a:lstStyle/>
          <a:p>
            <a:r>
              <a:rPr lang="en-US" dirty="0"/>
              <a:t>Questions? </a:t>
            </a:r>
          </a:p>
        </p:txBody>
      </p:sp>
      <p:sp>
        <p:nvSpPr>
          <p:cNvPr id="3" name="Text Placeholder 2">
            <a:extLst>
              <a:ext uri="{FF2B5EF4-FFF2-40B4-BE49-F238E27FC236}">
                <a16:creationId xmlns:a16="http://schemas.microsoft.com/office/drawing/2014/main" id="{66A78991-C811-D54B-A5F4-FCB36558EBDC}"/>
              </a:ext>
            </a:extLst>
          </p:cNvPr>
          <p:cNvSpPr>
            <a:spLocks noGrp="1"/>
          </p:cNvSpPr>
          <p:nvPr>
            <p:ph type="body" idx="1"/>
          </p:nvPr>
        </p:nvSpPr>
        <p:spPr/>
        <p:txBody>
          <a:bodyPr>
            <a:normAutofit/>
          </a:bodyPr>
          <a:lstStyle/>
          <a:p>
            <a:pPr marL="0" indent="0">
              <a:spcBef>
                <a:spcPts val="1200"/>
              </a:spcBef>
              <a:buNone/>
            </a:pPr>
            <a:r>
              <a:rPr lang="en-US" sz="4500" b="1" dirty="0"/>
              <a:t>Matthew Plooster, Ed.D.</a:t>
            </a:r>
          </a:p>
          <a:p>
            <a:pPr marL="0" indent="0">
              <a:spcBef>
                <a:spcPts val="1200"/>
              </a:spcBef>
              <a:buNone/>
            </a:pPr>
            <a:r>
              <a:rPr lang="en-US" sz="4000" dirty="0"/>
              <a:t>Director – Graduate Fellowships, Awards, and Benefits</a:t>
            </a:r>
          </a:p>
          <a:p>
            <a:pPr marL="0" indent="0">
              <a:spcBef>
                <a:spcPts val="1200"/>
              </a:spcBef>
              <a:buNone/>
            </a:pPr>
            <a:r>
              <a:rPr lang="en-US" sz="4000" dirty="0"/>
              <a:t>Graduate School </a:t>
            </a:r>
          </a:p>
          <a:p>
            <a:pPr marL="0" indent="0">
              <a:spcBef>
                <a:spcPts val="1200"/>
              </a:spcBef>
              <a:buNone/>
            </a:pPr>
            <a:r>
              <a:rPr lang="en-US" sz="4000" dirty="0"/>
              <a:t>801-581-6020</a:t>
            </a:r>
          </a:p>
          <a:p>
            <a:pPr marL="0" indent="0">
              <a:spcBef>
                <a:spcPts val="1200"/>
              </a:spcBef>
              <a:buNone/>
            </a:pPr>
            <a:r>
              <a:rPr lang="en-US" sz="4000" dirty="0">
                <a:hlinkClick r:id="rId2"/>
              </a:rPr>
              <a:t>matthew.plooster@utah.edu</a:t>
            </a:r>
            <a:r>
              <a:rPr lang="en-US" sz="4000" dirty="0"/>
              <a:t> </a:t>
            </a:r>
          </a:p>
          <a:p>
            <a:pPr marL="0" indent="0">
              <a:spcBef>
                <a:spcPts val="2400"/>
              </a:spcBef>
              <a:buNone/>
            </a:pPr>
            <a:endParaRPr lang="en-US" sz="4000" dirty="0"/>
          </a:p>
          <a:p>
            <a:pPr marL="0" indent="0">
              <a:spcBef>
                <a:spcPts val="2400"/>
              </a:spcBef>
              <a:buNone/>
            </a:pPr>
            <a:r>
              <a:rPr lang="en-US" sz="4000" dirty="0"/>
              <a:t>For general Tuition Benefit Program assistance, email </a:t>
            </a:r>
            <a:r>
              <a:rPr lang="en-US" sz="4000" dirty="0">
                <a:hlinkClick r:id="rId3"/>
              </a:rPr>
              <a:t>tuitionbenefit@utah.edu</a:t>
            </a:r>
            <a:r>
              <a:rPr lang="en-US" sz="4000" dirty="0"/>
              <a:t> </a:t>
            </a:r>
          </a:p>
          <a:p>
            <a:pPr marL="0" indent="0">
              <a:spcBef>
                <a:spcPts val="2400"/>
              </a:spcBef>
              <a:buNone/>
            </a:pPr>
            <a:r>
              <a:rPr lang="en-US" sz="4000" dirty="0"/>
              <a:t>For fellowship concerns, email </a:t>
            </a:r>
            <a:r>
              <a:rPr lang="en-US" sz="4000" dirty="0">
                <a:hlinkClick r:id="rId4"/>
              </a:rPr>
              <a:t>fellowships@gradschool.utah.edu</a:t>
            </a:r>
            <a:r>
              <a:rPr lang="en-US" sz="4000" dirty="0"/>
              <a:t> </a:t>
            </a:r>
          </a:p>
          <a:p>
            <a:pPr marL="0" indent="0">
              <a:spcBef>
                <a:spcPts val="2400"/>
              </a:spcBef>
              <a:buNone/>
            </a:pPr>
            <a:r>
              <a:rPr lang="en-US" sz="4000" dirty="0"/>
              <a:t>To schedule meetings, email </a:t>
            </a:r>
            <a:r>
              <a:rPr lang="en-US" sz="4000" dirty="0">
                <a:hlinkClick r:id="rId2"/>
              </a:rPr>
              <a:t>matthew.plooster@utah.edu</a:t>
            </a:r>
            <a:r>
              <a:rPr lang="en-US" sz="4000" dirty="0"/>
              <a:t> </a:t>
            </a:r>
          </a:p>
          <a:p>
            <a:pPr>
              <a:spcBef>
                <a:spcPts val="2400"/>
              </a:spcBef>
            </a:pPr>
            <a:endParaRPr lang="en-US" sz="4000" dirty="0"/>
          </a:p>
        </p:txBody>
      </p:sp>
    </p:spTree>
    <p:extLst>
      <p:ext uri="{BB962C8B-B14F-4D97-AF65-F5344CB8AC3E}">
        <p14:creationId xmlns:p14="http://schemas.microsoft.com/office/powerpoint/2010/main" val="282278094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9A1D5-A6D0-EA41-8311-88676EEB3DB1}"/>
              </a:ext>
            </a:extLst>
          </p:cNvPr>
          <p:cNvSpPr>
            <a:spLocks noGrp="1"/>
          </p:cNvSpPr>
          <p:nvPr>
            <p:ph type="title"/>
          </p:nvPr>
        </p:nvSpPr>
        <p:spPr/>
        <p:txBody>
          <a:bodyPr>
            <a:normAutofit fontScale="90000"/>
          </a:bodyPr>
          <a:lstStyle/>
          <a:p>
            <a:r>
              <a:rPr lang="en-US" dirty="0"/>
              <a:t>What is Enrollment Management?</a:t>
            </a:r>
          </a:p>
        </p:txBody>
      </p:sp>
      <p:sp>
        <p:nvSpPr>
          <p:cNvPr id="3" name="Text Placeholder 2">
            <a:extLst>
              <a:ext uri="{FF2B5EF4-FFF2-40B4-BE49-F238E27FC236}">
                <a16:creationId xmlns:a16="http://schemas.microsoft.com/office/drawing/2014/main" id="{4C15F624-07E9-3349-AE68-985C47353FE6}"/>
              </a:ext>
            </a:extLst>
          </p:cNvPr>
          <p:cNvSpPr>
            <a:spLocks noGrp="1"/>
          </p:cNvSpPr>
          <p:nvPr>
            <p:ph type="body" idx="1"/>
          </p:nvPr>
        </p:nvSpPr>
        <p:spPr>
          <a:xfrm>
            <a:off x="3031066" y="2641600"/>
            <a:ext cx="20476633" cy="11074400"/>
          </a:xfrm>
        </p:spPr>
        <p:txBody>
          <a:bodyPr>
            <a:noAutofit/>
          </a:bodyPr>
          <a:lstStyle/>
          <a:p>
            <a:pPr marL="0" indent="0">
              <a:lnSpc>
                <a:spcPct val="110000"/>
              </a:lnSpc>
              <a:spcBef>
                <a:spcPts val="1200"/>
              </a:spcBef>
              <a:buNone/>
            </a:pPr>
            <a:r>
              <a:rPr lang="en-US" sz="4200" b="1" dirty="0"/>
              <a:t>Components of Graduate SEM</a:t>
            </a:r>
          </a:p>
          <a:p>
            <a:pPr>
              <a:lnSpc>
                <a:spcPct val="110000"/>
              </a:lnSpc>
              <a:spcBef>
                <a:spcPts val="1200"/>
              </a:spcBef>
            </a:pPr>
            <a:r>
              <a:rPr lang="en-US" sz="4200" dirty="0"/>
              <a:t>Institutional &amp; program missions</a:t>
            </a:r>
          </a:p>
          <a:p>
            <a:pPr>
              <a:lnSpc>
                <a:spcPct val="110000"/>
              </a:lnSpc>
              <a:spcBef>
                <a:spcPts val="1200"/>
              </a:spcBef>
            </a:pPr>
            <a:r>
              <a:rPr lang="en-US" sz="4200" dirty="0"/>
              <a:t>Optimal enrollments – number, quality, diversity – also known as ‘class shaping’</a:t>
            </a:r>
          </a:p>
          <a:p>
            <a:pPr>
              <a:lnSpc>
                <a:spcPct val="110000"/>
              </a:lnSpc>
              <a:spcBef>
                <a:spcPts val="1200"/>
              </a:spcBef>
            </a:pPr>
            <a:r>
              <a:rPr lang="en-US" sz="4200" dirty="0"/>
              <a:t>Student recruitment</a:t>
            </a:r>
          </a:p>
          <a:p>
            <a:pPr>
              <a:lnSpc>
                <a:spcPct val="110000"/>
              </a:lnSpc>
              <a:spcBef>
                <a:spcPts val="1200"/>
              </a:spcBef>
            </a:pPr>
            <a:r>
              <a:rPr lang="en-US" sz="4200" dirty="0"/>
              <a:t>Student fees/student financial aid</a:t>
            </a:r>
          </a:p>
          <a:p>
            <a:pPr>
              <a:lnSpc>
                <a:spcPct val="110000"/>
              </a:lnSpc>
              <a:spcBef>
                <a:spcPts val="1200"/>
              </a:spcBef>
            </a:pPr>
            <a:r>
              <a:rPr lang="en-US" sz="4200" dirty="0"/>
              <a:t>Retention </a:t>
            </a:r>
          </a:p>
          <a:p>
            <a:pPr>
              <a:lnSpc>
                <a:spcPct val="110000"/>
              </a:lnSpc>
              <a:spcBef>
                <a:spcPts val="1200"/>
              </a:spcBef>
            </a:pPr>
            <a:r>
              <a:rPr lang="en-US" sz="4200" dirty="0"/>
              <a:t>Institutional marketing</a:t>
            </a:r>
          </a:p>
          <a:p>
            <a:pPr>
              <a:lnSpc>
                <a:spcPct val="110000"/>
              </a:lnSpc>
              <a:spcBef>
                <a:spcPts val="1200"/>
              </a:spcBef>
            </a:pPr>
            <a:r>
              <a:rPr lang="en-US" sz="4200" dirty="0"/>
              <a:t>Career counseling and development</a:t>
            </a:r>
          </a:p>
          <a:p>
            <a:pPr>
              <a:lnSpc>
                <a:spcPct val="110000"/>
              </a:lnSpc>
              <a:spcBef>
                <a:spcPts val="1200"/>
              </a:spcBef>
            </a:pPr>
            <a:r>
              <a:rPr lang="en-US" sz="4200" dirty="0"/>
              <a:t>Academic advising </a:t>
            </a:r>
          </a:p>
          <a:p>
            <a:pPr>
              <a:lnSpc>
                <a:spcPct val="110000"/>
              </a:lnSpc>
              <a:spcBef>
                <a:spcPts val="1200"/>
              </a:spcBef>
            </a:pPr>
            <a:r>
              <a:rPr lang="en-US" sz="4200" dirty="0"/>
              <a:t>Curricular &amp; program development</a:t>
            </a:r>
          </a:p>
          <a:p>
            <a:pPr>
              <a:lnSpc>
                <a:spcPct val="110000"/>
              </a:lnSpc>
              <a:spcBef>
                <a:spcPts val="1200"/>
              </a:spcBef>
            </a:pPr>
            <a:r>
              <a:rPr lang="en-US" sz="4200" dirty="0"/>
              <a:t>Methods of program delivery</a:t>
            </a:r>
          </a:p>
          <a:p>
            <a:pPr>
              <a:lnSpc>
                <a:spcPct val="110000"/>
              </a:lnSpc>
              <a:spcBef>
                <a:spcPts val="1200"/>
              </a:spcBef>
            </a:pPr>
            <a:r>
              <a:rPr lang="en-US" sz="4200" dirty="0"/>
              <a:t>Quality of campus life and facilities</a:t>
            </a:r>
          </a:p>
        </p:txBody>
      </p:sp>
    </p:spTree>
    <p:extLst>
      <p:ext uri="{BB962C8B-B14F-4D97-AF65-F5344CB8AC3E}">
        <p14:creationId xmlns:p14="http://schemas.microsoft.com/office/powerpoint/2010/main" val="384740557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9A1D5-A6D0-EA41-8311-88676EEB3DB1}"/>
              </a:ext>
            </a:extLst>
          </p:cNvPr>
          <p:cNvSpPr>
            <a:spLocks noGrp="1"/>
          </p:cNvSpPr>
          <p:nvPr>
            <p:ph type="title"/>
          </p:nvPr>
        </p:nvSpPr>
        <p:spPr/>
        <p:txBody>
          <a:bodyPr/>
          <a:lstStyle/>
          <a:p>
            <a:r>
              <a:rPr lang="en-US" dirty="0"/>
              <a:t>Where SEM &amp; TBP Intersect</a:t>
            </a:r>
          </a:p>
        </p:txBody>
      </p:sp>
      <p:sp>
        <p:nvSpPr>
          <p:cNvPr id="3" name="Text Placeholder 2">
            <a:extLst>
              <a:ext uri="{FF2B5EF4-FFF2-40B4-BE49-F238E27FC236}">
                <a16:creationId xmlns:a16="http://schemas.microsoft.com/office/drawing/2014/main" id="{4C15F624-07E9-3349-AE68-985C47353FE6}"/>
              </a:ext>
            </a:extLst>
          </p:cNvPr>
          <p:cNvSpPr>
            <a:spLocks noGrp="1"/>
          </p:cNvSpPr>
          <p:nvPr>
            <p:ph type="body" idx="1"/>
          </p:nvPr>
        </p:nvSpPr>
        <p:spPr>
          <a:xfrm>
            <a:off x="3285067" y="3149600"/>
            <a:ext cx="20222634" cy="10566400"/>
          </a:xfrm>
        </p:spPr>
        <p:txBody>
          <a:bodyPr>
            <a:normAutofit/>
          </a:bodyPr>
          <a:lstStyle/>
          <a:p>
            <a:pPr marL="0" indent="0">
              <a:lnSpc>
                <a:spcPct val="110000"/>
              </a:lnSpc>
              <a:spcBef>
                <a:spcPts val="1200"/>
              </a:spcBef>
              <a:buNone/>
            </a:pPr>
            <a:r>
              <a:rPr lang="en-US" b="1" dirty="0"/>
              <a:t>Components of Graduate SEM</a:t>
            </a:r>
          </a:p>
          <a:p>
            <a:pPr>
              <a:lnSpc>
                <a:spcPct val="110000"/>
              </a:lnSpc>
              <a:spcBef>
                <a:spcPts val="1200"/>
              </a:spcBef>
            </a:pPr>
            <a:r>
              <a:rPr lang="en-US" sz="3200" dirty="0"/>
              <a:t>Institutional &amp; program missions</a:t>
            </a:r>
          </a:p>
          <a:p>
            <a:pPr>
              <a:lnSpc>
                <a:spcPct val="110000"/>
              </a:lnSpc>
              <a:spcBef>
                <a:spcPts val="1200"/>
              </a:spcBef>
            </a:pPr>
            <a:r>
              <a:rPr lang="en-US" sz="4200" b="1" dirty="0">
                <a:solidFill>
                  <a:srgbClr val="FF0000"/>
                </a:solidFill>
              </a:rPr>
              <a:t>Optimal enrollments – number, quality, diversity – also known as ‘class shaping’</a:t>
            </a:r>
          </a:p>
          <a:p>
            <a:pPr>
              <a:lnSpc>
                <a:spcPct val="110000"/>
              </a:lnSpc>
              <a:spcBef>
                <a:spcPts val="1200"/>
              </a:spcBef>
            </a:pPr>
            <a:r>
              <a:rPr lang="en-US" sz="4200" b="1" dirty="0">
                <a:solidFill>
                  <a:srgbClr val="FF0000"/>
                </a:solidFill>
              </a:rPr>
              <a:t>Student recruitment</a:t>
            </a:r>
          </a:p>
          <a:p>
            <a:pPr>
              <a:lnSpc>
                <a:spcPct val="110000"/>
              </a:lnSpc>
              <a:spcBef>
                <a:spcPts val="1200"/>
              </a:spcBef>
            </a:pPr>
            <a:r>
              <a:rPr lang="en-US" sz="4200" b="1" dirty="0">
                <a:solidFill>
                  <a:srgbClr val="FF0000"/>
                </a:solidFill>
              </a:rPr>
              <a:t>Student fees/student financial aid</a:t>
            </a:r>
          </a:p>
          <a:p>
            <a:pPr>
              <a:lnSpc>
                <a:spcPct val="110000"/>
              </a:lnSpc>
              <a:spcBef>
                <a:spcPts val="1200"/>
              </a:spcBef>
            </a:pPr>
            <a:r>
              <a:rPr lang="en-US" sz="4200" b="1" dirty="0">
                <a:solidFill>
                  <a:srgbClr val="FF0000"/>
                </a:solidFill>
              </a:rPr>
              <a:t>Retention</a:t>
            </a:r>
            <a:r>
              <a:rPr lang="en-US" sz="4200" dirty="0">
                <a:solidFill>
                  <a:srgbClr val="FF0000"/>
                </a:solidFill>
              </a:rPr>
              <a:t> </a:t>
            </a:r>
          </a:p>
          <a:p>
            <a:pPr>
              <a:lnSpc>
                <a:spcPct val="110000"/>
              </a:lnSpc>
              <a:spcBef>
                <a:spcPts val="1200"/>
              </a:spcBef>
            </a:pPr>
            <a:r>
              <a:rPr lang="en-US" sz="3200" dirty="0"/>
              <a:t>Institutional marketing</a:t>
            </a:r>
          </a:p>
          <a:p>
            <a:pPr>
              <a:lnSpc>
                <a:spcPct val="110000"/>
              </a:lnSpc>
              <a:spcBef>
                <a:spcPts val="1200"/>
              </a:spcBef>
            </a:pPr>
            <a:r>
              <a:rPr lang="en-US" sz="3200" dirty="0"/>
              <a:t>Career counseling and development</a:t>
            </a:r>
          </a:p>
          <a:p>
            <a:pPr>
              <a:lnSpc>
                <a:spcPct val="110000"/>
              </a:lnSpc>
              <a:spcBef>
                <a:spcPts val="1200"/>
              </a:spcBef>
            </a:pPr>
            <a:r>
              <a:rPr lang="en-US" sz="3200" dirty="0"/>
              <a:t>Academic advising </a:t>
            </a:r>
          </a:p>
          <a:p>
            <a:pPr>
              <a:lnSpc>
                <a:spcPct val="110000"/>
              </a:lnSpc>
              <a:spcBef>
                <a:spcPts val="1200"/>
              </a:spcBef>
            </a:pPr>
            <a:r>
              <a:rPr lang="en-US" sz="3200" dirty="0"/>
              <a:t>Curricular &amp; program development</a:t>
            </a:r>
          </a:p>
          <a:p>
            <a:pPr>
              <a:lnSpc>
                <a:spcPct val="110000"/>
              </a:lnSpc>
              <a:spcBef>
                <a:spcPts val="1200"/>
              </a:spcBef>
            </a:pPr>
            <a:r>
              <a:rPr lang="en-US" sz="3200" dirty="0"/>
              <a:t>Methods of program delivery</a:t>
            </a:r>
          </a:p>
          <a:p>
            <a:pPr>
              <a:lnSpc>
                <a:spcPct val="110000"/>
              </a:lnSpc>
              <a:spcBef>
                <a:spcPts val="1200"/>
              </a:spcBef>
            </a:pPr>
            <a:r>
              <a:rPr lang="en-US" sz="3200" dirty="0"/>
              <a:t>Quality of campus life and facilities</a:t>
            </a:r>
          </a:p>
        </p:txBody>
      </p:sp>
    </p:spTree>
    <p:extLst>
      <p:ext uri="{BB962C8B-B14F-4D97-AF65-F5344CB8AC3E}">
        <p14:creationId xmlns:p14="http://schemas.microsoft.com/office/powerpoint/2010/main" val="260818078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9A1D5-A6D0-EA41-8311-88676EEB3DB1}"/>
              </a:ext>
            </a:extLst>
          </p:cNvPr>
          <p:cNvSpPr>
            <a:spLocks noGrp="1"/>
          </p:cNvSpPr>
          <p:nvPr>
            <p:ph type="title"/>
          </p:nvPr>
        </p:nvSpPr>
        <p:spPr/>
        <p:txBody>
          <a:bodyPr/>
          <a:lstStyle/>
          <a:p>
            <a:r>
              <a:rPr lang="en-US" dirty="0"/>
              <a:t>Where SEM &amp; TBP Intersect</a:t>
            </a:r>
          </a:p>
        </p:txBody>
      </p:sp>
      <p:sp>
        <p:nvSpPr>
          <p:cNvPr id="3" name="Text Placeholder 2">
            <a:extLst>
              <a:ext uri="{FF2B5EF4-FFF2-40B4-BE49-F238E27FC236}">
                <a16:creationId xmlns:a16="http://schemas.microsoft.com/office/drawing/2014/main" id="{4C15F624-07E9-3349-AE68-985C47353FE6}"/>
              </a:ext>
            </a:extLst>
          </p:cNvPr>
          <p:cNvSpPr>
            <a:spLocks noGrp="1"/>
          </p:cNvSpPr>
          <p:nvPr>
            <p:ph type="body" idx="1"/>
          </p:nvPr>
        </p:nvSpPr>
        <p:spPr>
          <a:xfrm>
            <a:off x="2501900" y="3912781"/>
            <a:ext cx="21005800" cy="4774020"/>
          </a:xfrm>
        </p:spPr>
        <p:txBody>
          <a:bodyPr>
            <a:normAutofit/>
          </a:bodyPr>
          <a:lstStyle/>
          <a:p>
            <a:pPr marL="0" indent="0">
              <a:spcBef>
                <a:spcPts val="1800"/>
              </a:spcBef>
              <a:buNone/>
            </a:pPr>
            <a:r>
              <a:rPr lang="en-US" b="1" dirty="0"/>
              <a:t>How tuition benefit impacts program SEM</a:t>
            </a:r>
          </a:p>
          <a:p>
            <a:pPr>
              <a:spcBef>
                <a:spcPts val="1800"/>
              </a:spcBef>
            </a:pPr>
            <a:r>
              <a:rPr lang="en-US" dirty="0"/>
              <a:t>Student financial aid package at point of recruitment</a:t>
            </a:r>
          </a:p>
          <a:p>
            <a:pPr>
              <a:spcBef>
                <a:spcPts val="1800"/>
              </a:spcBef>
            </a:pPr>
            <a:r>
              <a:rPr lang="en-US" dirty="0"/>
              <a:t>Financial incentive for retention and timely completion</a:t>
            </a:r>
          </a:p>
          <a:p>
            <a:pPr>
              <a:spcBef>
                <a:spcPts val="1800"/>
              </a:spcBef>
            </a:pPr>
            <a:r>
              <a:rPr lang="en-US" dirty="0"/>
              <a:t>Impact student resources have on program outcomes</a:t>
            </a:r>
          </a:p>
        </p:txBody>
      </p:sp>
    </p:spTree>
    <p:extLst>
      <p:ext uri="{BB962C8B-B14F-4D97-AF65-F5344CB8AC3E}">
        <p14:creationId xmlns:p14="http://schemas.microsoft.com/office/powerpoint/2010/main" val="398844197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9A1D5-A6D0-EA41-8311-88676EEB3DB1}"/>
              </a:ext>
            </a:extLst>
          </p:cNvPr>
          <p:cNvSpPr>
            <a:spLocks noGrp="1"/>
          </p:cNvSpPr>
          <p:nvPr>
            <p:ph type="title"/>
          </p:nvPr>
        </p:nvSpPr>
        <p:spPr/>
        <p:txBody>
          <a:bodyPr/>
          <a:lstStyle/>
          <a:p>
            <a:r>
              <a:rPr lang="en-US" dirty="0"/>
              <a:t>Where SEM &amp; TBP Intersect</a:t>
            </a:r>
          </a:p>
        </p:txBody>
      </p:sp>
      <p:sp>
        <p:nvSpPr>
          <p:cNvPr id="3" name="Text Placeholder 2">
            <a:extLst>
              <a:ext uri="{FF2B5EF4-FFF2-40B4-BE49-F238E27FC236}">
                <a16:creationId xmlns:a16="http://schemas.microsoft.com/office/drawing/2014/main" id="{4C15F624-07E9-3349-AE68-985C47353FE6}"/>
              </a:ext>
            </a:extLst>
          </p:cNvPr>
          <p:cNvSpPr>
            <a:spLocks noGrp="1"/>
          </p:cNvSpPr>
          <p:nvPr>
            <p:ph type="body" idx="1"/>
          </p:nvPr>
        </p:nvSpPr>
        <p:spPr>
          <a:xfrm>
            <a:off x="2501900" y="3912779"/>
            <a:ext cx="21005800" cy="7719239"/>
          </a:xfrm>
        </p:spPr>
        <p:txBody>
          <a:bodyPr>
            <a:normAutofit/>
          </a:bodyPr>
          <a:lstStyle/>
          <a:p>
            <a:pPr marL="0" indent="0">
              <a:spcBef>
                <a:spcPts val="1800"/>
              </a:spcBef>
              <a:buNone/>
            </a:pPr>
            <a:r>
              <a:rPr lang="en-US" b="1" dirty="0"/>
              <a:t>What are program outcomes? </a:t>
            </a:r>
          </a:p>
          <a:p>
            <a:pPr>
              <a:spcBef>
                <a:spcPts val="1800"/>
              </a:spcBef>
            </a:pPr>
            <a:r>
              <a:rPr lang="en-US" dirty="0"/>
              <a:t>Admission/recruitment and retention</a:t>
            </a:r>
          </a:p>
          <a:p>
            <a:pPr>
              <a:spcBef>
                <a:spcPts val="1800"/>
              </a:spcBef>
            </a:pPr>
            <a:r>
              <a:rPr lang="en-US" dirty="0"/>
              <a:t>Student academic performance </a:t>
            </a:r>
          </a:p>
          <a:p>
            <a:pPr>
              <a:spcBef>
                <a:spcPts val="1800"/>
              </a:spcBef>
            </a:pPr>
            <a:r>
              <a:rPr lang="en-US" dirty="0"/>
              <a:t>Reaching program milestones in reasonable amount of time</a:t>
            </a:r>
          </a:p>
          <a:p>
            <a:pPr>
              <a:spcBef>
                <a:spcPts val="1800"/>
              </a:spcBef>
            </a:pPr>
            <a:r>
              <a:rPr lang="en-US" dirty="0"/>
              <a:t>Student engagement activities </a:t>
            </a:r>
          </a:p>
          <a:p>
            <a:pPr>
              <a:spcBef>
                <a:spcPts val="1800"/>
              </a:spcBef>
            </a:pPr>
            <a:r>
              <a:rPr lang="en-US" dirty="0"/>
              <a:t>Graduating in reasonable amount of time</a:t>
            </a:r>
          </a:p>
          <a:p>
            <a:pPr>
              <a:spcBef>
                <a:spcPts val="1800"/>
              </a:spcBef>
            </a:pPr>
            <a:r>
              <a:rPr lang="en-US" dirty="0"/>
              <a:t>Employment/post-graduate activities </a:t>
            </a:r>
          </a:p>
        </p:txBody>
      </p:sp>
    </p:spTree>
    <p:extLst>
      <p:ext uri="{BB962C8B-B14F-4D97-AF65-F5344CB8AC3E}">
        <p14:creationId xmlns:p14="http://schemas.microsoft.com/office/powerpoint/2010/main" val="125943678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9A1D5-A6D0-EA41-8311-88676EEB3DB1}"/>
              </a:ext>
            </a:extLst>
          </p:cNvPr>
          <p:cNvSpPr>
            <a:spLocks noGrp="1"/>
          </p:cNvSpPr>
          <p:nvPr>
            <p:ph type="title"/>
          </p:nvPr>
        </p:nvSpPr>
        <p:spPr/>
        <p:txBody>
          <a:bodyPr/>
          <a:lstStyle/>
          <a:p>
            <a:r>
              <a:rPr lang="en-US" dirty="0"/>
              <a:t>Basic Student Pipeline</a:t>
            </a:r>
          </a:p>
        </p:txBody>
      </p:sp>
      <p:graphicFrame>
        <p:nvGraphicFramePr>
          <p:cNvPr id="4" name="Diagram 3">
            <a:extLst>
              <a:ext uri="{FF2B5EF4-FFF2-40B4-BE49-F238E27FC236}">
                <a16:creationId xmlns:a16="http://schemas.microsoft.com/office/drawing/2014/main" id="{33260DFA-55B9-1D4C-9161-5D8738B7F932}"/>
              </a:ext>
            </a:extLst>
          </p:cNvPr>
          <p:cNvGraphicFramePr/>
          <p:nvPr>
            <p:extLst>
              <p:ext uri="{D42A27DB-BD31-4B8C-83A1-F6EECF244321}">
                <p14:modId xmlns:p14="http://schemas.microsoft.com/office/powerpoint/2010/main" val="2125080067"/>
              </p:ext>
            </p:extLst>
          </p:nvPr>
        </p:nvGraphicFramePr>
        <p:xfrm>
          <a:off x="1662545" y="1439333"/>
          <a:ext cx="22211608" cy="10837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077528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9A1D5-A6D0-EA41-8311-88676EEB3DB1}"/>
              </a:ext>
            </a:extLst>
          </p:cNvPr>
          <p:cNvSpPr>
            <a:spLocks noGrp="1"/>
          </p:cNvSpPr>
          <p:nvPr>
            <p:ph type="title"/>
          </p:nvPr>
        </p:nvSpPr>
        <p:spPr/>
        <p:txBody>
          <a:bodyPr/>
          <a:lstStyle/>
          <a:p>
            <a:r>
              <a:rPr lang="en-US" dirty="0"/>
              <a:t>Basic Student Pipeline Re: TBP</a:t>
            </a:r>
          </a:p>
        </p:txBody>
      </p:sp>
      <p:graphicFrame>
        <p:nvGraphicFramePr>
          <p:cNvPr id="4" name="Diagram 3">
            <a:extLst>
              <a:ext uri="{FF2B5EF4-FFF2-40B4-BE49-F238E27FC236}">
                <a16:creationId xmlns:a16="http://schemas.microsoft.com/office/drawing/2014/main" id="{33260DFA-55B9-1D4C-9161-5D8738B7F932}"/>
              </a:ext>
            </a:extLst>
          </p:cNvPr>
          <p:cNvGraphicFramePr/>
          <p:nvPr>
            <p:extLst>
              <p:ext uri="{D42A27DB-BD31-4B8C-83A1-F6EECF244321}">
                <p14:modId xmlns:p14="http://schemas.microsoft.com/office/powerpoint/2010/main" val="1012023251"/>
              </p:ext>
            </p:extLst>
          </p:nvPr>
        </p:nvGraphicFramePr>
        <p:xfrm>
          <a:off x="1662545" y="3424844"/>
          <a:ext cx="22211608" cy="4006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2BD24051-BCF4-264C-9038-E0D22BC634F4}"/>
              </a:ext>
            </a:extLst>
          </p:cNvPr>
          <p:cNvGraphicFramePr/>
          <p:nvPr>
            <p:extLst>
              <p:ext uri="{D42A27DB-BD31-4B8C-83A1-F6EECF244321}">
                <p14:modId xmlns:p14="http://schemas.microsoft.com/office/powerpoint/2010/main" val="2534423801"/>
              </p:ext>
            </p:extLst>
          </p:nvPr>
        </p:nvGraphicFramePr>
        <p:xfrm>
          <a:off x="1665316" y="7747462"/>
          <a:ext cx="22211608" cy="532014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6650602"/>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18782</TotalTime>
  <Words>3077</Words>
  <Application>Microsoft Macintosh PowerPoint</Application>
  <PresentationFormat>Custom</PresentationFormat>
  <Paragraphs>222</Paragraphs>
  <Slides>35</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Courier New</vt:lpstr>
      <vt:lpstr>Helvetica Neue</vt:lpstr>
      <vt:lpstr>Helvetica Neue Light</vt:lpstr>
      <vt:lpstr>Helvetica Neue Medium</vt:lpstr>
      <vt:lpstr>White</vt:lpstr>
      <vt:lpstr>Tuition Benefit &amp; Strategic Enrollment Management</vt:lpstr>
      <vt:lpstr>What we’ll cover</vt:lpstr>
      <vt:lpstr>What is Enrollment Management?</vt:lpstr>
      <vt:lpstr>What is Enrollment Management?</vt:lpstr>
      <vt:lpstr>Where SEM &amp; TBP Intersect</vt:lpstr>
      <vt:lpstr>Where SEM &amp; TBP Intersect</vt:lpstr>
      <vt:lpstr>Where SEM &amp; TBP Intersect</vt:lpstr>
      <vt:lpstr>Basic Student Pipeline</vt:lpstr>
      <vt:lpstr>Basic Student Pipeline Re: TBP</vt:lpstr>
      <vt:lpstr>Question: What are we offering?</vt:lpstr>
      <vt:lpstr>Question: What are we offering?</vt:lpstr>
      <vt:lpstr>Question: What are we offering?</vt:lpstr>
      <vt:lpstr>Question: What are we offering?</vt:lpstr>
      <vt:lpstr>Question: What are we offering?</vt:lpstr>
      <vt:lpstr>What is ‘frontloading?’</vt:lpstr>
      <vt:lpstr>Financial Offers – What to Include </vt:lpstr>
      <vt:lpstr>Department Responsibilities</vt:lpstr>
      <vt:lpstr>Department Responsibilities</vt:lpstr>
      <vt:lpstr>Department Responsibilities</vt:lpstr>
      <vt:lpstr>Department Responsibilities</vt:lpstr>
      <vt:lpstr>Department Responsibilities</vt:lpstr>
      <vt:lpstr>Best practices</vt:lpstr>
      <vt:lpstr>Best practices</vt:lpstr>
      <vt:lpstr>Best practices</vt:lpstr>
      <vt:lpstr>Best practices</vt:lpstr>
      <vt:lpstr>Best Practices</vt:lpstr>
      <vt:lpstr>Best Practices</vt:lpstr>
      <vt:lpstr>Frequently Asked Questions</vt:lpstr>
      <vt:lpstr>Frequently Asked Questions</vt:lpstr>
      <vt:lpstr>Frequently Asked Questions</vt:lpstr>
      <vt:lpstr>Frequently Asked Questions</vt:lpstr>
      <vt:lpstr>Frequently Asked Questions</vt:lpstr>
      <vt:lpstr>Frequently Asked Questions</vt:lpstr>
      <vt:lpstr>Upcoming Workshops</vt:lpstr>
      <vt:lpstr>Questions?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Matthew Plooster</cp:lastModifiedBy>
  <cp:revision>41</cp:revision>
  <cp:lastPrinted>2023-06-02T16:35:12Z</cp:lastPrinted>
  <dcterms:modified xsi:type="dcterms:W3CDTF">2023-06-05T16:29:03Z</dcterms:modified>
</cp:coreProperties>
</file>