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sldIdLst>
    <p:sldId id="256" r:id="rId2"/>
    <p:sldId id="260" r:id="rId3"/>
    <p:sldId id="264" r:id="rId4"/>
    <p:sldId id="376" r:id="rId5"/>
    <p:sldId id="423" r:id="rId6"/>
    <p:sldId id="415" r:id="rId7"/>
    <p:sldId id="413" r:id="rId8"/>
    <p:sldId id="421" r:id="rId9"/>
    <p:sldId id="418" r:id="rId10"/>
    <p:sldId id="414" r:id="rId11"/>
    <p:sldId id="416" r:id="rId12"/>
    <p:sldId id="350" r:id="rId13"/>
    <p:sldId id="351" r:id="rId14"/>
    <p:sldId id="326" r:id="rId15"/>
    <p:sldId id="353" r:id="rId16"/>
    <p:sldId id="307" r:id="rId17"/>
    <p:sldId id="342" r:id="rId18"/>
    <p:sldId id="345" r:id="rId19"/>
    <p:sldId id="412" r:id="rId20"/>
    <p:sldId id="346" r:id="rId21"/>
    <p:sldId id="410" r:id="rId22"/>
    <p:sldId id="377" r:id="rId23"/>
    <p:sldId id="399" r:id="rId24"/>
    <p:sldId id="404" r:id="rId25"/>
    <p:sldId id="405" r:id="rId26"/>
    <p:sldId id="402" r:id="rId27"/>
    <p:sldId id="422" r:id="rId28"/>
    <p:sldId id="403" r:id="rId29"/>
    <p:sldId id="387" r:id="rId30"/>
    <p:sldId id="388" r:id="rId31"/>
    <p:sldId id="389" r:id="rId32"/>
    <p:sldId id="391" r:id="rId33"/>
    <p:sldId id="355" r:id="rId34"/>
    <p:sldId id="325" r:id="rId35"/>
    <p:sldId id="347" r:id="rId36"/>
    <p:sldId id="384" r:id="rId37"/>
    <p:sldId id="381" r:id="rId38"/>
    <p:sldId id="348" r:id="rId39"/>
    <p:sldId id="352" r:id="rId40"/>
    <p:sldId id="309" r:id="rId41"/>
    <p:sldId id="378" r:id="rId42"/>
    <p:sldId id="380" r:id="rId43"/>
    <p:sldId id="379" r:id="rId44"/>
    <p:sldId id="424" r:id="rId45"/>
    <p:sldId id="279" r:id="rId4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1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2"/>
    <p:restoredTop sz="94684"/>
  </p:normalViewPr>
  <p:slideViewPr>
    <p:cSldViewPr snapToGrid="0" snapToObjects="1">
      <p:cViewPr varScale="1">
        <p:scale>
          <a:sx n="41" d="100"/>
          <a:sy n="41" d="100"/>
        </p:scale>
        <p:origin x="307"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2425700" y="2235200"/>
            <a:ext cx="20828000" cy="4648200"/>
          </a:xfrm>
          <a:prstGeom prst="rect">
            <a:avLst/>
          </a:prstGeom>
        </p:spPr>
        <p:txBody>
          <a:bodyPr anchor="b"/>
          <a:lstStyle/>
          <a:p>
            <a:r>
              <a:t>Title Text</a:t>
            </a:r>
          </a:p>
        </p:txBody>
      </p:sp>
      <p:sp>
        <p:nvSpPr>
          <p:cNvPr id="13" name="Body Level One…"/>
          <p:cNvSpPr txBox="1">
            <a:spLocks noGrp="1"/>
          </p:cNvSpPr>
          <p:nvPr>
            <p:ph type="body" sz="quarter" idx="1"/>
          </p:nvPr>
        </p:nvSpPr>
        <p:spPr>
          <a:xfrm>
            <a:off x="2425700" y="70104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2ECBB-1841-B94E-B1DF-5735C51706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867818-33D0-BD46-A755-996EDD7A363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531443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29" name="Autumn Aerials-22.jpeg"/>
          <p:cNvSpPr>
            <a:spLocks noGrp="1"/>
          </p:cNvSpPr>
          <p:nvPr>
            <p:ph type="pic" sz="quarter" idx="13"/>
          </p:nvPr>
        </p:nvSpPr>
        <p:spPr>
          <a:xfrm>
            <a:off x="16395700" y="6540500"/>
            <a:ext cx="7404101" cy="5549900"/>
          </a:xfrm>
          <a:prstGeom prst="rect">
            <a:avLst/>
          </a:prstGeom>
        </p:spPr>
        <p:txBody>
          <a:bodyPr lIns="91439" tIns="45719" rIns="91439" bIns="45719" anchor="t">
            <a:noAutofit/>
          </a:bodyPr>
          <a:lstStyle/>
          <a:p>
            <a:endParaRPr/>
          </a:p>
        </p:txBody>
      </p:sp>
      <p:sp>
        <p:nvSpPr>
          <p:cNvPr id="30" name="_DSC3450.jpeg"/>
          <p:cNvSpPr>
            <a:spLocks noGrp="1"/>
          </p:cNvSpPr>
          <p:nvPr>
            <p:ph type="pic" sz="quarter" idx="14"/>
          </p:nvPr>
        </p:nvSpPr>
        <p:spPr>
          <a:xfrm>
            <a:off x="16395700" y="622300"/>
            <a:ext cx="7404100" cy="5549900"/>
          </a:xfrm>
          <a:prstGeom prst="rect">
            <a:avLst/>
          </a:prstGeom>
        </p:spPr>
        <p:txBody>
          <a:bodyPr lIns="91439" tIns="45719" rIns="91439" bIns="45719" anchor="t">
            <a:noAutofit/>
          </a:bodyPr>
          <a:lstStyle/>
          <a:p>
            <a:endParaRPr/>
          </a:p>
        </p:txBody>
      </p:sp>
      <p:sp>
        <p:nvSpPr>
          <p:cNvPr id="31" name="HOTU Emalee Egelund-7.jpeg"/>
          <p:cNvSpPr>
            <a:spLocks noGrp="1"/>
          </p:cNvSpPr>
          <p:nvPr>
            <p:ph type="pic" idx="15"/>
          </p:nvPr>
        </p:nvSpPr>
        <p:spPr>
          <a:xfrm>
            <a:off x="1841500" y="622300"/>
            <a:ext cx="14173200" cy="11468100"/>
          </a:xfrm>
          <a:prstGeom prst="rect">
            <a:avLst/>
          </a:prstGeom>
        </p:spPr>
        <p:txBody>
          <a:bodyPr lIns="91439" tIns="45719" rIns="91439" bIns="45719" anchor="t">
            <a:noAutofit/>
          </a:bodyPr>
          <a:lstStyle/>
          <a:p>
            <a:endParaRP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49" name="Crocker Science Students-131.jpeg"/>
          <p:cNvSpPr>
            <a:spLocks noGrp="1"/>
          </p:cNvSpPr>
          <p:nvPr>
            <p:ph type="pic" idx="13"/>
          </p:nvPr>
        </p:nvSpPr>
        <p:spPr>
          <a:xfrm>
            <a:off x="3748268" y="673100"/>
            <a:ext cx="18135601" cy="8737600"/>
          </a:xfrm>
          <a:prstGeom prst="rect">
            <a:avLst/>
          </a:prstGeom>
        </p:spPr>
        <p:txBody>
          <a:bodyPr lIns="91439" tIns="45719" rIns="91439" bIns="45719" anchor="t">
            <a:noAutofit/>
          </a:bodyPr>
          <a:lstStyle/>
          <a:p>
            <a:endParaRPr/>
          </a:p>
        </p:txBody>
      </p:sp>
      <p:sp>
        <p:nvSpPr>
          <p:cNvPr id="50" name="Title Text"/>
          <p:cNvSpPr txBox="1">
            <a:spLocks noGrp="1"/>
          </p:cNvSpPr>
          <p:nvPr>
            <p:ph type="title"/>
          </p:nvPr>
        </p:nvSpPr>
        <p:spPr>
          <a:xfrm>
            <a:off x="1143000" y="9512300"/>
            <a:ext cx="23114000" cy="2006600"/>
          </a:xfrm>
          <a:prstGeom prst="rect">
            <a:avLst/>
          </a:prstGeom>
        </p:spPr>
        <p:txBody>
          <a:bodyPr anchor="b"/>
          <a:lstStyle/>
          <a:p>
            <a:r>
              <a:t>Title Text</a:t>
            </a:r>
          </a:p>
        </p:txBody>
      </p:sp>
      <p:sp>
        <p:nvSpPr>
          <p:cNvPr id="51" name="Body Level One…"/>
          <p:cNvSpPr txBox="1">
            <a:spLocks noGrp="1"/>
          </p:cNvSpPr>
          <p:nvPr>
            <p:ph type="body" sz="quarter" idx="1"/>
          </p:nvPr>
        </p:nvSpPr>
        <p:spPr>
          <a:xfrm>
            <a:off x="1143000" y="1144905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59" name="Title Text"/>
          <p:cNvSpPr txBox="1">
            <a:spLocks noGrp="1"/>
          </p:cNvSpPr>
          <p:nvPr>
            <p:ph type="title"/>
          </p:nvPr>
        </p:nvSpPr>
        <p:spPr>
          <a:xfrm>
            <a:off x="2298700" y="4533900"/>
            <a:ext cx="20828000" cy="4648200"/>
          </a:xfrm>
          <a:prstGeom prst="rect">
            <a:avLst/>
          </a:prstGeom>
        </p:spPr>
        <p:txBody>
          <a:bodyPr/>
          <a:lstStyle/>
          <a:p>
            <a:r>
              <a:t>Title Text</a:t>
            </a: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7" name="Title Text"/>
          <p:cNvSpPr txBox="1">
            <a:spLocks noGrp="1"/>
          </p:cNvSpPr>
          <p:nvPr>
            <p:ph type="title"/>
          </p:nvPr>
        </p:nvSpPr>
        <p:spPr>
          <a:prstGeom prst="rect">
            <a:avLst/>
          </a:prstGeom>
        </p:spPr>
        <p:txBody>
          <a:bodyPr/>
          <a:lstStyle/>
          <a:p>
            <a:r>
              <a:t>Title Text</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5" name="Title Text"/>
          <p:cNvSpPr txBox="1">
            <a:spLocks noGrp="1"/>
          </p:cNvSpPr>
          <p:nvPr>
            <p:ph type="title"/>
          </p:nvPr>
        </p:nvSpPr>
        <p:spPr>
          <a:xfrm>
            <a:off x="2311400" y="355600"/>
            <a:ext cx="21005800" cy="2286000"/>
          </a:xfrm>
          <a:prstGeom prst="rect">
            <a:avLst/>
          </a:prstGeom>
        </p:spPr>
        <p:txBody>
          <a:bodyPr/>
          <a:lstStyle/>
          <a:p>
            <a:r>
              <a:t>Title Text</a:t>
            </a:r>
          </a:p>
        </p:txBody>
      </p:sp>
      <p:sp>
        <p:nvSpPr>
          <p:cNvPr id="76" name="Body Level One…"/>
          <p:cNvSpPr txBox="1">
            <a:spLocks noGrp="1"/>
          </p:cNvSpPr>
          <p:nvPr>
            <p:ph type="body" idx="1"/>
          </p:nvPr>
        </p:nvSpPr>
        <p:spPr>
          <a:xfrm>
            <a:off x="2501900" y="3149600"/>
            <a:ext cx="21005800" cy="92964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84" name="Eden-Lassonde-13.jpeg"/>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p>
            <a:endParaRPr/>
          </a:p>
        </p:txBody>
      </p:sp>
      <p:sp>
        <p:nvSpPr>
          <p:cNvPr id="85" name="Title Text"/>
          <p:cNvSpPr txBox="1">
            <a:spLocks noGrp="1"/>
          </p:cNvSpPr>
          <p:nvPr>
            <p:ph type="title"/>
          </p:nvPr>
        </p:nvSpPr>
        <p:spPr>
          <a:xfrm>
            <a:off x="2133600" y="355600"/>
            <a:ext cx="21005800" cy="2286000"/>
          </a:xfrm>
          <a:prstGeom prst="rect">
            <a:avLst/>
          </a:prstGeom>
        </p:spPr>
        <p:txBody>
          <a:bodyPr/>
          <a:lstStyle/>
          <a:p>
            <a:r>
              <a:t>Title Text</a:t>
            </a:r>
          </a:p>
        </p:txBody>
      </p:sp>
      <p:sp>
        <p:nvSpPr>
          <p:cNvPr id="86" name="Body Level One…"/>
          <p:cNvSpPr txBox="1">
            <a:spLocks noGrp="1"/>
          </p:cNvSpPr>
          <p:nvPr>
            <p:ph type="body" sz="half" idx="1"/>
          </p:nvPr>
        </p:nvSpPr>
        <p:spPr>
          <a:xfrm>
            <a:off x="21463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4" name="–Johnny Appleseed"/>
          <p:cNvSpPr txBox="1">
            <a:spLocks noGrp="1"/>
          </p:cNvSpPr>
          <p:nvPr>
            <p:ph type="body" sz="quarter" idx="13"/>
          </p:nvPr>
        </p:nvSpPr>
        <p:spPr>
          <a:xfrm>
            <a:off x="3022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5" name="“Type a quote here.”"/>
          <p:cNvSpPr txBox="1">
            <a:spLocks noGrp="1"/>
          </p:cNvSpPr>
          <p:nvPr>
            <p:ph type="body" sz="quarter" idx="14"/>
          </p:nvPr>
        </p:nvSpPr>
        <p:spPr>
          <a:xfrm>
            <a:off x="3022600" y="6076950"/>
            <a:ext cx="19621500" cy="825500"/>
          </a:xfrm>
          <a:prstGeom prst="rect">
            <a:avLst/>
          </a:prstGeom>
        </p:spPr>
        <p:txBody>
          <a:bodyPr>
            <a:spAutoFit/>
          </a:bodyPr>
          <a:lstStyle>
            <a:lvl1pPr marL="0" indent="0" algn="ctr">
              <a:spcBef>
                <a:spcPts val="0"/>
              </a:spcBef>
              <a:buSzTx/>
              <a:buNone/>
              <a:defRPr>
                <a:latin typeface="+mn-lt"/>
                <a:ea typeface="+mn-ea"/>
                <a:cs typeface="+mn-cs"/>
                <a:sym typeface="Helvetica Neue Medium"/>
              </a:defRPr>
            </a:lvl1pPr>
          </a:lstStyle>
          <a:p>
            <a:r>
              <a:t>“Type a quote here.” </a:t>
            </a:r>
          </a:p>
        </p:txBody>
      </p:sp>
      <p:sp>
        <p:nvSpPr>
          <p:cNvPr id="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18-0742 Ruth Presentation.jpg" descr="18-0742 Ruth Presentation.jpg"/>
          <p:cNvPicPr>
            <a:picLocks noChangeAspect="1"/>
          </p:cNvPicPr>
          <p:nvPr/>
        </p:nvPicPr>
        <p:blipFill>
          <a:blip r:embed="rId12"/>
          <a:stretch>
            <a:fillRect/>
          </a:stretch>
        </p:blipFill>
        <p:spPr>
          <a:xfrm>
            <a:off x="0" y="0"/>
            <a:ext cx="24384000" cy="13716000"/>
          </a:xfrm>
          <a:prstGeom prst="rect">
            <a:avLst/>
          </a:prstGeom>
          <a:ln w="12700">
            <a:miter lim="400000"/>
          </a:ln>
        </p:spPr>
      </p:pic>
      <p:sp>
        <p:nvSpPr>
          <p:cNvPr id="6" name="Rectangle 5">
            <a:extLst>
              <a:ext uri="{FF2B5EF4-FFF2-40B4-BE49-F238E27FC236}">
                <a16:creationId xmlns:a16="http://schemas.microsoft.com/office/drawing/2014/main" id="{CD1A366F-766F-3F4F-A84B-33F525F0A1CA}"/>
              </a:ext>
            </a:extLst>
          </p:cNvPr>
          <p:cNvSpPr/>
          <p:nvPr userDrawn="1"/>
        </p:nvSpPr>
        <p:spPr>
          <a:xfrm>
            <a:off x="1143000" y="0"/>
            <a:ext cx="23241000" cy="13716000"/>
          </a:xfrm>
          <a:prstGeom prst="rect">
            <a:avLst/>
          </a:prstGeom>
          <a:solidFill>
            <a:srgbClr val="DBE1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4"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10.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2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10.xml"/><Relationship Id="rId4" Type="http://schemas.openxmlformats.org/officeDocument/2006/relationships/image" Target="../media/image14.emf"/></Relationships>
</file>

<file path=ppt/slides/_rels/slide27.xml.rels><?xml version="1.0" encoding="UTF-8" standalone="yes"?>
<Relationships xmlns="http://schemas.openxmlformats.org/package/2006/relationships"><Relationship Id="rId2" Type="http://schemas.openxmlformats.org/officeDocument/2006/relationships/hyperlink" Target="mailto:tuitionbenefit@gradschool.utah.edu" TargetMode="Externa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10.xml"/><Relationship Id="rId4" Type="http://schemas.openxmlformats.org/officeDocument/2006/relationships/image" Target="../media/image17.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gradschool.utah.edu/funding/tbp/guidelines.php" TargetMode="Externa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hyperlink" Target="mailto:tuitionbenefits@gradschool.utah.edu" TargetMode="Externa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hyperlink" Target="mailto:tuition.benefit@utah.edu" TargetMode="External"/><Relationship Id="rId2" Type="http://schemas.openxmlformats.org/officeDocument/2006/relationships/hyperlink" Target="mailto:L.Gowers@utah.edu" TargetMode="External"/><Relationship Id="rId1" Type="http://schemas.openxmlformats.org/officeDocument/2006/relationships/slideLayout" Target="../slideLayouts/slideLayout6.xml"/><Relationship Id="rId4" Type="http://schemas.openxmlformats.org/officeDocument/2006/relationships/hyperlink" Target="mailto:fellowships@gradschool.utah.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itle"/>
          <p:cNvSpPr txBox="1">
            <a:spLocks noGrp="1"/>
          </p:cNvSpPr>
          <p:nvPr>
            <p:ph type="ctrTitle"/>
          </p:nvPr>
        </p:nvSpPr>
        <p:spPr>
          <a:xfrm>
            <a:off x="2425700" y="4315326"/>
            <a:ext cx="20828000" cy="2568074"/>
          </a:xfrm>
          <a:prstGeom prst="rect">
            <a:avLst/>
          </a:prstGeom>
        </p:spPr>
        <p:txBody>
          <a:bodyPr>
            <a:normAutofit/>
          </a:bodyPr>
          <a:lstStyle/>
          <a:p>
            <a:r>
              <a:rPr lang="en-US" sz="13500" dirty="0"/>
              <a:t>Coordinator Operations</a:t>
            </a:r>
            <a:endParaRPr sz="13500" dirty="0"/>
          </a:p>
        </p:txBody>
      </p:sp>
      <p:sp>
        <p:nvSpPr>
          <p:cNvPr id="5" name="Text Placeholder 4">
            <a:extLst>
              <a:ext uri="{FF2B5EF4-FFF2-40B4-BE49-F238E27FC236}">
                <a16:creationId xmlns:a16="http://schemas.microsoft.com/office/drawing/2014/main" id="{1115F373-D817-E2B3-1B48-E1A672C3CEFF}"/>
              </a:ext>
            </a:extLst>
          </p:cNvPr>
          <p:cNvSpPr>
            <a:spLocks noGrp="1"/>
          </p:cNvSpPr>
          <p:nvPr>
            <p:ph type="body" sz="quarter" idx="1"/>
          </p:nvPr>
        </p:nvSpPr>
        <p:spPr>
          <a:xfrm>
            <a:off x="2425700" y="8945144"/>
            <a:ext cx="20828000" cy="1587500"/>
          </a:xfrm>
        </p:spPr>
        <p:txBody>
          <a:bodyPr>
            <a:normAutofit lnSpcReduction="10000"/>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i="0" u="none" strike="noStrike" cap="none" spc="0" normalizeH="0" baseline="0" dirty="0">
                <a:ln>
                  <a:noFill/>
                </a:ln>
                <a:solidFill>
                  <a:srgbClr val="000000"/>
                </a:solidFill>
                <a:effectLst/>
                <a:uFillTx/>
                <a:latin typeface="Helvetica Neue"/>
                <a:ea typeface="Helvetica Neue"/>
                <a:cs typeface="Helvetica Neue"/>
                <a:sym typeface="Helvetica Neue"/>
              </a:rPr>
              <a:t>LoGan Gowers</a:t>
            </a:r>
          </a:p>
          <a:p>
            <a:pPr marL="0" marR="0" indent="0" algn="ctr" defTabSz="825500" rtl="0" fontAlgn="auto" latinLnBrk="0" hangingPunct="0">
              <a:lnSpc>
                <a:spcPct val="100000"/>
              </a:lnSpc>
              <a:spcBef>
                <a:spcPts val="0"/>
              </a:spcBef>
              <a:spcAft>
                <a:spcPts val="0"/>
              </a:spcAft>
              <a:buClrTx/>
              <a:buSzTx/>
              <a:buFontTx/>
              <a:buNone/>
              <a:tabLst/>
            </a:pPr>
            <a:r>
              <a:rPr kumimoji="0" lang="en-US" sz="5400" i="0" u="none" strike="noStrike" cap="none" spc="0" normalizeH="0" baseline="0" dirty="0">
                <a:ln>
                  <a:noFill/>
                </a:ln>
                <a:solidFill>
                  <a:srgbClr val="000000"/>
                </a:solidFill>
                <a:effectLst/>
                <a:uFillTx/>
                <a:latin typeface="Helvetica Neue"/>
                <a:ea typeface="Helvetica Neue"/>
                <a:cs typeface="Helvetica Neue"/>
                <a:sym typeface="Helvetica Neue"/>
              </a:rPr>
              <a:t>Graduate School Office of Fellowships &amp; Benefits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11250" dirty="0"/>
              <a:t>Allocation</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4655343" y="3286125"/>
            <a:ext cx="15073313" cy="7143750"/>
          </a:xfrm>
        </p:spPr>
        <p:txBody>
          <a:bodyPr/>
          <a:lstStyle/>
          <a:p>
            <a:pPr marL="375060" indent="0">
              <a:spcBef>
                <a:spcPts val="1688"/>
              </a:spcBef>
              <a:buNone/>
              <a:defRPr/>
            </a:pPr>
            <a:r>
              <a:rPr lang="en-US" altLang="en-US" sz="5344" dirty="0"/>
              <a:t>Allocation covers the </a:t>
            </a:r>
            <a:r>
              <a:rPr lang="en-US" altLang="en-US" sz="5344" b="1" dirty="0"/>
              <a:t>resident tuition &amp; mandatory fees</a:t>
            </a:r>
            <a:r>
              <a:rPr lang="en-US" altLang="en-US" sz="5344" dirty="0"/>
              <a:t> for the following students: </a:t>
            </a:r>
          </a:p>
          <a:p>
            <a:pPr>
              <a:spcBef>
                <a:spcPts val="1688"/>
              </a:spcBef>
              <a:defRPr/>
            </a:pPr>
            <a:r>
              <a:rPr lang="en-US" altLang="en-US" sz="4781" dirty="0"/>
              <a:t>Research assistants, non-project-funded (GRs)</a:t>
            </a:r>
          </a:p>
          <a:p>
            <a:pPr>
              <a:spcBef>
                <a:spcPts val="1688"/>
              </a:spcBef>
              <a:defRPr/>
            </a:pPr>
            <a:r>
              <a:rPr lang="en-US" altLang="en-US" sz="4781" dirty="0"/>
              <a:t>Teaching assistants (TAs, GTs)</a:t>
            </a:r>
          </a:p>
          <a:p>
            <a:pPr>
              <a:spcBef>
                <a:spcPts val="1688"/>
              </a:spcBef>
              <a:defRPr/>
            </a:pPr>
            <a:r>
              <a:rPr lang="en-US" altLang="en-US" sz="4781" dirty="0"/>
              <a:t>Graduate fellows (GFs) </a:t>
            </a:r>
          </a:p>
        </p:txBody>
      </p:sp>
    </p:spTree>
    <p:extLst>
      <p:ext uri="{BB962C8B-B14F-4D97-AF65-F5344CB8AC3E}">
        <p14:creationId xmlns:p14="http://schemas.microsoft.com/office/powerpoint/2010/main" val="344615381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11250" dirty="0"/>
              <a:t>Allocation</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2765311" y="2917371"/>
            <a:ext cx="18853377" cy="7893844"/>
          </a:xfrm>
        </p:spPr>
        <p:txBody>
          <a:bodyPr>
            <a:normAutofit/>
          </a:bodyPr>
          <a:lstStyle/>
          <a:p>
            <a:pPr marL="375060" indent="0">
              <a:spcBef>
                <a:spcPts val="1688"/>
              </a:spcBef>
              <a:buNone/>
              <a:defRPr/>
            </a:pPr>
            <a:r>
              <a:rPr lang="en-US" altLang="en-US" sz="5344" dirty="0"/>
              <a:t>What isn’t charged to the allocation:</a:t>
            </a:r>
          </a:p>
          <a:p>
            <a:pPr>
              <a:spcBef>
                <a:spcPts val="1688"/>
              </a:spcBef>
              <a:defRPr/>
            </a:pPr>
            <a:r>
              <a:rPr lang="en-US" altLang="en-US" sz="4781" dirty="0"/>
              <a:t>Research assistants, project-funded (RAs) – charged to F&amp;A returned overhead </a:t>
            </a:r>
          </a:p>
          <a:p>
            <a:pPr>
              <a:spcBef>
                <a:spcPts val="1688"/>
              </a:spcBef>
              <a:defRPr/>
            </a:pPr>
            <a:r>
              <a:rPr lang="en-US" altLang="en-US" sz="4781" dirty="0"/>
              <a:t>Students on XTBP (TA, GT, GR, GF, and RA) – charged to the chartfield(s) provided at time of entry</a:t>
            </a:r>
          </a:p>
          <a:p>
            <a:pPr>
              <a:spcBef>
                <a:spcPts val="1688"/>
              </a:spcBef>
              <a:defRPr/>
            </a:pPr>
            <a:r>
              <a:rPr lang="en-US" altLang="en-US" sz="4781" dirty="0"/>
              <a:t>Non-resident tuition waivers</a:t>
            </a:r>
          </a:p>
          <a:p>
            <a:pPr>
              <a:spcBef>
                <a:spcPts val="1688"/>
              </a:spcBef>
              <a:defRPr/>
            </a:pPr>
            <a:r>
              <a:rPr lang="en-US" altLang="en-US" sz="4781" dirty="0">
                <a:solidFill>
                  <a:srgbClr val="FF0000"/>
                </a:solidFill>
              </a:rPr>
              <a:t>Charges outside of resident tuition and mandatory fees (as defined by the University as “mandatory fees), such as differentials, international student surcharge, etc. </a:t>
            </a:r>
          </a:p>
        </p:txBody>
      </p:sp>
    </p:spTree>
    <p:extLst>
      <p:ext uri="{BB962C8B-B14F-4D97-AF65-F5344CB8AC3E}">
        <p14:creationId xmlns:p14="http://schemas.microsoft.com/office/powerpoint/2010/main" val="339606711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11250" dirty="0"/>
              <a:t>Tuition Billing</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3374912" y="3339703"/>
            <a:ext cx="17634176" cy="7036594"/>
          </a:xfrm>
        </p:spPr>
        <p:txBody>
          <a:bodyPr/>
          <a:lstStyle/>
          <a:p>
            <a:pPr>
              <a:spcBef>
                <a:spcPts val="1688"/>
              </a:spcBef>
              <a:defRPr/>
            </a:pPr>
            <a:r>
              <a:rPr lang="en-US" altLang="en-US" sz="5063" dirty="0"/>
              <a:t>Tuition is assessed by the Office of Income Accounting</a:t>
            </a:r>
          </a:p>
          <a:p>
            <a:pPr>
              <a:spcBef>
                <a:spcPts val="1688"/>
              </a:spcBef>
              <a:defRPr/>
            </a:pPr>
            <a:r>
              <a:rPr lang="en-US" altLang="en-US" sz="5063" dirty="0"/>
              <a:t>Students are billed according to their residency status (Utah resident, domestic non-resident, international)</a:t>
            </a:r>
          </a:p>
          <a:p>
            <a:pPr>
              <a:spcBef>
                <a:spcPts val="1688"/>
              </a:spcBef>
              <a:defRPr/>
            </a:pPr>
            <a:r>
              <a:rPr lang="en-US" altLang="en-US" sz="5063" dirty="0"/>
              <a:t>Eligible domestic non-resident &amp; international students will have a non-resident tuition waiver applied to tuition in addition to tuition benefits</a:t>
            </a:r>
          </a:p>
        </p:txBody>
      </p:sp>
    </p:spTree>
    <p:extLst>
      <p:ext uri="{BB962C8B-B14F-4D97-AF65-F5344CB8AC3E}">
        <p14:creationId xmlns:p14="http://schemas.microsoft.com/office/powerpoint/2010/main" val="153820910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11250" dirty="0"/>
              <a:t>Tuition Billing</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2769666" y="3031196"/>
            <a:ext cx="18844668" cy="7786688"/>
          </a:xfrm>
        </p:spPr>
        <p:txBody>
          <a:bodyPr>
            <a:normAutofit/>
          </a:bodyPr>
          <a:lstStyle/>
          <a:p>
            <a:pPr marL="375060" indent="0">
              <a:spcBef>
                <a:spcPts val="1688"/>
              </a:spcBef>
              <a:buNone/>
              <a:defRPr/>
            </a:pPr>
            <a:r>
              <a:rPr lang="en-US" altLang="en-US" sz="5344" dirty="0"/>
              <a:t>Dissertation Credit Billing Reduction</a:t>
            </a:r>
          </a:p>
          <a:p>
            <a:pPr>
              <a:spcBef>
                <a:spcPts val="1688"/>
              </a:spcBef>
              <a:defRPr/>
            </a:pPr>
            <a:r>
              <a:rPr lang="en-US" altLang="en-US" sz="4781" dirty="0"/>
              <a:t>Limited to 1) PhD students, and 2) enrollment in eligible dissertation credits (catalog range 7970-7989)</a:t>
            </a:r>
          </a:p>
          <a:p>
            <a:pPr>
              <a:spcBef>
                <a:spcPts val="1688"/>
              </a:spcBef>
              <a:defRPr/>
            </a:pPr>
            <a:r>
              <a:rPr lang="en-US" altLang="en-US" sz="4781" dirty="0"/>
              <a:t>Dissertation credits billed at a reduced rate of approximately 1/3 (after zero hour fee)</a:t>
            </a:r>
          </a:p>
          <a:p>
            <a:pPr>
              <a:spcBef>
                <a:spcPts val="1688"/>
              </a:spcBef>
              <a:defRPr/>
            </a:pPr>
            <a:r>
              <a:rPr lang="en-US" altLang="en-US" sz="4781" dirty="0"/>
              <a:t>Tuition is assessed by course; students in a mix of dissertation and coursework will have dissertation charged at the reduced rate and coursework at the usual rate</a:t>
            </a:r>
          </a:p>
        </p:txBody>
      </p:sp>
    </p:spTree>
    <p:extLst>
      <p:ext uri="{BB962C8B-B14F-4D97-AF65-F5344CB8AC3E}">
        <p14:creationId xmlns:p14="http://schemas.microsoft.com/office/powerpoint/2010/main" val="331428530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11250" dirty="0"/>
              <a:t>Tuition Billing</a:t>
            </a:r>
          </a:p>
        </p:txBody>
      </p:sp>
      <p:sp>
        <p:nvSpPr>
          <p:cNvPr id="2" name="Content Placeholder 2">
            <a:extLst>
              <a:ext uri="{FF2B5EF4-FFF2-40B4-BE49-F238E27FC236}">
                <a16:creationId xmlns:a16="http://schemas.microsoft.com/office/drawing/2014/main" id="{0D54CD05-F8DF-5FDA-BF5C-BFAF21F55041}"/>
              </a:ext>
            </a:extLst>
          </p:cNvPr>
          <p:cNvSpPr txBox="1">
            <a:spLocks noChangeArrowheads="1"/>
          </p:cNvSpPr>
          <p:nvPr/>
        </p:nvSpPr>
        <p:spPr>
          <a:xfrm>
            <a:off x="12331336" y="7336552"/>
            <a:ext cx="11903938" cy="115904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a:lstStyle>
          <a:p>
            <a:pPr marL="635000" marR="0" lvl="0" indent="-635000" algn="l" defTabSz="825500" rtl="0" eaLnBrk="1" fontAlgn="auto" latinLnBrk="0" hangingPunct="1">
              <a:lnSpc>
                <a:spcPct val="100000"/>
              </a:lnSpc>
              <a:spcBef>
                <a:spcPts val="1688"/>
              </a:spcBef>
              <a:spcAft>
                <a:spcPts val="0"/>
              </a:spcAft>
              <a:buClrTx/>
              <a:buSzPct val="125000"/>
              <a:buFontTx/>
              <a:buChar char="•"/>
              <a:tabLst/>
              <a:defRPr/>
            </a:pPr>
            <a:endParaRPr kumimoji="0" lang="en-US" altLang="en-US" sz="4219" b="0" i="0" u="none" strike="noStrike" kern="0" cap="none" spc="0" normalizeH="0" baseline="0" noProof="0" dirty="0">
              <a:ln>
                <a:noFill/>
              </a:ln>
              <a:solidFill>
                <a:srgbClr val="000000"/>
              </a:solidFill>
              <a:effectLst/>
              <a:uLnTx/>
              <a:uFillTx/>
              <a:latin typeface="Helvetica Neue"/>
              <a:sym typeface="Helvetica Neue"/>
            </a:endParaRPr>
          </a:p>
        </p:txBody>
      </p:sp>
      <p:graphicFrame>
        <p:nvGraphicFramePr>
          <p:cNvPr id="3" name="Table 3">
            <a:extLst>
              <a:ext uri="{FF2B5EF4-FFF2-40B4-BE49-F238E27FC236}">
                <a16:creationId xmlns:a16="http://schemas.microsoft.com/office/drawing/2014/main" id="{CD56F333-FA1B-F0A4-3DED-482006799E49}"/>
              </a:ext>
            </a:extLst>
          </p:cNvPr>
          <p:cNvGraphicFramePr>
            <a:graphicFrameLocks noGrp="1"/>
          </p:cNvGraphicFramePr>
          <p:nvPr/>
        </p:nvGraphicFramePr>
        <p:xfrm>
          <a:off x="1942010" y="2782264"/>
          <a:ext cx="21475338" cy="9292416"/>
        </p:xfrm>
        <a:graphic>
          <a:graphicData uri="http://schemas.openxmlformats.org/drawingml/2006/table">
            <a:tbl>
              <a:tblPr firstRow="1" bandRow="1">
                <a:tableStyleId>{5940675A-B579-460E-94D1-54222C63F5DA}</a:tableStyleId>
              </a:tblPr>
              <a:tblGrid>
                <a:gridCol w="10737669">
                  <a:extLst>
                    <a:ext uri="{9D8B030D-6E8A-4147-A177-3AD203B41FA5}">
                      <a16:colId xmlns:a16="http://schemas.microsoft.com/office/drawing/2014/main" val="2875459000"/>
                    </a:ext>
                  </a:extLst>
                </a:gridCol>
                <a:gridCol w="10737669">
                  <a:extLst>
                    <a:ext uri="{9D8B030D-6E8A-4147-A177-3AD203B41FA5}">
                      <a16:colId xmlns:a16="http://schemas.microsoft.com/office/drawing/2014/main" val="40557054"/>
                    </a:ext>
                  </a:extLst>
                </a:gridCol>
              </a:tblGrid>
              <a:tr h="265861">
                <a:tc>
                  <a:txBody>
                    <a:bodyPr/>
                    <a:lstStyle/>
                    <a:p>
                      <a:pPr marL="0" marR="0" lvl="0" indent="0" algn="ctr" defTabSz="825500" eaLnBrk="1" fontAlgn="auto" latinLnBrk="0" hangingPunct="1">
                        <a:lnSpc>
                          <a:spcPct val="100000"/>
                        </a:lnSpc>
                        <a:spcBef>
                          <a:spcPts val="0"/>
                        </a:spcBef>
                        <a:spcAft>
                          <a:spcPts val="0"/>
                        </a:spcAft>
                        <a:buClrTx/>
                        <a:buSzTx/>
                        <a:buFontTx/>
                        <a:buNone/>
                        <a:tabLst/>
                        <a:defRPr/>
                      </a:pPr>
                      <a:r>
                        <a:rPr lang="en-US" altLang="en-US" sz="3600" b="1" dirty="0"/>
                        <a:t>Tuition Benefit Covers</a:t>
                      </a:r>
                    </a:p>
                  </a:txBody>
                  <a:tcPr>
                    <a:solidFill>
                      <a:schemeClr val="bg2">
                        <a:lumMod val="90000"/>
                      </a:schemeClr>
                    </a:solidFill>
                  </a:tcPr>
                </a:tc>
                <a:tc>
                  <a:txBody>
                    <a:bodyPr/>
                    <a:lstStyle/>
                    <a:p>
                      <a:pPr marL="0" marR="0" lvl="0" indent="0" algn="ctr" defTabSz="825500" eaLnBrk="1" fontAlgn="auto" latinLnBrk="0" hangingPunct="1">
                        <a:lnSpc>
                          <a:spcPct val="100000"/>
                        </a:lnSpc>
                        <a:spcBef>
                          <a:spcPts val="0"/>
                        </a:spcBef>
                        <a:spcAft>
                          <a:spcPts val="0"/>
                        </a:spcAft>
                        <a:buClrTx/>
                        <a:buSzTx/>
                        <a:buFontTx/>
                        <a:buNone/>
                        <a:tabLst/>
                        <a:defRPr/>
                      </a:pPr>
                      <a:r>
                        <a:rPr lang="en-US" altLang="en-US" sz="3600" b="1" dirty="0">
                          <a:solidFill>
                            <a:srgbClr val="C00000"/>
                          </a:solidFill>
                        </a:rPr>
                        <a:t>Tuition Benefit </a:t>
                      </a:r>
                      <a:r>
                        <a:rPr lang="en-US" altLang="en-US" sz="3600" b="1" i="1" dirty="0">
                          <a:solidFill>
                            <a:srgbClr val="C00000"/>
                          </a:solidFill>
                        </a:rPr>
                        <a:t>Does Not </a:t>
                      </a:r>
                      <a:r>
                        <a:rPr lang="en-US" altLang="en-US" sz="3600" b="1" dirty="0">
                          <a:solidFill>
                            <a:srgbClr val="C00000"/>
                          </a:solidFill>
                        </a:rPr>
                        <a:t>Cover</a:t>
                      </a:r>
                    </a:p>
                  </a:txBody>
                  <a:tcPr>
                    <a:solidFill>
                      <a:schemeClr val="bg2">
                        <a:lumMod val="90000"/>
                      </a:schemeClr>
                    </a:solidFill>
                  </a:tcPr>
                </a:tc>
                <a:extLst>
                  <a:ext uri="{0D108BD9-81ED-4DB2-BD59-A6C34878D82A}">
                    <a16:rowId xmlns:a16="http://schemas.microsoft.com/office/drawing/2014/main" val="155493249"/>
                  </a:ext>
                </a:extLst>
              </a:tr>
              <a:tr h="8652336">
                <a:tc>
                  <a:txBody>
                    <a:bodyPr/>
                    <a:lstStyle/>
                    <a:p>
                      <a:pPr marL="342900" indent="-342900" algn="l">
                        <a:spcBef>
                          <a:spcPts val="1688"/>
                        </a:spcBef>
                        <a:buFont typeface="Arial" panose="020B0604020202020204" pitchFamily="34" charset="0"/>
                        <a:buChar char="•"/>
                        <a:defRPr/>
                      </a:pPr>
                      <a:r>
                        <a:rPr lang="en-US" altLang="en-US" sz="3200" dirty="0"/>
                        <a:t>Resident tuition up to 12 graduate credits (up to 6 graduate credits during summer)</a:t>
                      </a:r>
                    </a:p>
                    <a:p>
                      <a:pPr marL="342900" indent="-342900" algn="l">
                        <a:spcBef>
                          <a:spcPts val="1688"/>
                        </a:spcBef>
                        <a:buFont typeface="Arial" panose="020B0604020202020204" pitchFamily="34" charset="0"/>
                        <a:buChar char="•"/>
                        <a:defRPr/>
                      </a:pPr>
                      <a:r>
                        <a:rPr lang="en-US" altLang="en-US" sz="3200" dirty="0"/>
                        <a:t>Mandatory fees</a:t>
                      </a:r>
                    </a:p>
                    <a:p>
                      <a:pPr marL="342900" indent="-342900" algn="l">
                        <a:spcBef>
                          <a:spcPts val="1688"/>
                        </a:spcBef>
                        <a:buFont typeface="Arial" panose="020B0604020202020204" pitchFamily="34" charset="0"/>
                        <a:buChar char="•"/>
                        <a:defRPr/>
                      </a:pPr>
                      <a:r>
                        <a:rPr lang="en-US" altLang="en-US" sz="3200" dirty="0"/>
                        <a:t>Non-resident waiver, where applicable and eligible</a:t>
                      </a:r>
                    </a:p>
                    <a:p>
                      <a:pPr algn="l"/>
                      <a:endParaRPr lang="en-US" sz="3200" dirty="0"/>
                    </a:p>
                  </a:txBody>
                  <a:tcPr/>
                </a:tc>
                <a:tc>
                  <a:txBody>
                    <a:bodyPr/>
                    <a:lstStyle/>
                    <a:p>
                      <a:pPr marL="342900" indent="-342900" algn="l" hangingPunct="1">
                        <a:spcBef>
                          <a:spcPts val="1688"/>
                        </a:spcBef>
                        <a:buFont typeface="Arial" panose="020B0604020202020204" pitchFamily="34" charset="0"/>
                        <a:buChar char="•"/>
                        <a:defRPr/>
                      </a:pPr>
                      <a:r>
                        <a:rPr lang="en-US" altLang="en-US" sz="3200" dirty="0"/>
                        <a:t>Differential tuition</a:t>
                      </a:r>
                    </a:p>
                    <a:p>
                      <a:pPr marL="342900" indent="-342900" algn="l" hangingPunct="1">
                        <a:spcBef>
                          <a:spcPts val="1688"/>
                        </a:spcBef>
                        <a:buFont typeface="Arial" panose="020B0604020202020204" pitchFamily="34" charset="0"/>
                        <a:buChar char="•"/>
                        <a:defRPr/>
                      </a:pPr>
                      <a:r>
                        <a:rPr lang="en-US" altLang="en-US" sz="3200" dirty="0"/>
                        <a:t>Fees outside of mandatory fees</a:t>
                      </a:r>
                    </a:p>
                    <a:p>
                      <a:pPr marL="342900" indent="-342900" algn="l" hangingPunct="1">
                        <a:spcBef>
                          <a:spcPts val="1688"/>
                        </a:spcBef>
                        <a:buFont typeface="Arial" panose="020B0604020202020204" pitchFamily="34" charset="0"/>
                        <a:buChar char="•"/>
                        <a:defRPr/>
                      </a:pPr>
                      <a:r>
                        <a:rPr lang="en-US" altLang="en-US" sz="3200" dirty="0"/>
                        <a:t>Undergraduate courses</a:t>
                      </a:r>
                    </a:p>
                    <a:p>
                      <a:pPr marL="342900" indent="-342900" algn="l" hangingPunct="1">
                        <a:spcBef>
                          <a:spcPts val="1688"/>
                        </a:spcBef>
                        <a:buFont typeface="Arial" panose="020B0604020202020204" pitchFamily="34" charset="0"/>
                        <a:buChar char="•"/>
                        <a:defRPr/>
                      </a:pPr>
                      <a:r>
                        <a:rPr lang="en-US" altLang="en-US" sz="3200" dirty="0"/>
                        <a:t>Repeated courses (outside those required by curriculum)</a:t>
                      </a:r>
                    </a:p>
                    <a:p>
                      <a:pPr marL="342900" indent="-342900" algn="l" hangingPunct="1">
                        <a:spcBef>
                          <a:spcPts val="1688"/>
                        </a:spcBef>
                        <a:buFont typeface="Arial" panose="020B0604020202020204" pitchFamily="34" charset="0"/>
                        <a:buChar char="•"/>
                        <a:defRPr/>
                      </a:pPr>
                      <a:r>
                        <a:rPr lang="en-US" altLang="en-US" sz="3200" dirty="0"/>
                        <a:t>Graduate credits exceeding 12.0</a:t>
                      </a:r>
                    </a:p>
                    <a:p>
                      <a:pPr marL="342900" indent="-342900" algn="l" hangingPunct="1">
                        <a:spcBef>
                          <a:spcPts val="1688"/>
                        </a:spcBef>
                        <a:buFont typeface="Arial" panose="020B0604020202020204" pitchFamily="34" charset="0"/>
                        <a:buChar char="•"/>
                        <a:defRPr/>
                      </a:pPr>
                      <a:r>
                        <a:rPr lang="en-US" altLang="en-US" sz="3200" dirty="0"/>
                        <a:t>Non-credit/continuing education courses</a:t>
                      </a:r>
                    </a:p>
                    <a:p>
                      <a:pPr marL="342900" indent="-342900" algn="l" hangingPunct="1">
                        <a:spcBef>
                          <a:spcPts val="1688"/>
                        </a:spcBef>
                        <a:buFont typeface="Arial" panose="020B0604020202020204" pitchFamily="34" charset="0"/>
                        <a:buChar char="•"/>
                        <a:defRPr/>
                      </a:pPr>
                      <a:r>
                        <a:rPr lang="en-US" altLang="en-US" sz="3200" dirty="0"/>
                        <a:t>Withdrawn courses</a:t>
                      </a:r>
                    </a:p>
                    <a:p>
                      <a:pPr marL="342900" indent="-342900" algn="l" hangingPunct="1">
                        <a:spcBef>
                          <a:spcPts val="1688"/>
                        </a:spcBef>
                        <a:buFont typeface="Arial" panose="020B0604020202020204" pitchFamily="34" charset="0"/>
                        <a:buChar char="•"/>
                        <a:defRPr/>
                      </a:pPr>
                      <a:r>
                        <a:rPr lang="en-US" altLang="en-US" sz="3200" dirty="0"/>
                        <a:t>Audited courses</a:t>
                      </a:r>
                    </a:p>
                    <a:p>
                      <a:pPr marL="342900" indent="-342900" algn="l" hangingPunct="1">
                        <a:spcBef>
                          <a:spcPts val="1688"/>
                        </a:spcBef>
                        <a:buFont typeface="Arial" panose="020B0604020202020204" pitchFamily="34" charset="0"/>
                        <a:buChar char="•"/>
                        <a:defRPr/>
                      </a:pPr>
                      <a:r>
                        <a:rPr lang="en-US" altLang="en-US" sz="3200" dirty="0"/>
                        <a:t>International student fees</a:t>
                      </a:r>
                    </a:p>
                    <a:p>
                      <a:pPr marL="342900" indent="-342900" algn="l" hangingPunct="1">
                        <a:spcBef>
                          <a:spcPts val="1688"/>
                        </a:spcBef>
                        <a:buFont typeface="Arial" panose="020B0604020202020204" pitchFamily="34" charset="0"/>
                        <a:buChar char="•"/>
                        <a:defRPr/>
                      </a:pPr>
                      <a:r>
                        <a:rPr lang="en-US" altLang="en-US" sz="3200" dirty="0"/>
                        <a:t>Non-resident waiver for RAs after reaching 84 cumulative graduate credits</a:t>
                      </a:r>
                      <a:endParaRPr lang="en-US" sz="3200" dirty="0"/>
                    </a:p>
                  </a:txBody>
                  <a:tcPr/>
                </a:tc>
                <a:extLst>
                  <a:ext uri="{0D108BD9-81ED-4DB2-BD59-A6C34878D82A}">
                    <a16:rowId xmlns:a16="http://schemas.microsoft.com/office/drawing/2014/main" val="3470669033"/>
                  </a:ext>
                </a:extLst>
              </a:tr>
            </a:tbl>
          </a:graphicData>
        </a:graphic>
      </p:graphicFrame>
    </p:spTree>
    <p:extLst>
      <p:ext uri="{BB962C8B-B14F-4D97-AF65-F5344CB8AC3E}">
        <p14:creationId xmlns:p14="http://schemas.microsoft.com/office/powerpoint/2010/main" val="25381156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11250" dirty="0"/>
              <a:t>Tuition Billing</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2952545" y="2909275"/>
            <a:ext cx="18478909" cy="9286875"/>
          </a:xfrm>
        </p:spPr>
        <p:txBody>
          <a:bodyPr>
            <a:normAutofit/>
          </a:bodyPr>
          <a:lstStyle/>
          <a:p>
            <a:pPr marL="375060" indent="0">
              <a:spcBef>
                <a:spcPts val="2531"/>
              </a:spcBef>
              <a:buNone/>
              <a:defRPr/>
            </a:pPr>
            <a:r>
              <a:rPr lang="en-US" altLang="en-US" sz="5344" dirty="0"/>
              <a:t>RA 84-Credit Hour Rule</a:t>
            </a:r>
          </a:p>
          <a:p>
            <a:pPr marL="375060" indent="0">
              <a:spcBef>
                <a:spcPts val="2531"/>
              </a:spcBef>
              <a:buNone/>
              <a:defRPr/>
            </a:pPr>
            <a:r>
              <a:rPr lang="en-US" altLang="en-US" sz="4781" dirty="0"/>
              <a:t>Students supported on TBP as RAs (9314) </a:t>
            </a:r>
            <a:r>
              <a:rPr lang="en-US" altLang="en-US" sz="4781" i="1" u="sng" dirty="0"/>
              <a:t>concurrent</a:t>
            </a:r>
            <a:r>
              <a:rPr lang="en-US" altLang="en-US" sz="4781" dirty="0"/>
              <a:t> to the semester(s) in which they have met or exceeded 84 cumulative graduate credits will be responsible for the non-resident portion of their tuition.</a:t>
            </a:r>
          </a:p>
          <a:p>
            <a:pPr marL="375060" indent="0">
              <a:spcBef>
                <a:spcPts val="2531"/>
              </a:spcBef>
              <a:buNone/>
              <a:defRPr/>
            </a:pPr>
            <a:r>
              <a:rPr lang="en-US" altLang="en-US" sz="4781" dirty="0"/>
              <a:t>Affected student who have completed required coursework may enroll in thesis/dissertation hours (9 credits – no more/no less). </a:t>
            </a:r>
          </a:p>
          <a:p>
            <a:pPr marL="375060" indent="0">
              <a:spcBef>
                <a:spcPts val="2531"/>
              </a:spcBef>
              <a:buNone/>
              <a:defRPr/>
            </a:pPr>
            <a:r>
              <a:rPr lang="en-US" altLang="en-US" sz="4781" dirty="0"/>
              <a:t>Departments choosing to cover the non-resident charges can do so through Scholarship Administration</a:t>
            </a:r>
          </a:p>
        </p:txBody>
      </p:sp>
    </p:spTree>
    <p:extLst>
      <p:ext uri="{BB962C8B-B14F-4D97-AF65-F5344CB8AC3E}">
        <p14:creationId xmlns:p14="http://schemas.microsoft.com/office/powerpoint/2010/main" val="173240031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3048000" y="235131"/>
            <a:ext cx="18288000" cy="2346892"/>
          </a:xfrm>
        </p:spPr>
        <p:txBody>
          <a:bodyPr/>
          <a:lstStyle/>
          <a:p>
            <a:r>
              <a:rPr lang="en-US" altLang="en-US" sz="10125" dirty="0"/>
              <a:t>Student Support</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3940968" y="3893344"/>
            <a:ext cx="16502063" cy="7143750"/>
          </a:xfrm>
        </p:spPr>
        <p:txBody>
          <a:bodyPr>
            <a:normAutofit/>
          </a:bodyPr>
          <a:lstStyle/>
          <a:p>
            <a:pPr>
              <a:spcBef>
                <a:spcPts val="1688"/>
              </a:spcBef>
              <a:defRPr/>
            </a:pPr>
            <a:r>
              <a:rPr lang="en-US" sz="5344" i="1" dirty="0"/>
              <a:t>Assistantships</a:t>
            </a:r>
          </a:p>
          <a:p>
            <a:pPr lvl="1">
              <a:spcBef>
                <a:spcPts val="1688"/>
              </a:spcBef>
              <a:defRPr/>
            </a:pPr>
            <a:r>
              <a:rPr lang="en-US" sz="5344" dirty="0"/>
              <a:t>Graduate Research Assistant (RA, 9314) </a:t>
            </a:r>
          </a:p>
          <a:p>
            <a:pPr lvl="1">
              <a:spcBef>
                <a:spcPts val="1688"/>
              </a:spcBef>
              <a:defRPr/>
            </a:pPr>
            <a:r>
              <a:rPr lang="en-US" sz="5344" dirty="0"/>
              <a:t>Graduate Assistant – Research Focus (GR, 9330)</a:t>
            </a:r>
          </a:p>
          <a:p>
            <a:pPr lvl="1">
              <a:spcBef>
                <a:spcPts val="1688"/>
              </a:spcBef>
              <a:defRPr/>
            </a:pPr>
            <a:r>
              <a:rPr lang="en-US" sz="5344" dirty="0"/>
              <a:t>Graduate Teaching Assistant (TA, 9416)</a:t>
            </a:r>
          </a:p>
          <a:p>
            <a:pPr lvl="1">
              <a:spcBef>
                <a:spcPts val="1688"/>
              </a:spcBef>
              <a:defRPr/>
            </a:pPr>
            <a:r>
              <a:rPr lang="en-US" sz="5344" dirty="0"/>
              <a:t>Graduate Assistant – Teaching Focus (GT, 9417)</a:t>
            </a:r>
          </a:p>
          <a:p>
            <a:pPr>
              <a:spcBef>
                <a:spcPts val="1688"/>
              </a:spcBef>
              <a:defRPr/>
            </a:pPr>
            <a:r>
              <a:rPr lang="en-US" sz="5344" i="1" dirty="0"/>
              <a:t>Fellowships</a:t>
            </a:r>
          </a:p>
          <a:p>
            <a:pPr lvl="1">
              <a:spcBef>
                <a:spcPts val="1688"/>
              </a:spcBef>
              <a:defRPr/>
            </a:pPr>
            <a:r>
              <a:rPr lang="en-US" sz="5344" dirty="0"/>
              <a:t>Graduate Fellow (GF)</a:t>
            </a:r>
            <a:endParaRPr lang="en-US" altLang="en-US" sz="5344" dirty="0"/>
          </a:p>
        </p:txBody>
      </p:sp>
    </p:spTree>
    <p:extLst>
      <p:ext uri="{BB962C8B-B14F-4D97-AF65-F5344CB8AC3E}">
        <p14:creationId xmlns:p14="http://schemas.microsoft.com/office/powerpoint/2010/main" val="220237124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3187983" y="3643313"/>
            <a:ext cx="18008033" cy="8965406"/>
          </a:xfrm>
        </p:spPr>
        <p:txBody>
          <a:bodyPr/>
          <a:lstStyle/>
          <a:p>
            <a:pPr marL="375060" indent="0">
              <a:spcBef>
                <a:spcPts val="1688"/>
              </a:spcBef>
              <a:buNone/>
              <a:defRPr/>
            </a:pPr>
            <a:r>
              <a:rPr lang="en-US" sz="5344" dirty="0"/>
              <a:t>Students supported by assistantships</a:t>
            </a:r>
          </a:p>
          <a:p>
            <a:pPr>
              <a:spcBef>
                <a:spcPts val="1688"/>
              </a:spcBef>
              <a:defRPr/>
            </a:pPr>
            <a:r>
              <a:rPr lang="en-US" sz="4781" dirty="0"/>
              <a:t>For federal tax purposes, TBP job codes are only to be used when students are supported by TBP in an assistantship that is related to a student’s educational and professional objectives</a:t>
            </a:r>
          </a:p>
          <a:p>
            <a:pPr>
              <a:spcBef>
                <a:spcPts val="1688"/>
              </a:spcBef>
              <a:defRPr/>
            </a:pPr>
            <a:r>
              <a:rPr lang="en-US" sz="4781" dirty="0"/>
              <a:t>Wages will only count toward tuition benefit minimum support when:</a:t>
            </a:r>
          </a:p>
          <a:p>
            <a:pPr marL="2044971" lvl="1" indent="-1044811">
              <a:spcBef>
                <a:spcPts val="1688"/>
              </a:spcBef>
              <a:buFont typeface="+mj-lt"/>
              <a:buAutoNum type="alphaLcParenR"/>
              <a:defRPr/>
            </a:pPr>
            <a:r>
              <a:rPr lang="en-US" sz="4500" dirty="0"/>
              <a:t>Earned on appropriate job code(s)</a:t>
            </a:r>
          </a:p>
          <a:p>
            <a:pPr marL="2044971" lvl="1" indent="-1044811">
              <a:spcBef>
                <a:spcPts val="1688"/>
              </a:spcBef>
              <a:buFont typeface="+mj-lt"/>
              <a:buAutoNum type="alphaLcParenR"/>
              <a:defRPr/>
            </a:pPr>
            <a:r>
              <a:rPr lang="en-US" sz="4500" dirty="0"/>
              <a:t>Earned during the appropriate pay periods (e.g. Fall support must be earned between August 16 and December 31)</a:t>
            </a:r>
          </a:p>
        </p:txBody>
      </p:sp>
      <p:sp>
        <p:nvSpPr>
          <p:cNvPr id="2" name="Title 1">
            <a:extLst>
              <a:ext uri="{FF2B5EF4-FFF2-40B4-BE49-F238E27FC236}">
                <a16:creationId xmlns:a16="http://schemas.microsoft.com/office/drawing/2014/main" id="{6188B89E-FC11-FC04-7681-8996B8564C6E}"/>
              </a:ext>
            </a:extLst>
          </p:cNvPr>
          <p:cNvSpPr txBox="1">
            <a:spLocks noChangeArrowheads="1"/>
          </p:cNvSpPr>
          <p:nvPr/>
        </p:nvSpPr>
        <p:spPr>
          <a:xfrm>
            <a:off x="3048000" y="235131"/>
            <a:ext cx="18288000" cy="234689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hangingPunct="1"/>
            <a:r>
              <a:rPr lang="en-US" altLang="en-US" sz="10125"/>
              <a:t>Student Support</a:t>
            </a:r>
            <a:endParaRPr lang="en-US" altLang="en-US" sz="10125" dirty="0"/>
          </a:p>
        </p:txBody>
      </p:sp>
    </p:spTree>
    <p:extLst>
      <p:ext uri="{BB962C8B-B14F-4D97-AF65-F5344CB8AC3E}">
        <p14:creationId xmlns:p14="http://schemas.microsoft.com/office/powerpoint/2010/main" val="392669593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2891364" y="2536031"/>
            <a:ext cx="18601271" cy="8643938"/>
          </a:xfrm>
        </p:spPr>
        <p:txBody>
          <a:bodyPr/>
          <a:lstStyle/>
          <a:p>
            <a:pPr marL="375060" indent="0">
              <a:spcBef>
                <a:spcPts val="1688"/>
              </a:spcBef>
              <a:buNone/>
              <a:defRPr/>
            </a:pPr>
            <a:r>
              <a:rPr lang="en-US" sz="5344" dirty="0"/>
              <a:t>Students may be supported in more than one classification, such as the following examples:</a:t>
            </a:r>
          </a:p>
          <a:p>
            <a:pPr>
              <a:spcBef>
                <a:spcPts val="1688"/>
              </a:spcBef>
              <a:defRPr/>
            </a:pPr>
            <a:r>
              <a:rPr lang="en-US" sz="4781" dirty="0"/>
              <a:t>Student working in a lab on faculty start up, but grant funding becomes available mid-semester – student would be a mix of RA and GR</a:t>
            </a:r>
          </a:p>
          <a:p>
            <a:pPr>
              <a:spcBef>
                <a:spcPts val="1688"/>
              </a:spcBef>
              <a:defRPr/>
            </a:pPr>
            <a:r>
              <a:rPr lang="en-US" sz="4781" dirty="0"/>
              <a:t>Student working in a limited teaching assistantship, such as 10 hours a week, and also receiving a graduate fellowship – student would be a mix of TA and GF</a:t>
            </a:r>
          </a:p>
        </p:txBody>
      </p:sp>
      <p:sp>
        <p:nvSpPr>
          <p:cNvPr id="2" name="Title 1">
            <a:extLst>
              <a:ext uri="{FF2B5EF4-FFF2-40B4-BE49-F238E27FC236}">
                <a16:creationId xmlns:a16="http://schemas.microsoft.com/office/drawing/2014/main" id="{8E07F785-750F-7990-363D-DC2DBF6CC176}"/>
              </a:ext>
            </a:extLst>
          </p:cNvPr>
          <p:cNvSpPr txBox="1">
            <a:spLocks noChangeArrowheads="1"/>
          </p:cNvSpPr>
          <p:nvPr/>
        </p:nvSpPr>
        <p:spPr>
          <a:xfrm>
            <a:off x="3048000" y="235131"/>
            <a:ext cx="18288000" cy="234689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hangingPunct="1"/>
            <a:r>
              <a:rPr lang="en-US" altLang="en-US" sz="10125" dirty="0"/>
              <a:t>Student Support</a:t>
            </a:r>
          </a:p>
        </p:txBody>
      </p:sp>
    </p:spTree>
    <p:extLst>
      <p:ext uri="{BB962C8B-B14F-4D97-AF65-F5344CB8AC3E}">
        <p14:creationId xmlns:p14="http://schemas.microsoft.com/office/powerpoint/2010/main" val="393386880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2790553" y="2268140"/>
            <a:ext cx="18802894" cy="9179719"/>
          </a:xfrm>
        </p:spPr>
        <p:txBody>
          <a:bodyPr/>
          <a:lstStyle/>
          <a:p>
            <a:pPr marL="375060" indent="0">
              <a:spcBef>
                <a:spcPts val="1688"/>
              </a:spcBef>
              <a:buNone/>
              <a:defRPr/>
            </a:pPr>
            <a:r>
              <a:rPr lang="en-US" sz="5344" dirty="0"/>
              <a:t>GRs working outside of their academic department</a:t>
            </a:r>
          </a:p>
          <a:p>
            <a:pPr>
              <a:spcBef>
                <a:spcPts val="1688"/>
              </a:spcBef>
              <a:defRPr/>
            </a:pPr>
            <a:r>
              <a:rPr lang="en-US" sz="4781" dirty="0"/>
              <a:t>Must be approved by the Graduate School each academic year</a:t>
            </a:r>
          </a:p>
          <a:p>
            <a:pPr>
              <a:spcBef>
                <a:spcPts val="1688"/>
              </a:spcBef>
              <a:defRPr/>
            </a:pPr>
            <a:r>
              <a:rPr lang="en-US" sz="4781" dirty="0"/>
              <a:t>Petition must include the job duties and the curricular connection to the job duties </a:t>
            </a:r>
          </a:p>
          <a:p>
            <a:pPr>
              <a:spcBef>
                <a:spcPts val="1688"/>
              </a:spcBef>
              <a:defRPr/>
            </a:pPr>
            <a:r>
              <a:rPr lang="en-US" sz="4781" dirty="0"/>
              <a:t>Petition for approval regardless of the following: </a:t>
            </a:r>
          </a:p>
          <a:p>
            <a:pPr lvl="2">
              <a:spcBef>
                <a:spcPts val="1688"/>
              </a:spcBef>
              <a:defRPr/>
            </a:pPr>
            <a:r>
              <a:rPr lang="en-US" sz="4500" dirty="0"/>
              <a:t>Student was approved for that assistantship in a previous academic year</a:t>
            </a:r>
          </a:p>
          <a:p>
            <a:pPr lvl="2">
              <a:spcBef>
                <a:spcPts val="1688"/>
              </a:spcBef>
              <a:defRPr/>
            </a:pPr>
            <a:r>
              <a:rPr lang="en-US" sz="4500" dirty="0"/>
              <a:t>Student is supported on XTBP</a:t>
            </a:r>
          </a:p>
        </p:txBody>
      </p:sp>
      <p:sp>
        <p:nvSpPr>
          <p:cNvPr id="2" name="Title 1">
            <a:extLst>
              <a:ext uri="{FF2B5EF4-FFF2-40B4-BE49-F238E27FC236}">
                <a16:creationId xmlns:a16="http://schemas.microsoft.com/office/drawing/2014/main" id="{D63B9CE1-557E-A78E-C262-657DDA6C8AC2}"/>
              </a:ext>
            </a:extLst>
          </p:cNvPr>
          <p:cNvSpPr txBox="1">
            <a:spLocks noChangeArrowheads="1"/>
          </p:cNvSpPr>
          <p:nvPr/>
        </p:nvSpPr>
        <p:spPr>
          <a:xfrm>
            <a:off x="3048000" y="235131"/>
            <a:ext cx="18288000" cy="234689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hangingPunct="1"/>
            <a:r>
              <a:rPr lang="en-US" altLang="en-US" sz="10125"/>
              <a:t>Student Support</a:t>
            </a:r>
            <a:endParaRPr lang="en-US" altLang="en-US" sz="10125" dirty="0"/>
          </a:p>
        </p:txBody>
      </p:sp>
    </p:spTree>
    <p:extLst>
      <p:ext uri="{BB962C8B-B14F-4D97-AF65-F5344CB8AC3E}">
        <p14:creationId xmlns:p14="http://schemas.microsoft.com/office/powerpoint/2010/main" val="107668317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5CE92-2FC9-E3FA-BEF1-67BDC7540192}"/>
              </a:ext>
            </a:extLst>
          </p:cNvPr>
          <p:cNvSpPr>
            <a:spLocks noGrp="1"/>
          </p:cNvSpPr>
          <p:nvPr>
            <p:ph type="title"/>
          </p:nvPr>
        </p:nvSpPr>
        <p:spPr>
          <a:xfrm>
            <a:off x="2133600" y="355600"/>
            <a:ext cx="21005800" cy="2286000"/>
          </a:xfrm>
        </p:spPr>
        <p:txBody>
          <a:bodyPr anchor="ctr">
            <a:normAutofit/>
          </a:bodyPr>
          <a:lstStyle/>
          <a:p>
            <a:r>
              <a:rPr lang="en-US" dirty="0"/>
              <a:t>Coordinator Operations</a:t>
            </a:r>
          </a:p>
        </p:txBody>
      </p:sp>
      <p:sp>
        <p:nvSpPr>
          <p:cNvPr id="3" name="Text Placeholder 2">
            <a:extLst>
              <a:ext uri="{FF2B5EF4-FFF2-40B4-BE49-F238E27FC236}">
                <a16:creationId xmlns:a16="http://schemas.microsoft.com/office/drawing/2014/main" id="{33708BE8-6558-4AEF-7F12-A74C130AB430}"/>
              </a:ext>
            </a:extLst>
          </p:cNvPr>
          <p:cNvSpPr>
            <a:spLocks noGrp="1"/>
          </p:cNvSpPr>
          <p:nvPr>
            <p:ph type="body" sz="half" idx="1"/>
          </p:nvPr>
        </p:nvSpPr>
        <p:spPr>
          <a:xfrm>
            <a:off x="2146300" y="3149600"/>
            <a:ext cx="20690840" cy="9296400"/>
          </a:xfrm>
        </p:spPr>
        <p:txBody>
          <a:bodyPr anchor="ctr">
            <a:noAutofit/>
          </a:bodyPr>
          <a:lstStyle/>
          <a:p>
            <a:pPr marL="0">
              <a:lnSpc>
                <a:spcPct val="90000"/>
              </a:lnSpc>
            </a:pPr>
            <a:r>
              <a:rPr lang="en-US" sz="4800" dirty="0"/>
              <a:t>Role of the TBP coordinator</a:t>
            </a:r>
          </a:p>
          <a:p>
            <a:pPr marL="0" lvl="1">
              <a:lnSpc>
                <a:spcPct val="90000"/>
              </a:lnSpc>
            </a:pPr>
            <a:r>
              <a:rPr lang="en-US" sz="4800" dirty="0"/>
              <a:t>Allocation</a:t>
            </a:r>
          </a:p>
          <a:p>
            <a:pPr marL="0" lvl="1">
              <a:lnSpc>
                <a:spcPct val="90000"/>
              </a:lnSpc>
            </a:pPr>
            <a:r>
              <a:rPr lang="en-US" sz="4800" dirty="0"/>
              <a:t>Entering a Student (Traditional and XTBP)</a:t>
            </a:r>
          </a:p>
          <a:p>
            <a:pPr marL="0" lvl="1">
              <a:lnSpc>
                <a:spcPct val="90000"/>
              </a:lnSpc>
            </a:pPr>
            <a:r>
              <a:rPr lang="en-US" sz="4800" dirty="0"/>
              <a:t>Running reports and Troubleshooting</a:t>
            </a:r>
          </a:p>
          <a:p>
            <a:pPr marL="0" hangingPunct="1">
              <a:lnSpc>
                <a:spcPct val="90000"/>
              </a:lnSpc>
            </a:pPr>
            <a:r>
              <a:rPr lang="en-US" sz="4800" dirty="0"/>
              <a:t>Tuition Billing</a:t>
            </a:r>
          </a:p>
          <a:p>
            <a:pPr marL="0" hangingPunct="1">
              <a:lnSpc>
                <a:spcPct val="90000"/>
              </a:lnSpc>
            </a:pPr>
            <a:r>
              <a:rPr lang="en-US" sz="4800" dirty="0"/>
              <a:t>Student Registration Requirements</a:t>
            </a:r>
          </a:p>
          <a:p>
            <a:pPr marL="0" hangingPunct="1">
              <a:lnSpc>
                <a:spcPct val="90000"/>
              </a:lnSpc>
            </a:pPr>
            <a:r>
              <a:rPr lang="en-US" sz="4800" dirty="0"/>
              <a:t>Petitions</a:t>
            </a:r>
          </a:p>
        </p:txBody>
      </p:sp>
      <p:sp>
        <p:nvSpPr>
          <p:cNvPr id="4" name="Text Placeholder 2">
            <a:extLst>
              <a:ext uri="{FF2B5EF4-FFF2-40B4-BE49-F238E27FC236}">
                <a16:creationId xmlns:a16="http://schemas.microsoft.com/office/drawing/2014/main" id="{3438183A-2C8C-2294-6BF8-63336E820842}"/>
              </a:ext>
            </a:extLst>
          </p:cNvPr>
          <p:cNvSpPr txBox="1">
            <a:spLocks/>
          </p:cNvSpPr>
          <p:nvPr/>
        </p:nvSpPr>
        <p:spPr>
          <a:xfrm>
            <a:off x="12459855" y="3149600"/>
            <a:ext cx="9957955" cy="9296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endParaRPr lang="en-US"/>
          </a:p>
        </p:txBody>
      </p:sp>
    </p:spTree>
    <p:extLst>
      <p:ext uri="{BB962C8B-B14F-4D97-AF65-F5344CB8AC3E}">
        <p14:creationId xmlns:p14="http://schemas.microsoft.com/office/powerpoint/2010/main" val="27827347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2556084" y="3339703"/>
            <a:ext cx="19271831" cy="7036594"/>
          </a:xfrm>
        </p:spPr>
        <p:txBody>
          <a:bodyPr/>
          <a:lstStyle/>
          <a:p>
            <a:pPr>
              <a:spcBef>
                <a:spcPts val="1688"/>
              </a:spcBef>
              <a:defRPr/>
            </a:pPr>
            <a:r>
              <a:rPr lang="en-US" sz="5063" dirty="0"/>
              <a:t>Students may be eligible for subsidized health insurance when supported on an assistantship (no GFs) at the 100% benefit level</a:t>
            </a:r>
          </a:p>
          <a:p>
            <a:pPr>
              <a:spcBef>
                <a:spcPts val="1688"/>
              </a:spcBef>
              <a:defRPr/>
            </a:pPr>
            <a:r>
              <a:rPr lang="en-US" sz="5063" dirty="0"/>
              <a:t>Department must have a benefit allotment to cover the 100% premium, unless student is a TA paid on 1001 funds (premium covered by a central benefit pool)</a:t>
            </a:r>
          </a:p>
        </p:txBody>
      </p:sp>
      <p:sp>
        <p:nvSpPr>
          <p:cNvPr id="2" name="Title 1">
            <a:extLst>
              <a:ext uri="{FF2B5EF4-FFF2-40B4-BE49-F238E27FC236}">
                <a16:creationId xmlns:a16="http://schemas.microsoft.com/office/drawing/2014/main" id="{B2850E17-4E7C-EDCE-C85F-EAE6CB8A3838}"/>
              </a:ext>
            </a:extLst>
          </p:cNvPr>
          <p:cNvSpPr txBox="1">
            <a:spLocks noChangeArrowheads="1"/>
          </p:cNvSpPr>
          <p:nvPr/>
        </p:nvSpPr>
        <p:spPr>
          <a:xfrm>
            <a:off x="3048000" y="235131"/>
            <a:ext cx="18288000" cy="234689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hangingPunct="1"/>
            <a:r>
              <a:rPr lang="en-US" altLang="en-US" sz="10125"/>
              <a:t>Student Support</a:t>
            </a:r>
            <a:endParaRPr lang="en-US" altLang="en-US" sz="10125" dirty="0"/>
          </a:p>
        </p:txBody>
      </p:sp>
    </p:spTree>
    <p:extLst>
      <p:ext uri="{BB962C8B-B14F-4D97-AF65-F5344CB8AC3E}">
        <p14:creationId xmlns:p14="http://schemas.microsoft.com/office/powerpoint/2010/main" val="272715345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045EC-953F-F6CD-7C0A-31564B4F4C60}"/>
              </a:ext>
            </a:extLst>
          </p:cNvPr>
          <p:cNvSpPr txBox="1">
            <a:spLocks noChangeArrowheads="1"/>
          </p:cNvSpPr>
          <p:nvPr/>
        </p:nvSpPr>
        <p:spPr>
          <a:xfrm>
            <a:off x="3048000" y="235131"/>
            <a:ext cx="18288000" cy="234689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hangingPunct="1"/>
            <a:r>
              <a:rPr lang="en-US" altLang="en-US" sz="10125"/>
              <a:t>Student Support</a:t>
            </a:r>
            <a:endParaRPr lang="en-US" altLang="en-US" sz="10125" dirty="0"/>
          </a:p>
        </p:txBody>
      </p:sp>
      <p:sp>
        <p:nvSpPr>
          <p:cNvPr id="9" name="TextBox 8">
            <a:extLst>
              <a:ext uri="{FF2B5EF4-FFF2-40B4-BE49-F238E27FC236}">
                <a16:creationId xmlns:a16="http://schemas.microsoft.com/office/drawing/2014/main" id="{0DAAB1A3-2DD7-0AD7-038D-1A6C2486F555}"/>
              </a:ext>
            </a:extLst>
          </p:cNvPr>
          <p:cNvSpPr txBox="1"/>
          <p:nvPr/>
        </p:nvSpPr>
        <p:spPr>
          <a:xfrm>
            <a:off x="1937657" y="10933691"/>
            <a:ext cx="20508686"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a:ln>
                  <a:noFill/>
                </a:ln>
                <a:solidFill>
                  <a:srgbClr val="000000"/>
                </a:solidFill>
                <a:effectLst/>
                <a:uFillTx/>
                <a:latin typeface="Helvetica Neue"/>
                <a:ea typeface="Helvetica Neue"/>
                <a:cs typeface="Helvetica Neue"/>
                <a:sym typeface="Helvetica Neue"/>
              </a:rPr>
              <a:t>Minimum support levels increase every academic year to anticipate growth in student needs (similar to a cost-of-living adjustment). Departments should anticipate these numbers to increase regularly and plan their offers accordingly.</a:t>
            </a:r>
          </a:p>
          <a:p>
            <a:pPr marL="0" marR="0" indent="0" algn="l"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L="0" marR="0" indent="0" algn="l" defTabSz="825500" rtl="0" fontAlgn="auto" latinLnBrk="0" hangingPunct="0">
              <a:lnSpc>
                <a:spcPct val="100000"/>
              </a:lnSpc>
              <a:spcBef>
                <a:spcPts val="0"/>
              </a:spcBef>
              <a:spcAft>
                <a:spcPts val="0"/>
              </a:spcAft>
              <a:buClrTx/>
              <a:buSzTx/>
              <a:buFontTx/>
              <a:buNone/>
              <a:tabLst/>
            </a:pPr>
            <a:r>
              <a:rPr lang="en-US" b="0" dirty="0"/>
              <a:t>Final numbers are approved by the University President’s Office.</a:t>
            </a:r>
            <a:endParaRPr kumimoji="0" lang="en-US" sz="30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3" name="Picture 2">
            <a:extLst>
              <a:ext uri="{FF2B5EF4-FFF2-40B4-BE49-F238E27FC236}">
                <a16:creationId xmlns:a16="http://schemas.microsoft.com/office/drawing/2014/main" id="{6428A8EE-DAAB-DC57-67FF-D60B069CA4DB}"/>
              </a:ext>
            </a:extLst>
          </p:cNvPr>
          <p:cNvPicPr>
            <a:picLocks noChangeAspect="1"/>
          </p:cNvPicPr>
          <p:nvPr/>
        </p:nvPicPr>
        <p:blipFill>
          <a:blip r:embed="rId2"/>
          <a:stretch>
            <a:fillRect/>
          </a:stretch>
        </p:blipFill>
        <p:spPr>
          <a:xfrm>
            <a:off x="4821297" y="5016848"/>
            <a:ext cx="14741406" cy="3682303"/>
          </a:xfrm>
          <a:prstGeom prst="rect">
            <a:avLst/>
          </a:prstGeom>
        </p:spPr>
      </p:pic>
    </p:spTree>
    <p:extLst>
      <p:ext uri="{BB962C8B-B14F-4D97-AF65-F5344CB8AC3E}">
        <p14:creationId xmlns:p14="http://schemas.microsoft.com/office/powerpoint/2010/main" val="314629528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11250" dirty="0"/>
              <a:t>Entering </a:t>
            </a:r>
            <a:r>
              <a:rPr lang="en-US" altLang="en-US" sz="11250"/>
              <a:t>a Student</a:t>
            </a:r>
            <a:endParaRPr lang="en-US" altLang="en-US" sz="11250" dirty="0"/>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3762375" y="3846802"/>
            <a:ext cx="16859250" cy="7143750"/>
          </a:xfrm>
        </p:spPr>
        <p:txBody>
          <a:bodyPr/>
          <a:lstStyle/>
          <a:p>
            <a:pPr marL="375060" indent="0">
              <a:spcBef>
                <a:spcPts val="1688"/>
              </a:spcBef>
              <a:buNone/>
              <a:defRPr/>
            </a:pPr>
            <a:r>
              <a:rPr lang="en-US" altLang="en-US" sz="5344" b="1" dirty="0"/>
              <a:t>Entry of Benefits-</a:t>
            </a:r>
          </a:p>
          <a:p>
            <a:pPr>
              <a:spcBef>
                <a:spcPts val="1688"/>
              </a:spcBef>
              <a:defRPr/>
            </a:pPr>
            <a:r>
              <a:rPr lang="en-US" altLang="en-US" sz="4781" dirty="0"/>
              <a:t>TBP portal opens for student entry </a:t>
            </a:r>
            <a:r>
              <a:rPr lang="en-US" altLang="en-US" sz="4781" u="sng" dirty="0"/>
              <a:t>six weeks prior to the first day of school</a:t>
            </a:r>
            <a:endParaRPr lang="en-US" altLang="en-US" sz="4781" dirty="0"/>
          </a:p>
          <a:p>
            <a:pPr>
              <a:spcBef>
                <a:spcPts val="1688"/>
              </a:spcBef>
              <a:defRPr/>
            </a:pPr>
            <a:r>
              <a:rPr lang="en-US" altLang="en-US" sz="4781" dirty="0"/>
              <a:t>Portal will remain open until the campus census</a:t>
            </a:r>
          </a:p>
          <a:p>
            <a:pPr>
              <a:spcBef>
                <a:spcPts val="1688"/>
              </a:spcBef>
              <a:defRPr/>
            </a:pPr>
            <a:r>
              <a:rPr lang="en-US" altLang="en-US" sz="4781" dirty="0"/>
              <a:t>Department’s responsibility to have students entered into the system in a timely manner</a:t>
            </a:r>
          </a:p>
          <a:p>
            <a:pPr>
              <a:spcBef>
                <a:spcPts val="1688"/>
              </a:spcBef>
              <a:defRPr/>
            </a:pPr>
            <a:r>
              <a:rPr lang="en-US" altLang="en-US" sz="4781" dirty="0"/>
              <a:t>Retroactive benefits are not processed</a:t>
            </a:r>
          </a:p>
        </p:txBody>
      </p:sp>
    </p:spTree>
    <p:extLst>
      <p:ext uri="{BB962C8B-B14F-4D97-AF65-F5344CB8AC3E}">
        <p14:creationId xmlns:p14="http://schemas.microsoft.com/office/powerpoint/2010/main" val="323226805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11250" dirty="0"/>
              <a:t>Entering a Student</a:t>
            </a:r>
          </a:p>
        </p:txBody>
      </p:sp>
      <p:pic>
        <p:nvPicPr>
          <p:cNvPr id="3" name="Picture 2">
            <a:extLst>
              <a:ext uri="{FF2B5EF4-FFF2-40B4-BE49-F238E27FC236}">
                <a16:creationId xmlns:a16="http://schemas.microsoft.com/office/drawing/2014/main" id="{919E327D-0E64-2C4E-B69C-5B953FE1F603}"/>
              </a:ext>
            </a:extLst>
          </p:cNvPr>
          <p:cNvPicPr>
            <a:picLocks noChangeAspect="1"/>
          </p:cNvPicPr>
          <p:nvPr/>
        </p:nvPicPr>
        <p:blipFill>
          <a:blip r:embed="rId2"/>
          <a:stretch>
            <a:fillRect/>
          </a:stretch>
        </p:blipFill>
        <p:spPr>
          <a:xfrm>
            <a:off x="6860977" y="4527352"/>
            <a:ext cx="10662047" cy="4661297"/>
          </a:xfrm>
          <a:prstGeom prst="rect">
            <a:avLst/>
          </a:prstGeom>
        </p:spPr>
      </p:pic>
    </p:spTree>
    <p:extLst>
      <p:ext uri="{BB962C8B-B14F-4D97-AF65-F5344CB8AC3E}">
        <p14:creationId xmlns:p14="http://schemas.microsoft.com/office/powerpoint/2010/main" val="134823046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11250" dirty="0"/>
              <a:t>Entering a Student</a:t>
            </a:r>
          </a:p>
        </p:txBody>
      </p:sp>
      <p:pic>
        <p:nvPicPr>
          <p:cNvPr id="3" name="Picture 2">
            <a:extLst>
              <a:ext uri="{FF2B5EF4-FFF2-40B4-BE49-F238E27FC236}">
                <a16:creationId xmlns:a16="http://schemas.microsoft.com/office/drawing/2014/main" id="{99032DF7-D34C-3D42-A898-D8C883CD585E}"/>
              </a:ext>
            </a:extLst>
          </p:cNvPr>
          <p:cNvPicPr>
            <a:picLocks noChangeAspect="1"/>
          </p:cNvPicPr>
          <p:nvPr/>
        </p:nvPicPr>
        <p:blipFill>
          <a:blip r:embed="rId2"/>
          <a:stretch>
            <a:fillRect/>
          </a:stretch>
        </p:blipFill>
        <p:spPr>
          <a:xfrm>
            <a:off x="3637360" y="4223742"/>
            <a:ext cx="17109281" cy="5268516"/>
          </a:xfrm>
          <a:prstGeom prst="rect">
            <a:avLst/>
          </a:prstGeom>
        </p:spPr>
      </p:pic>
      <p:sp>
        <p:nvSpPr>
          <p:cNvPr id="4" name="Oval 6">
            <a:extLst>
              <a:ext uri="{FF2B5EF4-FFF2-40B4-BE49-F238E27FC236}">
                <a16:creationId xmlns:a16="http://schemas.microsoft.com/office/drawing/2014/main" id="{371B3880-13DE-7046-B715-775C21B474C0}"/>
              </a:ext>
            </a:extLst>
          </p:cNvPr>
          <p:cNvSpPr>
            <a:spLocks noChangeArrowheads="1"/>
          </p:cNvSpPr>
          <p:nvPr/>
        </p:nvSpPr>
        <p:spPr bwMode="auto">
          <a:xfrm>
            <a:off x="13585031" y="4607719"/>
            <a:ext cx="3857625" cy="1057399"/>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endParaRPr lang="en-US" altLang="en-US" sz="5906"/>
          </a:p>
        </p:txBody>
      </p:sp>
    </p:spTree>
    <p:extLst>
      <p:ext uri="{BB962C8B-B14F-4D97-AF65-F5344CB8AC3E}">
        <p14:creationId xmlns:p14="http://schemas.microsoft.com/office/powerpoint/2010/main" val="169019753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11250" dirty="0"/>
              <a:t>Entering a Student</a:t>
            </a:r>
          </a:p>
        </p:txBody>
      </p:sp>
      <p:pic>
        <p:nvPicPr>
          <p:cNvPr id="3" name="Content Placeholder 2">
            <a:extLst>
              <a:ext uri="{FF2B5EF4-FFF2-40B4-BE49-F238E27FC236}">
                <a16:creationId xmlns:a16="http://schemas.microsoft.com/office/drawing/2014/main" id="{5FC029E2-0BE9-BB48-BF69-844492301A61}"/>
              </a:ext>
            </a:extLst>
          </p:cNvPr>
          <p:cNvPicPr>
            <a:picLocks noGrp="1" noChangeAspect="1"/>
          </p:cNvPicPr>
          <p:nvPr>
            <p:ph idx="1"/>
          </p:nvPr>
        </p:nvPicPr>
        <p:blipFill>
          <a:blip r:embed="rId2"/>
          <a:stretch>
            <a:fillRect/>
          </a:stretch>
        </p:blipFill>
        <p:spPr>
          <a:xfrm>
            <a:off x="4833938" y="3672027"/>
            <a:ext cx="15287625" cy="8395189"/>
          </a:xfrm>
        </p:spPr>
      </p:pic>
      <p:pic>
        <p:nvPicPr>
          <p:cNvPr id="4" name="Picture 3">
            <a:extLst>
              <a:ext uri="{FF2B5EF4-FFF2-40B4-BE49-F238E27FC236}">
                <a16:creationId xmlns:a16="http://schemas.microsoft.com/office/drawing/2014/main" id="{C9163063-07EB-9B49-8BDA-7417FD4FFA4D}"/>
              </a:ext>
            </a:extLst>
          </p:cNvPr>
          <p:cNvPicPr>
            <a:picLocks noChangeAspect="1"/>
          </p:cNvPicPr>
          <p:nvPr/>
        </p:nvPicPr>
        <p:blipFill>
          <a:blip r:embed="rId3"/>
          <a:stretch>
            <a:fillRect/>
          </a:stretch>
        </p:blipFill>
        <p:spPr>
          <a:xfrm>
            <a:off x="7691438" y="6833778"/>
            <a:ext cx="4536281" cy="1071563"/>
          </a:xfrm>
          <a:prstGeom prst="rect">
            <a:avLst/>
          </a:prstGeom>
        </p:spPr>
      </p:pic>
      <p:sp>
        <p:nvSpPr>
          <p:cNvPr id="5" name="Right Brace 4">
            <a:extLst>
              <a:ext uri="{FF2B5EF4-FFF2-40B4-BE49-F238E27FC236}">
                <a16:creationId xmlns:a16="http://schemas.microsoft.com/office/drawing/2014/main" id="{082533F3-1E64-BC4A-865A-E30699655C8D}"/>
              </a:ext>
            </a:extLst>
          </p:cNvPr>
          <p:cNvSpPr/>
          <p:nvPr/>
        </p:nvSpPr>
        <p:spPr bwMode="auto">
          <a:xfrm>
            <a:off x="6941344" y="5333590"/>
            <a:ext cx="750094" cy="4071938"/>
          </a:xfrm>
          <a:prstGeom prst="rightBrace">
            <a:avLst/>
          </a:prstGeom>
          <a:noFill/>
          <a:ln w="57150">
            <a:solidFill>
              <a:srgbClr val="FF0000"/>
            </a:solidFill>
          </a:ln>
          <a:effectLst/>
        </p:spPr>
        <p:txBody>
          <a:bodyPr vert="horz" wrap="square" lIns="128588" tIns="64294" rIns="128588" bIns="64294" numCol="1" rtlCol="0" anchor="t" anchorCtr="0" compatLnSpc="1">
            <a:prstTxWarp prst="textNoShape">
              <a:avLst/>
            </a:prstTxWarp>
          </a:bodyPr>
          <a:lstStyle/>
          <a:p>
            <a:pPr defTabSz="1285921" fontAlgn="base" hangingPunct="1">
              <a:spcBef>
                <a:spcPct val="0"/>
              </a:spcBef>
              <a:spcAft>
                <a:spcPct val="0"/>
              </a:spcAft>
            </a:pPr>
            <a:endParaRPr lang="en-US" sz="5906" b="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endParaRPr>
          </a:p>
        </p:txBody>
      </p:sp>
      <p:sp>
        <p:nvSpPr>
          <p:cNvPr id="9" name="Oval 6">
            <a:extLst>
              <a:ext uri="{FF2B5EF4-FFF2-40B4-BE49-F238E27FC236}">
                <a16:creationId xmlns:a16="http://schemas.microsoft.com/office/drawing/2014/main" id="{BC7702F8-7456-5645-9340-356D2385384A}"/>
              </a:ext>
            </a:extLst>
          </p:cNvPr>
          <p:cNvSpPr>
            <a:spLocks noChangeArrowheads="1"/>
          </p:cNvSpPr>
          <p:nvPr/>
        </p:nvSpPr>
        <p:spPr bwMode="auto">
          <a:xfrm>
            <a:off x="4476750" y="9191215"/>
            <a:ext cx="4316501" cy="946547"/>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endParaRPr lang="en-US" altLang="en-US" sz="5906"/>
          </a:p>
        </p:txBody>
      </p:sp>
      <p:pic>
        <p:nvPicPr>
          <p:cNvPr id="7" name="Picture 6">
            <a:extLst>
              <a:ext uri="{FF2B5EF4-FFF2-40B4-BE49-F238E27FC236}">
                <a16:creationId xmlns:a16="http://schemas.microsoft.com/office/drawing/2014/main" id="{2D0294E3-D295-074D-8032-10640CC3109E}"/>
              </a:ext>
            </a:extLst>
          </p:cNvPr>
          <p:cNvPicPr>
            <a:picLocks noChangeAspect="1"/>
          </p:cNvPicPr>
          <p:nvPr/>
        </p:nvPicPr>
        <p:blipFill>
          <a:blip r:embed="rId4"/>
          <a:stretch>
            <a:fillRect/>
          </a:stretch>
        </p:blipFill>
        <p:spPr>
          <a:xfrm>
            <a:off x="8751039" y="8673294"/>
            <a:ext cx="6679406" cy="1464469"/>
          </a:xfrm>
          <a:prstGeom prst="rect">
            <a:avLst/>
          </a:prstGeom>
        </p:spPr>
      </p:pic>
      <p:pic>
        <p:nvPicPr>
          <p:cNvPr id="8" name="Picture 7">
            <a:extLst>
              <a:ext uri="{FF2B5EF4-FFF2-40B4-BE49-F238E27FC236}">
                <a16:creationId xmlns:a16="http://schemas.microsoft.com/office/drawing/2014/main" id="{5A9C9326-45EA-D14A-8DFD-3879B4D0E75B}"/>
              </a:ext>
            </a:extLst>
          </p:cNvPr>
          <p:cNvPicPr>
            <a:picLocks noChangeAspect="1"/>
          </p:cNvPicPr>
          <p:nvPr/>
        </p:nvPicPr>
        <p:blipFill>
          <a:blip r:embed="rId5"/>
          <a:stretch>
            <a:fillRect/>
          </a:stretch>
        </p:blipFill>
        <p:spPr>
          <a:xfrm>
            <a:off x="7838586" y="10692941"/>
            <a:ext cx="5411391" cy="714375"/>
          </a:xfrm>
          <a:prstGeom prst="rect">
            <a:avLst/>
          </a:prstGeom>
        </p:spPr>
      </p:pic>
      <p:sp>
        <p:nvSpPr>
          <p:cNvPr id="15" name="Oval 6">
            <a:extLst>
              <a:ext uri="{FF2B5EF4-FFF2-40B4-BE49-F238E27FC236}">
                <a16:creationId xmlns:a16="http://schemas.microsoft.com/office/drawing/2014/main" id="{2088D2AB-D299-F84D-B15C-522C7AFCDED4}"/>
              </a:ext>
            </a:extLst>
          </p:cNvPr>
          <p:cNvSpPr>
            <a:spLocks noChangeArrowheads="1"/>
          </p:cNvSpPr>
          <p:nvPr/>
        </p:nvSpPr>
        <p:spPr bwMode="auto">
          <a:xfrm>
            <a:off x="4507598" y="10432442"/>
            <a:ext cx="3330989" cy="946547"/>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endParaRPr lang="en-US" altLang="en-US" sz="5906"/>
          </a:p>
        </p:txBody>
      </p:sp>
      <p:sp>
        <p:nvSpPr>
          <p:cNvPr id="16" name="Oval 6">
            <a:extLst>
              <a:ext uri="{FF2B5EF4-FFF2-40B4-BE49-F238E27FC236}">
                <a16:creationId xmlns:a16="http://schemas.microsoft.com/office/drawing/2014/main" id="{9F3737AF-E7A4-AC4F-8534-C6E089E79BEA}"/>
              </a:ext>
            </a:extLst>
          </p:cNvPr>
          <p:cNvSpPr>
            <a:spLocks noChangeArrowheads="1"/>
          </p:cNvSpPr>
          <p:nvPr/>
        </p:nvSpPr>
        <p:spPr bwMode="auto">
          <a:xfrm>
            <a:off x="8441531" y="3851262"/>
            <a:ext cx="1821656" cy="1057399"/>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endParaRPr lang="en-US" altLang="en-US" sz="5906"/>
          </a:p>
        </p:txBody>
      </p:sp>
      <p:pic>
        <p:nvPicPr>
          <p:cNvPr id="12" name="Picture 11">
            <a:extLst>
              <a:ext uri="{FF2B5EF4-FFF2-40B4-BE49-F238E27FC236}">
                <a16:creationId xmlns:a16="http://schemas.microsoft.com/office/drawing/2014/main" id="{277FC512-EC98-304D-AE62-D873D8696106}"/>
              </a:ext>
            </a:extLst>
          </p:cNvPr>
          <p:cNvPicPr>
            <a:picLocks noChangeAspect="1"/>
          </p:cNvPicPr>
          <p:nvPr/>
        </p:nvPicPr>
        <p:blipFill>
          <a:blip r:embed="rId6"/>
          <a:stretch>
            <a:fillRect/>
          </a:stretch>
        </p:blipFill>
        <p:spPr>
          <a:xfrm>
            <a:off x="10263188" y="4022774"/>
            <a:ext cx="5393531" cy="714375"/>
          </a:xfrm>
          <a:prstGeom prst="rect">
            <a:avLst/>
          </a:prstGeom>
        </p:spPr>
      </p:pic>
    </p:spTree>
    <p:extLst>
      <p:ext uri="{BB962C8B-B14F-4D97-AF65-F5344CB8AC3E}">
        <p14:creationId xmlns:p14="http://schemas.microsoft.com/office/powerpoint/2010/main" val="157113136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11250" dirty="0"/>
              <a:t>Entering a Student</a:t>
            </a:r>
          </a:p>
        </p:txBody>
      </p:sp>
      <p:pic>
        <p:nvPicPr>
          <p:cNvPr id="3" name="Picture 2">
            <a:extLst>
              <a:ext uri="{FF2B5EF4-FFF2-40B4-BE49-F238E27FC236}">
                <a16:creationId xmlns:a16="http://schemas.microsoft.com/office/drawing/2014/main" id="{7F443FE9-EC22-654F-9D5C-6DA865759D96}"/>
              </a:ext>
            </a:extLst>
          </p:cNvPr>
          <p:cNvPicPr>
            <a:picLocks noChangeAspect="1"/>
          </p:cNvPicPr>
          <p:nvPr/>
        </p:nvPicPr>
        <p:blipFill>
          <a:blip r:embed="rId2"/>
          <a:stretch>
            <a:fillRect/>
          </a:stretch>
        </p:blipFill>
        <p:spPr>
          <a:xfrm>
            <a:off x="4601766" y="3481659"/>
            <a:ext cx="15180469" cy="8251031"/>
          </a:xfrm>
          <a:prstGeom prst="rect">
            <a:avLst/>
          </a:prstGeom>
        </p:spPr>
      </p:pic>
      <p:pic>
        <p:nvPicPr>
          <p:cNvPr id="4" name="Picture 3">
            <a:extLst>
              <a:ext uri="{FF2B5EF4-FFF2-40B4-BE49-F238E27FC236}">
                <a16:creationId xmlns:a16="http://schemas.microsoft.com/office/drawing/2014/main" id="{D25ACAAB-5618-5743-B368-A9F5D45A5123}"/>
              </a:ext>
            </a:extLst>
          </p:cNvPr>
          <p:cNvPicPr>
            <a:picLocks noChangeAspect="1"/>
          </p:cNvPicPr>
          <p:nvPr/>
        </p:nvPicPr>
        <p:blipFill>
          <a:blip r:embed="rId3"/>
          <a:stretch>
            <a:fillRect/>
          </a:stretch>
        </p:blipFill>
        <p:spPr>
          <a:xfrm>
            <a:off x="11805588" y="3481659"/>
            <a:ext cx="7929563" cy="2250281"/>
          </a:xfrm>
          <a:prstGeom prst="rect">
            <a:avLst/>
          </a:prstGeom>
        </p:spPr>
      </p:pic>
      <p:pic>
        <p:nvPicPr>
          <p:cNvPr id="5" name="Picture 4">
            <a:extLst>
              <a:ext uri="{FF2B5EF4-FFF2-40B4-BE49-F238E27FC236}">
                <a16:creationId xmlns:a16="http://schemas.microsoft.com/office/drawing/2014/main" id="{6268EBD5-F1C8-EE4A-803F-D401E2ACB62E}"/>
              </a:ext>
            </a:extLst>
          </p:cNvPr>
          <p:cNvPicPr>
            <a:picLocks noChangeAspect="1"/>
          </p:cNvPicPr>
          <p:nvPr/>
        </p:nvPicPr>
        <p:blipFill>
          <a:blip r:embed="rId4"/>
          <a:stretch>
            <a:fillRect/>
          </a:stretch>
        </p:blipFill>
        <p:spPr>
          <a:xfrm>
            <a:off x="12174140" y="8732315"/>
            <a:ext cx="5411391" cy="1089422"/>
          </a:xfrm>
          <a:prstGeom prst="rect">
            <a:avLst/>
          </a:prstGeom>
        </p:spPr>
      </p:pic>
      <p:sp>
        <p:nvSpPr>
          <p:cNvPr id="10" name="Oval 6">
            <a:extLst>
              <a:ext uri="{FF2B5EF4-FFF2-40B4-BE49-F238E27FC236}">
                <a16:creationId xmlns:a16="http://schemas.microsoft.com/office/drawing/2014/main" id="{08649F42-82A9-6745-BEF2-8E8BC076AB57}"/>
              </a:ext>
            </a:extLst>
          </p:cNvPr>
          <p:cNvSpPr>
            <a:spLocks noChangeArrowheads="1"/>
          </p:cNvSpPr>
          <p:nvPr/>
        </p:nvSpPr>
        <p:spPr bwMode="auto">
          <a:xfrm>
            <a:off x="9298781" y="3481658"/>
            <a:ext cx="1821656" cy="1057399"/>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endParaRPr lang="en-US" altLang="en-US" sz="5906"/>
          </a:p>
        </p:txBody>
      </p:sp>
      <p:sp>
        <p:nvSpPr>
          <p:cNvPr id="11" name="Oval 6">
            <a:extLst>
              <a:ext uri="{FF2B5EF4-FFF2-40B4-BE49-F238E27FC236}">
                <a16:creationId xmlns:a16="http://schemas.microsoft.com/office/drawing/2014/main" id="{E8D202E8-DABE-C04E-888B-1A662FF344CC}"/>
              </a:ext>
            </a:extLst>
          </p:cNvPr>
          <p:cNvSpPr>
            <a:spLocks noChangeArrowheads="1"/>
          </p:cNvSpPr>
          <p:nvPr/>
        </p:nvSpPr>
        <p:spPr bwMode="auto">
          <a:xfrm>
            <a:off x="18210609" y="8089377"/>
            <a:ext cx="1268016" cy="1057399"/>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endParaRPr lang="en-US" altLang="en-US" sz="5906"/>
          </a:p>
        </p:txBody>
      </p:sp>
    </p:spTree>
    <p:extLst>
      <p:ext uri="{BB962C8B-B14F-4D97-AF65-F5344CB8AC3E}">
        <p14:creationId xmlns:p14="http://schemas.microsoft.com/office/powerpoint/2010/main" val="234994427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11250" dirty="0"/>
              <a:t>Entering a Student</a:t>
            </a:r>
          </a:p>
        </p:txBody>
      </p:sp>
      <p:sp>
        <p:nvSpPr>
          <p:cNvPr id="11" name="Content Placeholder 10">
            <a:extLst>
              <a:ext uri="{FF2B5EF4-FFF2-40B4-BE49-F238E27FC236}">
                <a16:creationId xmlns:a16="http://schemas.microsoft.com/office/drawing/2014/main" id="{70F2A23C-4461-8243-9457-AEE975C9AB0C}"/>
              </a:ext>
            </a:extLst>
          </p:cNvPr>
          <p:cNvSpPr>
            <a:spLocks noGrp="1"/>
          </p:cNvSpPr>
          <p:nvPr>
            <p:ph idx="1"/>
          </p:nvPr>
        </p:nvSpPr>
        <p:spPr/>
        <p:txBody>
          <a:bodyPr/>
          <a:lstStyle/>
          <a:p>
            <a:r>
              <a:rPr lang="en-US" sz="5063" dirty="0"/>
              <a:t>Enter student prorations as accurately as you can estimate</a:t>
            </a:r>
          </a:p>
          <a:p>
            <a:r>
              <a:rPr lang="en-US" sz="5063" dirty="0"/>
              <a:t>We understand that grant funding comes/goes mid-semester causing job code changes (GR to RA, RA to GR, etc.)</a:t>
            </a:r>
          </a:p>
          <a:p>
            <a:r>
              <a:rPr lang="en-US" sz="5063" dirty="0"/>
              <a:t>Proration changes should be sent to the </a:t>
            </a:r>
            <a:r>
              <a:rPr lang="en-US" sz="5063" dirty="0">
                <a:hlinkClick r:id="rId2"/>
              </a:rPr>
              <a:t>tuitionbenefit@gradschool.utah.edu</a:t>
            </a:r>
            <a:r>
              <a:rPr lang="en-US" sz="5063" dirty="0"/>
              <a:t> </a:t>
            </a:r>
          </a:p>
        </p:txBody>
      </p:sp>
    </p:spTree>
    <p:extLst>
      <p:ext uri="{BB962C8B-B14F-4D97-AF65-F5344CB8AC3E}">
        <p14:creationId xmlns:p14="http://schemas.microsoft.com/office/powerpoint/2010/main" val="352983256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11250" dirty="0"/>
              <a:t>Entering a Student</a:t>
            </a:r>
          </a:p>
        </p:txBody>
      </p:sp>
      <p:pic>
        <p:nvPicPr>
          <p:cNvPr id="3" name="Picture 2">
            <a:extLst>
              <a:ext uri="{FF2B5EF4-FFF2-40B4-BE49-F238E27FC236}">
                <a16:creationId xmlns:a16="http://schemas.microsoft.com/office/drawing/2014/main" id="{94542BBD-9FDD-4A4B-8C52-D6DD54B92952}"/>
              </a:ext>
            </a:extLst>
          </p:cNvPr>
          <p:cNvPicPr>
            <a:picLocks noChangeAspect="1"/>
          </p:cNvPicPr>
          <p:nvPr/>
        </p:nvPicPr>
        <p:blipFill>
          <a:blip r:embed="rId2"/>
          <a:stretch>
            <a:fillRect/>
          </a:stretch>
        </p:blipFill>
        <p:spPr>
          <a:xfrm>
            <a:off x="3083719" y="4947047"/>
            <a:ext cx="18216563" cy="8233172"/>
          </a:xfrm>
          <a:prstGeom prst="rect">
            <a:avLst/>
          </a:prstGeom>
        </p:spPr>
      </p:pic>
      <p:sp>
        <p:nvSpPr>
          <p:cNvPr id="8" name="Oval 6">
            <a:extLst>
              <a:ext uri="{FF2B5EF4-FFF2-40B4-BE49-F238E27FC236}">
                <a16:creationId xmlns:a16="http://schemas.microsoft.com/office/drawing/2014/main" id="{EB335F70-4A2F-AF4B-A942-2369A8049645}"/>
              </a:ext>
            </a:extLst>
          </p:cNvPr>
          <p:cNvSpPr>
            <a:spLocks noChangeArrowheads="1"/>
          </p:cNvSpPr>
          <p:nvPr/>
        </p:nvSpPr>
        <p:spPr bwMode="auto">
          <a:xfrm>
            <a:off x="16263938" y="6107906"/>
            <a:ext cx="1821656" cy="4929188"/>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endParaRPr lang="en-US" altLang="en-US" sz="5906"/>
          </a:p>
        </p:txBody>
      </p:sp>
      <p:sp>
        <p:nvSpPr>
          <p:cNvPr id="9" name="Oval 6">
            <a:extLst>
              <a:ext uri="{FF2B5EF4-FFF2-40B4-BE49-F238E27FC236}">
                <a16:creationId xmlns:a16="http://schemas.microsoft.com/office/drawing/2014/main" id="{DBA0A464-F371-4846-8969-11813CD64971}"/>
              </a:ext>
            </a:extLst>
          </p:cNvPr>
          <p:cNvSpPr>
            <a:spLocks noChangeArrowheads="1"/>
          </p:cNvSpPr>
          <p:nvPr/>
        </p:nvSpPr>
        <p:spPr bwMode="auto">
          <a:xfrm>
            <a:off x="18299906" y="6322219"/>
            <a:ext cx="2464594" cy="85725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endParaRPr lang="en-US" altLang="en-US" sz="5906"/>
          </a:p>
        </p:txBody>
      </p:sp>
      <p:pic>
        <p:nvPicPr>
          <p:cNvPr id="5" name="Picture 4">
            <a:extLst>
              <a:ext uri="{FF2B5EF4-FFF2-40B4-BE49-F238E27FC236}">
                <a16:creationId xmlns:a16="http://schemas.microsoft.com/office/drawing/2014/main" id="{EA98B3FE-FFBC-344F-AFA2-F4110A14EC01}"/>
              </a:ext>
            </a:extLst>
          </p:cNvPr>
          <p:cNvPicPr>
            <a:picLocks noChangeAspect="1"/>
          </p:cNvPicPr>
          <p:nvPr/>
        </p:nvPicPr>
        <p:blipFill>
          <a:blip r:embed="rId3"/>
          <a:stretch>
            <a:fillRect/>
          </a:stretch>
        </p:blipFill>
        <p:spPr>
          <a:xfrm>
            <a:off x="12620625" y="5085051"/>
            <a:ext cx="8536781" cy="1089422"/>
          </a:xfrm>
          <a:prstGeom prst="rect">
            <a:avLst/>
          </a:prstGeom>
        </p:spPr>
      </p:pic>
      <p:pic>
        <p:nvPicPr>
          <p:cNvPr id="6" name="Picture 5">
            <a:extLst>
              <a:ext uri="{FF2B5EF4-FFF2-40B4-BE49-F238E27FC236}">
                <a16:creationId xmlns:a16="http://schemas.microsoft.com/office/drawing/2014/main" id="{6AB0C931-FDBF-5A43-A70B-5B24A3A9269E}"/>
              </a:ext>
            </a:extLst>
          </p:cNvPr>
          <p:cNvPicPr>
            <a:picLocks noChangeAspect="1"/>
          </p:cNvPicPr>
          <p:nvPr/>
        </p:nvPicPr>
        <p:blipFill>
          <a:blip r:embed="rId4"/>
          <a:stretch>
            <a:fillRect/>
          </a:stretch>
        </p:blipFill>
        <p:spPr>
          <a:xfrm>
            <a:off x="10798969" y="11011116"/>
            <a:ext cx="9751219" cy="1482328"/>
          </a:xfrm>
          <a:prstGeom prst="rect">
            <a:avLst/>
          </a:prstGeom>
        </p:spPr>
      </p:pic>
    </p:spTree>
    <p:extLst>
      <p:ext uri="{BB962C8B-B14F-4D97-AF65-F5344CB8AC3E}">
        <p14:creationId xmlns:p14="http://schemas.microsoft.com/office/powerpoint/2010/main" val="218265546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11250" dirty="0"/>
              <a:t>Running Reports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883229" y="2808514"/>
            <a:ext cx="21194485" cy="9943080"/>
          </a:xfrm>
        </p:spPr>
        <p:txBody>
          <a:bodyPr/>
          <a:lstStyle/>
          <a:p>
            <a:pPr>
              <a:spcBef>
                <a:spcPts val="1688"/>
              </a:spcBef>
              <a:defRPr/>
            </a:pPr>
            <a:r>
              <a:rPr lang="en-US" altLang="en-US" sz="4781" dirty="0"/>
              <a:t>It is the responsibility of the coordinator to run and review reports on a regular basis</a:t>
            </a:r>
          </a:p>
          <a:p>
            <a:pPr>
              <a:spcBef>
                <a:spcPts val="1688"/>
              </a:spcBef>
              <a:defRPr/>
            </a:pPr>
            <a:r>
              <a:rPr lang="en-US" altLang="en-US" sz="4781" dirty="0"/>
              <a:t>Regular review ensures that errors are attended to, problems can be anticipated and proactively solved, and that benefits are appropriately being applied</a:t>
            </a:r>
          </a:p>
          <a:p>
            <a:pPr>
              <a:spcBef>
                <a:spcPts val="1688"/>
              </a:spcBef>
              <a:defRPr/>
            </a:pPr>
            <a:r>
              <a:rPr lang="en-US" altLang="en-US" sz="4781" dirty="0"/>
              <a:t>Should TBP-adjacent responsibilities (</a:t>
            </a:r>
            <a:r>
              <a:rPr lang="en-US" altLang="en-US" sz="4781" dirty="0" err="1"/>
              <a:t>ePAF</a:t>
            </a:r>
            <a:r>
              <a:rPr lang="en-US" altLang="en-US" sz="4781" dirty="0"/>
              <a:t> processing, Scholarship Admin, payroll, etc.) lay with others in the department, it is the coordinator’s responsibility to share the report/communicated concerns in a timely manner</a:t>
            </a:r>
          </a:p>
        </p:txBody>
      </p:sp>
    </p:spTree>
    <p:extLst>
      <p:ext uri="{BB962C8B-B14F-4D97-AF65-F5344CB8AC3E}">
        <p14:creationId xmlns:p14="http://schemas.microsoft.com/office/powerpoint/2010/main" val="308604509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874673A9-34D2-AB4E-B144-FEE6668A973B}"/>
              </a:ext>
            </a:extLst>
          </p:cNvPr>
          <p:cNvSpPr>
            <a:spLocks noGrp="1" noChangeArrowheads="1"/>
          </p:cNvSpPr>
          <p:nvPr>
            <p:ph type="title"/>
          </p:nvPr>
        </p:nvSpPr>
        <p:spPr/>
        <p:txBody>
          <a:bodyPr/>
          <a:lstStyle/>
          <a:p>
            <a:pPr eaLnBrk="1" hangingPunct="1"/>
            <a:r>
              <a:rPr lang="en-US" altLang="en-US"/>
              <a:t>TBP Guidelines</a:t>
            </a:r>
          </a:p>
        </p:txBody>
      </p:sp>
      <p:sp>
        <p:nvSpPr>
          <p:cNvPr id="16386" name="Rectangle 2">
            <a:extLst>
              <a:ext uri="{FF2B5EF4-FFF2-40B4-BE49-F238E27FC236}">
                <a16:creationId xmlns:a16="http://schemas.microsoft.com/office/drawing/2014/main" id="{6582BA1E-EFC9-D44A-AF43-FC468C13EF74}"/>
              </a:ext>
            </a:extLst>
          </p:cNvPr>
          <p:cNvSpPr>
            <a:spLocks noGrp="1" noChangeArrowheads="1"/>
          </p:cNvSpPr>
          <p:nvPr>
            <p:ph type="body" idx="1"/>
          </p:nvPr>
        </p:nvSpPr>
        <p:spPr>
          <a:xfrm>
            <a:off x="4833937" y="3893344"/>
            <a:ext cx="15180469" cy="1893094"/>
          </a:xfrm>
        </p:spPr>
        <p:txBody>
          <a:bodyPr/>
          <a:lstStyle/>
          <a:p>
            <a:pPr marL="446500" indent="0">
              <a:buNone/>
              <a:defRPr/>
            </a:pPr>
            <a:r>
              <a:rPr lang="en-US" altLang="en-US" dirty="0" err="1">
                <a:hlinkClick r:id="rId2"/>
              </a:rPr>
              <a:t>gradschool.utah.edu</a:t>
            </a:r>
            <a:r>
              <a:rPr lang="en-US" altLang="en-US" dirty="0">
                <a:hlinkClick r:id="rId2"/>
              </a:rPr>
              <a:t>/funding/</a:t>
            </a:r>
            <a:r>
              <a:rPr lang="en-US" altLang="en-US" dirty="0" err="1">
                <a:hlinkClick r:id="rId2"/>
              </a:rPr>
              <a:t>tbp</a:t>
            </a:r>
            <a:r>
              <a:rPr lang="en-US" altLang="en-US" dirty="0">
                <a:hlinkClick r:id="rId2"/>
              </a:rPr>
              <a:t>/</a:t>
            </a:r>
            <a:r>
              <a:rPr lang="en-US" altLang="en-US" dirty="0" err="1">
                <a:hlinkClick r:id="rId2"/>
              </a:rPr>
              <a:t>guidelines.php</a:t>
            </a:r>
            <a:endParaRPr lang="en-US" altLang="en-US" dirty="0"/>
          </a:p>
        </p:txBody>
      </p:sp>
      <p:pic>
        <p:nvPicPr>
          <p:cNvPr id="3" name="Picture 2">
            <a:extLst>
              <a:ext uri="{FF2B5EF4-FFF2-40B4-BE49-F238E27FC236}">
                <a16:creationId xmlns:a16="http://schemas.microsoft.com/office/drawing/2014/main" id="{E2A58A23-A453-0446-A274-D02F530E6EF7}"/>
              </a:ext>
            </a:extLst>
          </p:cNvPr>
          <p:cNvPicPr>
            <a:picLocks noChangeAspect="1"/>
          </p:cNvPicPr>
          <p:nvPr/>
        </p:nvPicPr>
        <p:blipFill>
          <a:blip r:embed="rId3"/>
          <a:stretch>
            <a:fillRect/>
          </a:stretch>
        </p:blipFill>
        <p:spPr>
          <a:xfrm>
            <a:off x="3954254" y="5908206"/>
            <a:ext cx="16475493" cy="7224117"/>
          </a:xfrm>
          <a:prstGeom prst="rect">
            <a:avLst/>
          </a:prstGeom>
        </p:spPr>
      </p:pic>
    </p:spTree>
    <p:extLst>
      <p:ext uri="{BB962C8B-B14F-4D97-AF65-F5344CB8AC3E}">
        <p14:creationId xmlns:p14="http://schemas.microsoft.com/office/powerpoint/2010/main" val="176083529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11250" dirty="0"/>
              <a:t>Running Reports</a:t>
            </a:r>
          </a:p>
        </p:txBody>
      </p:sp>
      <p:pic>
        <p:nvPicPr>
          <p:cNvPr id="6" name="Picture 5">
            <a:extLst>
              <a:ext uri="{FF2B5EF4-FFF2-40B4-BE49-F238E27FC236}">
                <a16:creationId xmlns:a16="http://schemas.microsoft.com/office/drawing/2014/main" id="{F6476B19-42FF-F946-9A28-8A88893B7CE0}"/>
              </a:ext>
            </a:extLst>
          </p:cNvPr>
          <p:cNvPicPr>
            <a:picLocks noChangeAspect="1"/>
          </p:cNvPicPr>
          <p:nvPr/>
        </p:nvPicPr>
        <p:blipFill>
          <a:blip r:embed="rId2"/>
          <a:stretch>
            <a:fillRect/>
          </a:stretch>
        </p:blipFill>
        <p:spPr>
          <a:xfrm>
            <a:off x="5137547" y="4607719"/>
            <a:ext cx="14108906" cy="5536406"/>
          </a:xfrm>
          <a:prstGeom prst="rect">
            <a:avLst/>
          </a:prstGeom>
        </p:spPr>
      </p:pic>
      <p:sp>
        <p:nvSpPr>
          <p:cNvPr id="9" name="Oval 6">
            <a:extLst>
              <a:ext uri="{FF2B5EF4-FFF2-40B4-BE49-F238E27FC236}">
                <a16:creationId xmlns:a16="http://schemas.microsoft.com/office/drawing/2014/main" id="{0E875276-349C-CA40-A8E4-E0C177C1CEA0}"/>
              </a:ext>
            </a:extLst>
          </p:cNvPr>
          <p:cNvSpPr>
            <a:spLocks noChangeArrowheads="1"/>
          </p:cNvSpPr>
          <p:nvPr/>
        </p:nvSpPr>
        <p:spPr bwMode="auto">
          <a:xfrm>
            <a:off x="6512719" y="5679282"/>
            <a:ext cx="2002303" cy="1013624"/>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ct val="0"/>
              </a:spcBef>
              <a:spcAft>
                <a:spcPct val="0"/>
              </a:spcAft>
              <a:defRPr sz="42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endParaRPr lang="en-US" altLang="en-US" sz="5906"/>
          </a:p>
        </p:txBody>
      </p:sp>
    </p:spTree>
    <p:extLst>
      <p:ext uri="{BB962C8B-B14F-4D97-AF65-F5344CB8AC3E}">
        <p14:creationId xmlns:p14="http://schemas.microsoft.com/office/powerpoint/2010/main" val="312871096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11250" dirty="0"/>
              <a:t>Running Reports</a:t>
            </a:r>
          </a:p>
        </p:txBody>
      </p:sp>
      <p:pic>
        <p:nvPicPr>
          <p:cNvPr id="2" name="Picture 1">
            <a:extLst>
              <a:ext uri="{FF2B5EF4-FFF2-40B4-BE49-F238E27FC236}">
                <a16:creationId xmlns:a16="http://schemas.microsoft.com/office/drawing/2014/main" id="{3D1FCFEB-ECE4-5545-A4E2-F7E24ADDCD21}"/>
              </a:ext>
            </a:extLst>
          </p:cNvPr>
          <p:cNvPicPr>
            <a:picLocks noChangeAspect="1"/>
          </p:cNvPicPr>
          <p:nvPr/>
        </p:nvPicPr>
        <p:blipFill>
          <a:blip r:embed="rId2"/>
          <a:stretch>
            <a:fillRect/>
          </a:stretch>
        </p:blipFill>
        <p:spPr>
          <a:xfrm>
            <a:off x="1777480" y="3534708"/>
            <a:ext cx="16805672" cy="3946922"/>
          </a:xfrm>
          <a:prstGeom prst="rect">
            <a:avLst/>
          </a:prstGeom>
        </p:spPr>
      </p:pic>
      <p:pic>
        <p:nvPicPr>
          <p:cNvPr id="3" name="Picture 2">
            <a:extLst>
              <a:ext uri="{FF2B5EF4-FFF2-40B4-BE49-F238E27FC236}">
                <a16:creationId xmlns:a16="http://schemas.microsoft.com/office/drawing/2014/main" id="{9859F73C-99FB-8A40-22C8-E4A22D43A869}"/>
              </a:ext>
            </a:extLst>
          </p:cNvPr>
          <p:cNvPicPr>
            <a:picLocks noChangeAspect="1"/>
          </p:cNvPicPr>
          <p:nvPr/>
        </p:nvPicPr>
        <p:blipFill>
          <a:blip r:embed="rId3"/>
          <a:stretch>
            <a:fillRect/>
          </a:stretch>
        </p:blipFill>
        <p:spPr>
          <a:xfrm>
            <a:off x="6284237" y="8653593"/>
            <a:ext cx="17301948" cy="2731245"/>
          </a:xfrm>
          <a:prstGeom prst="rect">
            <a:avLst/>
          </a:prstGeom>
        </p:spPr>
      </p:pic>
      <p:sp>
        <p:nvSpPr>
          <p:cNvPr id="4" name="Oval 3">
            <a:extLst>
              <a:ext uri="{FF2B5EF4-FFF2-40B4-BE49-F238E27FC236}">
                <a16:creationId xmlns:a16="http://schemas.microsoft.com/office/drawing/2014/main" id="{A4AA556C-EE67-8966-8F6C-49311FB7AD5B}"/>
              </a:ext>
            </a:extLst>
          </p:cNvPr>
          <p:cNvSpPr/>
          <p:nvPr/>
        </p:nvSpPr>
        <p:spPr>
          <a:xfrm>
            <a:off x="15039703" y="8740678"/>
            <a:ext cx="1114697" cy="821333"/>
          </a:xfrm>
          <a:prstGeom prst="ellipse">
            <a:avLst/>
          </a:prstGeom>
          <a:noFill/>
          <a:ln w="76200">
            <a:solidFill>
              <a:srgbClr val="FF0000"/>
            </a:solidFill>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TextBox 4">
            <a:extLst>
              <a:ext uri="{FF2B5EF4-FFF2-40B4-BE49-F238E27FC236}">
                <a16:creationId xmlns:a16="http://schemas.microsoft.com/office/drawing/2014/main" id="{F8CD66E3-B1A3-A4EF-DD44-AE146E0B1154}"/>
              </a:ext>
            </a:extLst>
          </p:cNvPr>
          <p:cNvSpPr txBox="1"/>
          <p:nvPr/>
        </p:nvSpPr>
        <p:spPr>
          <a:xfrm>
            <a:off x="14098237" y="8153773"/>
            <a:ext cx="4484915" cy="533479"/>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chemeClr val="bg1"/>
                </a:solidFill>
                <a:effectLst/>
                <a:uFillTx/>
                <a:latin typeface="Helvetica Neue"/>
                <a:ea typeface="Helvetica Neue"/>
                <a:cs typeface="Helvetica Neue"/>
                <a:sym typeface="Helvetica Neue"/>
              </a:rPr>
              <a:t>Designates GSHIP election</a:t>
            </a:r>
          </a:p>
        </p:txBody>
      </p:sp>
    </p:spTree>
    <p:extLst>
      <p:ext uri="{BB962C8B-B14F-4D97-AF65-F5344CB8AC3E}">
        <p14:creationId xmlns:p14="http://schemas.microsoft.com/office/powerpoint/2010/main" val="15051621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11250" dirty="0"/>
              <a:t>Running Reports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2490652" y="1936534"/>
            <a:ext cx="19402696" cy="9842931"/>
          </a:xfrm>
        </p:spPr>
        <p:txBody>
          <a:bodyPr/>
          <a:lstStyle/>
          <a:p>
            <a:pPr marL="375060" indent="0">
              <a:spcBef>
                <a:spcPts val="1688"/>
              </a:spcBef>
              <a:buNone/>
            </a:pPr>
            <a:r>
              <a:rPr lang="en-US" sz="5344" dirty="0"/>
              <a:t>Common Error Messages</a:t>
            </a:r>
          </a:p>
          <a:p>
            <a:pPr>
              <a:spcBef>
                <a:spcPts val="1688"/>
              </a:spcBef>
            </a:pPr>
            <a:r>
              <a:rPr lang="en-US" sz="3938" dirty="0"/>
              <a:t>No RA Job 5K </a:t>
            </a:r>
            <a:r>
              <a:rPr lang="en-US" sz="3938" dirty="0" err="1"/>
              <a:t>Fd</a:t>
            </a:r>
            <a:r>
              <a:rPr lang="en-US" sz="3938" dirty="0"/>
              <a:t> –student is an RA, but not at that moment on an active RA job record</a:t>
            </a:r>
          </a:p>
          <a:p>
            <a:pPr>
              <a:spcBef>
                <a:spcPts val="1688"/>
              </a:spcBef>
            </a:pPr>
            <a:r>
              <a:rPr lang="en-US" sz="3938" dirty="0"/>
              <a:t>No TA Job Code – student is a TA for the semester, but not at the moment on an active TA job record</a:t>
            </a:r>
          </a:p>
          <a:p>
            <a:pPr>
              <a:spcBef>
                <a:spcPts val="1688"/>
              </a:spcBef>
            </a:pPr>
            <a:r>
              <a:rPr lang="en-US" sz="3938" dirty="0"/>
              <a:t>Insufficient Credit Hours – student is not enrolled in the minimum required number of credits</a:t>
            </a:r>
          </a:p>
          <a:p>
            <a:pPr>
              <a:spcBef>
                <a:spcPts val="1688"/>
              </a:spcBef>
            </a:pPr>
            <a:r>
              <a:rPr lang="en-US" sz="3938" dirty="0"/>
              <a:t>84 Hours Exceeded – student is an RA and has a cumulative credit hour calculation of 84 or more</a:t>
            </a:r>
          </a:p>
          <a:p>
            <a:pPr>
              <a:spcBef>
                <a:spcPts val="1688"/>
              </a:spcBef>
            </a:pPr>
            <a:r>
              <a:rPr lang="en-US" sz="3938" dirty="0"/>
              <a:t>TBP Term Count Exceeded – student has no more terms of eligibility remaining</a:t>
            </a:r>
          </a:p>
          <a:p>
            <a:pPr>
              <a:spcBef>
                <a:spcPts val="1688"/>
              </a:spcBef>
            </a:pPr>
            <a:r>
              <a:rPr lang="en-US" sz="3938" dirty="0"/>
              <a:t>Override: Eligible –override has already been processed</a:t>
            </a:r>
          </a:p>
        </p:txBody>
      </p:sp>
    </p:spTree>
    <p:extLst>
      <p:ext uri="{BB962C8B-B14F-4D97-AF65-F5344CB8AC3E}">
        <p14:creationId xmlns:p14="http://schemas.microsoft.com/office/powerpoint/2010/main" val="151553964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3048000" y="584766"/>
            <a:ext cx="18288000" cy="2678906"/>
          </a:xfrm>
        </p:spPr>
        <p:txBody>
          <a:bodyPr>
            <a:normAutofit fontScale="90000"/>
          </a:bodyPr>
          <a:lstStyle/>
          <a:p>
            <a:r>
              <a:rPr lang="en-US" altLang="en-US" sz="10547" dirty="0"/>
              <a:t>Financial Support Requirements</a:t>
            </a:r>
          </a:p>
        </p:txBody>
      </p:sp>
      <p:sp>
        <p:nvSpPr>
          <p:cNvPr id="3" name="Content Placeholder 2">
            <a:extLst>
              <a:ext uri="{FF2B5EF4-FFF2-40B4-BE49-F238E27FC236}">
                <a16:creationId xmlns:a16="http://schemas.microsoft.com/office/drawing/2014/main" id="{B27A4E21-A1BE-C744-B796-D3E4E7432E10}"/>
              </a:ext>
            </a:extLst>
          </p:cNvPr>
          <p:cNvSpPr>
            <a:spLocks noGrp="1"/>
          </p:cNvSpPr>
          <p:nvPr>
            <p:ph idx="1"/>
          </p:nvPr>
        </p:nvSpPr>
        <p:spPr>
          <a:xfrm>
            <a:off x="3296534" y="3786187"/>
            <a:ext cx="17790932" cy="8858250"/>
          </a:xfrm>
        </p:spPr>
        <p:txBody>
          <a:bodyPr/>
          <a:lstStyle/>
          <a:p>
            <a:pPr>
              <a:spcBef>
                <a:spcPts val="1688"/>
              </a:spcBef>
            </a:pPr>
            <a:r>
              <a:rPr lang="en-US" sz="4781" dirty="0"/>
              <a:t>Assistantship wages will only count when earned during the proper semester: </a:t>
            </a:r>
          </a:p>
          <a:p>
            <a:pPr lvl="2">
              <a:spcBef>
                <a:spcPts val="1688"/>
              </a:spcBef>
            </a:pPr>
            <a:r>
              <a:rPr lang="en-US" sz="4500" dirty="0"/>
              <a:t>Fall : August 16 thru December 31 (9 pay periods)</a:t>
            </a:r>
          </a:p>
          <a:p>
            <a:pPr lvl="2">
              <a:spcBef>
                <a:spcPts val="1688"/>
              </a:spcBef>
            </a:pPr>
            <a:r>
              <a:rPr lang="en-US" sz="4500" dirty="0"/>
              <a:t>Spring : January 1 thru May 15 (9 pay periods)</a:t>
            </a:r>
          </a:p>
          <a:p>
            <a:pPr lvl="2">
              <a:spcBef>
                <a:spcPts val="1688"/>
              </a:spcBef>
            </a:pPr>
            <a:r>
              <a:rPr lang="en-US" sz="4500" dirty="0"/>
              <a:t>Summer: May 16 thru August 15 (6 pay periods)</a:t>
            </a:r>
          </a:p>
          <a:p>
            <a:pPr>
              <a:spcBef>
                <a:spcPts val="1688"/>
              </a:spcBef>
            </a:pPr>
            <a:r>
              <a:rPr lang="en-US" sz="4781" dirty="0"/>
              <a:t>Fellowships will only count when: </a:t>
            </a:r>
          </a:p>
          <a:p>
            <a:pPr lvl="2">
              <a:spcBef>
                <a:spcPts val="1688"/>
              </a:spcBef>
            </a:pPr>
            <a:r>
              <a:rPr lang="en-US" sz="4500" dirty="0"/>
              <a:t>Disbursed through Scholarship Admin during the proper term (fall, spring, summer)</a:t>
            </a:r>
          </a:p>
          <a:p>
            <a:pPr lvl="2">
              <a:spcBef>
                <a:spcPts val="1688"/>
              </a:spcBef>
            </a:pPr>
            <a:r>
              <a:rPr lang="en-US" sz="4500" dirty="0"/>
              <a:t>Stipends paid through AP disbursed within the semester</a:t>
            </a:r>
          </a:p>
        </p:txBody>
      </p:sp>
    </p:spTree>
    <p:extLst>
      <p:ext uri="{BB962C8B-B14F-4D97-AF65-F5344CB8AC3E}">
        <p14:creationId xmlns:p14="http://schemas.microsoft.com/office/powerpoint/2010/main" val="205833465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3048000" y="589359"/>
            <a:ext cx="18288000" cy="2678906"/>
          </a:xfrm>
        </p:spPr>
        <p:txBody>
          <a:bodyPr/>
          <a:lstStyle/>
          <a:p>
            <a:r>
              <a:rPr lang="en-US" altLang="en-US" sz="9844" dirty="0"/>
              <a:t>Enrollment/Registration</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2726123" y="3484042"/>
            <a:ext cx="18931754" cy="7893844"/>
          </a:xfrm>
        </p:spPr>
        <p:txBody>
          <a:bodyPr/>
          <a:lstStyle/>
          <a:p>
            <a:pPr marL="375060" indent="0">
              <a:spcBef>
                <a:spcPts val="1688"/>
              </a:spcBef>
              <a:buNone/>
              <a:defRPr/>
            </a:pPr>
            <a:r>
              <a:rPr lang="en-US" altLang="en-US" sz="5344" dirty="0"/>
              <a:t>Students participating in the Tuition Benefit Program (including XTBP) must meet the following requirements: </a:t>
            </a:r>
          </a:p>
          <a:p>
            <a:pPr>
              <a:spcBef>
                <a:spcPts val="1688"/>
              </a:spcBef>
              <a:defRPr/>
            </a:pPr>
            <a:r>
              <a:rPr lang="en-US" altLang="en-US" sz="4781" dirty="0"/>
              <a:t>Matriculated graduate student</a:t>
            </a:r>
          </a:p>
          <a:p>
            <a:pPr>
              <a:spcBef>
                <a:spcPts val="1688"/>
              </a:spcBef>
              <a:defRPr/>
            </a:pPr>
            <a:r>
              <a:rPr lang="en-US" altLang="en-US" sz="4781" dirty="0"/>
              <a:t>In good academic standing with program</a:t>
            </a:r>
          </a:p>
          <a:p>
            <a:pPr>
              <a:spcBef>
                <a:spcPts val="1688"/>
              </a:spcBef>
              <a:defRPr/>
            </a:pPr>
            <a:r>
              <a:rPr lang="en-US" altLang="en-US" sz="4781" dirty="0"/>
              <a:t>Enrolled in a minimum of 9 credits (fall/spring) or 3 credits (summer); tuition benefits will not disburse if enrollment requirement is not met</a:t>
            </a:r>
          </a:p>
        </p:txBody>
      </p:sp>
    </p:spTree>
    <p:extLst>
      <p:ext uri="{BB962C8B-B14F-4D97-AF65-F5344CB8AC3E}">
        <p14:creationId xmlns:p14="http://schemas.microsoft.com/office/powerpoint/2010/main" val="227965773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3048000" y="549932"/>
            <a:ext cx="18288000" cy="2678906"/>
          </a:xfrm>
        </p:spPr>
        <p:txBody>
          <a:bodyPr/>
          <a:lstStyle/>
          <a:p>
            <a:r>
              <a:rPr lang="en-US" altLang="en-US" sz="9844" dirty="0"/>
              <a:t>Enrollment/Registration</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3344432" y="3449207"/>
            <a:ext cx="17695136" cy="6286500"/>
          </a:xfrm>
        </p:spPr>
        <p:txBody>
          <a:bodyPr/>
          <a:lstStyle/>
          <a:p>
            <a:pPr marL="375060" indent="0">
              <a:spcBef>
                <a:spcPts val="1688"/>
              </a:spcBef>
              <a:buNone/>
              <a:defRPr/>
            </a:pPr>
            <a:r>
              <a:rPr lang="en-US" altLang="en-US" sz="5344" dirty="0"/>
              <a:t>Nine Credit Enrollment Requirement</a:t>
            </a:r>
          </a:p>
          <a:p>
            <a:pPr>
              <a:spcBef>
                <a:spcPts val="1688"/>
              </a:spcBef>
              <a:defRPr/>
            </a:pPr>
            <a:r>
              <a:rPr lang="en-US" altLang="en-US" sz="4781" dirty="0"/>
              <a:t>TBP will cover 9-12 graduate credits</a:t>
            </a:r>
          </a:p>
          <a:p>
            <a:pPr>
              <a:spcBef>
                <a:spcPts val="1688"/>
              </a:spcBef>
              <a:defRPr/>
            </a:pPr>
            <a:r>
              <a:rPr lang="en-US" altLang="en-US" sz="4781" dirty="0"/>
              <a:t>TBP does not cover undergraduate or repeated courses (outside those </a:t>
            </a:r>
            <a:r>
              <a:rPr lang="en-US" altLang="en-US" sz="4781" i="1" dirty="0"/>
              <a:t>required</a:t>
            </a:r>
            <a:r>
              <a:rPr lang="en-US" altLang="en-US" sz="4781" dirty="0"/>
              <a:t>); however, these courses can count toward the 9 credit minimum</a:t>
            </a:r>
          </a:p>
        </p:txBody>
      </p:sp>
    </p:spTree>
    <p:extLst>
      <p:ext uri="{BB962C8B-B14F-4D97-AF65-F5344CB8AC3E}">
        <p14:creationId xmlns:p14="http://schemas.microsoft.com/office/powerpoint/2010/main" val="93065912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3048000" y="358344"/>
            <a:ext cx="18288000" cy="2678906"/>
          </a:xfrm>
        </p:spPr>
        <p:txBody>
          <a:bodyPr/>
          <a:lstStyle/>
          <a:p>
            <a:r>
              <a:rPr lang="en-US" altLang="en-US" sz="9844" dirty="0"/>
              <a:t>Enrollment/Registration</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3048000" y="3379539"/>
            <a:ext cx="18288000" cy="6715125"/>
          </a:xfrm>
        </p:spPr>
        <p:txBody>
          <a:bodyPr/>
          <a:lstStyle/>
          <a:p>
            <a:pPr marL="375060" indent="0">
              <a:spcBef>
                <a:spcPts val="1688"/>
              </a:spcBef>
              <a:buNone/>
              <a:defRPr/>
            </a:pPr>
            <a:r>
              <a:rPr lang="en-US" altLang="en-US" sz="5344" dirty="0"/>
              <a:t>Repeated courses</a:t>
            </a:r>
          </a:p>
          <a:p>
            <a:pPr>
              <a:spcBef>
                <a:spcPts val="1688"/>
              </a:spcBef>
              <a:defRPr/>
            </a:pPr>
            <a:r>
              <a:rPr lang="en-US" altLang="en-US" sz="4781" dirty="0"/>
              <a:t>Tuition benefit will cover </a:t>
            </a:r>
            <a:r>
              <a:rPr lang="en-US" altLang="en-US" sz="4781" i="1" dirty="0"/>
              <a:t>if</a:t>
            </a:r>
            <a:r>
              <a:rPr lang="en-US" altLang="en-US" sz="4781" dirty="0"/>
              <a:t> required by degree program (usually thesis/dissertation)</a:t>
            </a:r>
          </a:p>
          <a:p>
            <a:pPr>
              <a:spcBef>
                <a:spcPts val="1688"/>
              </a:spcBef>
              <a:defRPr/>
            </a:pPr>
            <a:r>
              <a:rPr lang="en-US" altLang="en-US" sz="4781" dirty="0"/>
              <a:t>TBP will not cover repeats for a higher grade or to refresh, even if program requires a student to retake a class for a higher grade</a:t>
            </a:r>
          </a:p>
        </p:txBody>
      </p:sp>
    </p:spTree>
    <p:extLst>
      <p:ext uri="{BB962C8B-B14F-4D97-AF65-F5344CB8AC3E}">
        <p14:creationId xmlns:p14="http://schemas.microsoft.com/office/powerpoint/2010/main" val="136482836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3048000" y="419304"/>
            <a:ext cx="18288000" cy="2678906"/>
          </a:xfrm>
        </p:spPr>
        <p:txBody>
          <a:bodyPr/>
          <a:lstStyle/>
          <a:p>
            <a:r>
              <a:rPr lang="en-US" altLang="en-US" sz="9844" dirty="0"/>
              <a:t>Enrollment/Registration</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3387974" y="2540861"/>
            <a:ext cx="17608051" cy="8429625"/>
          </a:xfrm>
        </p:spPr>
        <p:txBody>
          <a:bodyPr>
            <a:normAutofit/>
          </a:bodyPr>
          <a:lstStyle/>
          <a:p>
            <a:pPr marL="375060" indent="0">
              <a:spcBef>
                <a:spcPts val="1688"/>
              </a:spcBef>
              <a:buNone/>
              <a:defRPr/>
            </a:pPr>
            <a:r>
              <a:rPr lang="en-US" altLang="en-US" sz="5344" dirty="0"/>
              <a:t>Academic Year Limits</a:t>
            </a:r>
          </a:p>
          <a:p>
            <a:pPr>
              <a:spcBef>
                <a:spcPts val="1688"/>
              </a:spcBef>
              <a:defRPr/>
            </a:pPr>
            <a:r>
              <a:rPr lang="en-US" altLang="en-US" sz="4500" dirty="0"/>
              <a:t>Academic year defined as Fall, Spring, and Summer semesters</a:t>
            </a:r>
          </a:p>
          <a:p>
            <a:pPr lvl="1">
              <a:spcBef>
                <a:spcPts val="1688"/>
              </a:spcBef>
              <a:defRPr/>
            </a:pPr>
            <a:r>
              <a:rPr lang="en-US" altLang="en-US" sz="4500" dirty="0"/>
              <a:t>(Starting in Fall and ending in Summer)</a:t>
            </a:r>
          </a:p>
          <a:p>
            <a:pPr>
              <a:spcBef>
                <a:spcPts val="1688"/>
              </a:spcBef>
              <a:defRPr/>
            </a:pPr>
            <a:r>
              <a:rPr lang="en-US" altLang="en-US" sz="4500" dirty="0"/>
              <a:t>If a student is supported on TBP Fall &amp; Spring, they will have an AY limit of 24 graduate credits</a:t>
            </a:r>
          </a:p>
          <a:p>
            <a:pPr>
              <a:spcBef>
                <a:spcPts val="1688"/>
              </a:spcBef>
              <a:defRPr/>
            </a:pPr>
            <a:r>
              <a:rPr lang="en-US" altLang="en-US" sz="4500" dirty="0"/>
              <a:t>If a student is supported on TBP Fall </a:t>
            </a:r>
            <a:r>
              <a:rPr lang="en-US" altLang="en-US" sz="4500" i="1" u="sng" dirty="0"/>
              <a:t>or</a:t>
            </a:r>
            <a:r>
              <a:rPr lang="en-US" altLang="en-US" sz="4500" dirty="0"/>
              <a:t> Spring semesters, they will have an AY limit of 12 graduate credits </a:t>
            </a:r>
          </a:p>
          <a:p>
            <a:pPr>
              <a:spcBef>
                <a:spcPts val="1688"/>
              </a:spcBef>
              <a:defRPr/>
            </a:pPr>
            <a:r>
              <a:rPr lang="en-US" altLang="en-US" sz="4500" dirty="0"/>
              <a:t>Example: a student supported on TBP the entire AY may choose to enroll in 9 credits Fall, 9 credits Spring, and 6 credits Summer</a:t>
            </a:r>
          </a:p>
        </p:txBody>
      </p:sp>
    </p:spTree>
    <p:extLst>
      <p:ext uri="{BB962C8B-B14F-4D97-AF65-F5344CB8AC3E}">
        <p14:creationId xmlns:p14="http://schemas.microsoft.com/office/powerpoint/2010/main" val="93321632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3047999" y="297384"/>
            <a:ext cx="18288000" cy="2678906"/>
          </a:xfrm>
        </p:spPr>
        <p:txBody>
          <a:bodyPr/>
          <a:lstStyle/>
          <a:p>
            <a:r>
              <a:rPr lang="en-US" altLang="en-US" sz="9844" dirty="0"/>
              <a:t>Enrollment/Registration</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3461997" y="3893344"/>
            <a:ext cx="17460005" cy="6393656"/>
          </a:xfrm>
        </p:spPr>
        <p:txBody>
          <a:bodyPr/>
          <a:lstStyle/>
          <a:p>
            <a:pPr marL="375060" indent="0">
              <a:spcBef>
                <a:spcPts val="1688"/>
              </a:spcBef>
              <a:buNone/>
              <a:defRPr/>
            </a:pPr>
            <a:r>
              <a:rPr lang="en-US" altLang="en-US" sz="5344" dirty="0"/>
              <a:t>Enrollment Accommodations </a:t>
            </a:r>
          </a:p>
          <a:p>
            <a:pPr>
              <a:spcBef>
                <a:spcPts val="1688"/>
              </a:spcBef>
              <a:defRPr/>
            </a:pPr>
            <a:r>
              <a:rPr lang="en-US" altLang="en-US" sz="4781" dirty="0"/>
              <a:t>TBP will honor a reduced enrollment accommodation as approved by the Center for Disability &amp; Access (CDA)</a:t>
            </a:r>
          </a:p>
          <a:p>
            <a:pPr>
              <a:spcBef>
                <a:spcPts val="1688"/>
              </a:spcBef>
              <a:defRPr/>
            </a:pPr>
            <a:r>
              <a:rPr lang="en-US" altLang="en-US" sz="4781" dirty="0"/>
              <a:t>No other accommodations will be granted without CDA approval</a:t>
            </a:r>
          </a:p>
        </p:txBody>
      </p:sp>
    </p:spTree>
    <p:extLst>
      <p:ext uri="{BB962C8B-B14F-4D97-AF65-F5344CB8AC3E}">
        <p14:creationId xmlns:p14="http://schemas.microsoft.com/office/powerpoint/2010/main" val="265480706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a:xfrm>
            <a:off x="3048000" y="271258"/>
            <a:ext cx="18288000" cy="2678906"/>
          </a:xfrm>
        </p:spPr>
        <p:txBody>
          <a:bodyPr/>
          <a:lstStyle/>
          <a:p>
            <a:r>
              <a:rPr lang="en-US" altLang="en-US" sz="9844" dirty="0"/>
              <a:t>Enrollment/Registration</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3366203" y="3614669"/>
            <a:ext cx="17651593" cy="8108156"/>
          </a:xfrm>
        </p:spPr>
        <p:txBody>
          <a:bodyPr>
            <a:normAutofit/>
          </a:bodyPr>
          <a:lstStyle/>
          <a:p>
            <a:pPr marL="375060" indent="0">
              <a:spcBef>
                <a:spcPts val="1688"/>
              </a:spcBef>
              <a:buNone/>
              <a:defRPr/>
            </a:pPr>
            <a:r>
              <a:rPr lang="en-US" altLang="en-US" sz="5344" dirty="0"/>
              <a:t>Withdrawn Courses</a:t>
            </a:r>
          </a:p>
          <a:p>
            <a:pPr>
              <a:spcBef>
                <a:spcPts val="1688"/>
              </a:spcBef>
              <a:defRPr/>
            </a:pPr>
            <a:r>
              <a:rPr lang="en-US" altLang="en-US" sz="4781" dirty="0"/>
              <a:t>A withdrawn course are credits </a:t>
            </a:r>
            <a:r>
              <a:rPr lang="en-US" altLang="en-US" sz="4781" i="1" dirty="0"/>
              <a:t>a student has removed from active enrollment after the semester add/drop deadline</a:t>
            </a:r>
            <a:r>
              <a:rPr lang="en-US" altLang="en-US" sz="4781" dirty="0"/>
              <a:t> </a:t>
            </a:r>
          </a:p>
          <a:p>
            <a:pPr>
              <a:spcBef>
                <a:spcPts val="1688"/>
              </a:spcBef>
              <a:defRPr/>
            </a:pPr>
            <a:r>
              <a:rPr lang="en-US" altLang="en-US" sz="4781" dirty="0"/>
              <a:t>Tuition benefit does not cover withdrawn courses</a:t>
            </a:r>
          </a:p>
          <a:p>
            <a:pPr>
              <a:spcBef>
                <a:spcPts val="1688"/>
              </a:spcBef>
              <a:defRPr/>
            </a:pPr>
            <a:r>
              <a:rPr lang="en-US" altLang="en-US" sz="4781" i="1" dirty="0"/>
              <a:t>If</a:t>
            </a:r>
            <a:r>
              <a:rPr lang="en-US" altLang="en-US" sz="4781" dirty="0"/>
              <a:t> a student’s active enrollment remains 9 credits or higher, TBP will be applied as usual and student will be responsible for withdrawn course</a:t>
            </a:r>
          </a:p>
          <a:p>
            <a:pPr>
              <a:spcBef>
                <a:spcPts val="1688"/>
              </a:spcBef>
              <a:defRPr/>
            </a:pPr>
            <a:r>
              <a:rPr lang="en-US" altLang="en-US" sz="4781" i="1" dirty="0"/>
              <a:t>If</a:t>
            </a:r>
            <a:r>
              <a:rPr lang="en-US" altLang="en-US" sz="4781" dirty="0"/>
              <a:t> a student’s active enrollment drops below 9 credits, they will no longer be eligible for tuition benefits</a:t>
            </a:r>
            <a:endParaRPr lang="en-US" altLang="en-US" sz="4781" i="1" dirty="0"/>
          </a:p>
        </p:txBody>
      </p:sp>
    </p:spTree>
    <p:extLst>
      <p:ext uri="{BB962C8B-B14F-4D97-AF65-F5344CB8AC3E}">
        <p14:creationId xmlns:p14="http://schemas.microsoft.com/office/powerpoint/2010/main" val="195833868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11250" dirty="0"/>
              <a:t>Role of Coordinator</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3466811" y="3976471"/>
            <a:ext cx="17450377" cy="8108156"/>
          </a:xfrm>
        </p:spPr>
        <p:txBody>
          <a:bodyPr/>
          <a:lstStyle/>
          <a:p>
            <a:pPr>
              <a:spcBef>
                <a:spcPts val="1688"/>
              </a:spcBef>
              <a:defRPr/>
            </a:pPr>
            <a:r>
              <a:rPr lang="en-US" altLang="en-US" sz="4781" dirty="0"/>
              <a:t>It is the responsibility of each participating department to appoint an individual to serve as the primary tuition benefit coordinator. </a:t>
            </a:r>
          </a:p>
          <a:p>
            <a:pPr>
              <a:spcBef>
                <a:spcPts val="1688"/>
              </a:spcBef>
              <a:defRPr/>
            </a:pPr>
            <a:r>
              <a:rPr lang="en-US" altLang="en-US" sz="4781" dirty="0"/>
              <a:t>Responsibilities include: </a:t>
            </a:r>
          </a:p>
          <a:p>
            <a:pPr lvl="2">
              <a:spcBef>
                <a:spcPts val="1688"/>
              </a:spcBef>
              <a:defRPr/>
            </a:pPr>
            <a:r>
              <a:rPr lang="en-US" altLang="en-US" sz="4500" dirty="0"/>
              <a:t>Timely entry of students into the TBP portal</a:t>
            </a:r>
          </a:p>
          <a:p>
            <a:pPr lvl="2">
              <a:spcBef>
                <a:spcPts val="1688"/>
              </a:spcBef>
              <a:defRPr/>
            </a:pPr>
            <a:r>
              <a:rPr lang="en-US" altLang="en-US" sz="4500" dirty="0"/>
              <a:t>Routinely running &amp; reviewing coordinator reports </a:t>
            </a:r>
          </a:p>
          <a:p>
            <a:pPr lvl="2">
              <a:spcBef>
                <a:spcPts val="1688"/>
              </a:spcBef>
              <a:defRPr/>
            </a:pPr>
            <a:r>
              <a:rPr lang="en-US" altLang="en-US" sz="4500" dirty="0"/>
              <a:t>Addressing TBP department and student concerns</a:t>
            </a:r>
          </a:p>
          <a:p>
            <a:pPr lvl="2">
              <a:spcBef>
                <a:spcPts val="1688"/>
              </a:spcBef>
              <a:defRPr/>
            </a:pPr>
            <a:r>
              <a:rPr lang="en-US" altLang="en-US" sz="4500" dirty="0"/>
              <a:t>Liaising within the department pertinent tuition benefit concerns</a:t>
            </a:r>
          </a:p>
        </p:txBody>
      </p:sp>
    </p:spTree>
    <p:extLst>
      <p:ext uri="{BB962C8B-B14F-4D97-AF65-F5344CB8AC3E}">
        <p14:creationId xmlns:p14="http://schemas.microsoft.com/office/powerpoint/2010/main" val="277334520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11250" dirty="0"/>
              <a:t>Petitions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2865460" y="3366577"/>
            <a:ext cx="18653079" cy="7679531"/>
          </a:xfrm>
        </p:spPr>
        <p:txBody>
          <a:bodyPr>
            <a:normAutofit lnSpcReduction="10000"/>
          </a:bodyPr>
          <a:lstStyle/>
          <a:p>
            <a:pPr>
              <a:spcBef>
                <a:spcPts val="1688"/>
              </a:spcBef>
              <a:defRPr/>
            </a:pPr>
            <a:r>
              <a:rPr lang="en-US" altLang="en-US" sz="4781" dirty="0"/>
              <a:t>Petitions may be submitted on behalf of a student by a department chair, or chair’s designee</a:t>
            </a:r>
          </a:p>
          <a:p>
            <a:pPr>
              <a:spcBef>
                <a:spcPts val="1688"/>
              </a:spcBef>
              <a:defRPr/>
            </a:pPr>
            <a:r>
              <a:rPr lang="en-US" altLang="en-US" sz="4781" dirty="0"/>
              <a:t>Exceptions considered for personal emergencies such as illness or extenuating family circumstances</a:t>
            </a:r>
          </a:p>
          <a:p>
            <a:pPr>
              <a:spcBef>
                <a:spcPts val="1688"/>
              </a:spcBef>
              <a:defRPr/>
            </a:pPr>
            <a:r>
              <a:rPr lang="en-US" altLang="en-US" sz="4781" dirty="0"/>
              <a:t>Petitions should be sent to </a:t>
            </a:r>
            <a:r>
              <a:rPr lang="en-US" altLang="en-US" sz="4781" dirty="0">
                <a:hlinkClick r:id="rId2"/>
              </a:rPr>
              <a:t>tuitionbenefits@gradschool.utah.edu</a:t>
            </a:r>
            <a:endParaRPr lang="en-US" altLang="en-US" sz="4781" dirty="0"/>
          </a:p>
          <a:p>
            <a:pPr lvl="1">
              <a:spcBef>
                <a:spcPts val="1688"/>
              </a:spcBef>
              <a:defRPr/>
            </a:pPr>
            <a:r>
              <a:rPr lang="en-US" altLang="en-US" sz="4781" i="1" dirty="0"/>
              <a:t>A new portal for petition submission is in the process of being created at this time. That portal will be available online on our website on a future date. When that portal is complete, all petitions will be submitted via that option instead. Notice will be sent to coordinators when that goes live.</a:t>
            </a:r>
          </a:p>
        </p:txBody>
      </p:sp>
    </p:spTree>
    <p:extLst>
      <p:ext uri="{BB962C8B-B14F-4D97-AF65-F5344CB8AC3E}">
        <p14:creationId xmlns:p14="http://schemas.microsoft.com/office/powerpoint/2010/main" val="135155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11250" dirty="0"/>
              <a:t>Petitions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2647746" y="2886053"/>
            <a:ext cx="19088508" cy="9286875"/>
          </a:xfrm>
        </p:spPr>
        <p:txBody>
          <a:bodyPr/>
          <a:lstStyle/>
          <a:p>
            <a:pPr marL="375060" indent="0">
              <a:spcBef>
                <a:spcPts val="1688"/>
              </a:spcBef>
              <a:buNone/>
              <a:defRPr/>
            </a:pPr>
            <a:r>
              <a:rPr lang="en-US" altLang="en-US" sz="5344" dirty="0"/>
              <a:t>To be eligible for a TBP petition, a student must meet the following requirements: </a:t>
            </a:r>
          </a:p>
          <a:p>
            <a:pPr>
              <a:spcBef>
                <a:spcPts val="1688"/>
              </a:spcBef>
              <a:defRPr/>
            </a:pPr>
            <a:r>
              <a:rPr lang="en-US" altLang="en-US" sz="4781" dirty="0"/>
              <a:t>Remain in good standing in their academic program</a:t>
            </a:r>
          </a:p>
          <a:p>
            <a:pPr>
              <a:spcBef>
                <a:spcPts val="1688"/>
              </a:spcBef>
              <a:defRPr/>
            </a:pPr>
            <a:r>
              <a:rPr lang="en-US" altLang="en-US" sz="4781" dirty="0"/>
              <a:t>Formation of a committee</a:t>
            </a:r>
          </a:p>
          <a:p>
            <a:pPr>
              <a:spcBef>
                <a:spcPts val="1688"/>
              </a:spcBef>
              <a:defRPr/>
            </a:pPr>
            <a:r>
              <a:rPr lang="en-US" altLang="en-US" sz="4781" dirty="0"/>
              <a:t>Grad Student Degree Tracking up to date (including program of study entered and approved by committee)</a:t>
            </a:r>
          </a:p>
          <a:p>
            <a:pPr>
              <a:spcBef>
                <a:spcPts val="1688"/>
              </a:spcBef>
              <a:defRPr/>
            </a:pPr>
            <a:r>
              <a:rPr lang="en-US" altLang="en-US" sz="4781" dirty="0"/>
              <a:t>Qualifying exams completed</a:t>
            </a:r>
          </a:p>
          <a:p>
            <a:pPr>
              <a:spcBef>
                <a:spcPts val="1688"/>
              </a:spcBef>
              <a:defRPr/>
            </a:pPr>
            <a:r>
              <a:rPr lang="en-US" altLang="en-US" sz="4781" dirty="0"/>
              <a:t>Completion of other milestones as required by a degree program to define good standing</a:t>
            </a:r>
          </a:p>
        </p:txBody>
      </p:sp>
    </p:spTree>
    <p:extLst>
      <p:ext uri="{BB962C8B-B14F-4D97-AF65-F5344CB8AC3E}">
        <p14:creationId xmlns:p14="http://schemas.microsoft.com/office/powerpoint/2010/main" val="263865314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11250" dirty="0"/>
              <a:t>Petitions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2705168" y="3222784"/>
            <a:ext cx="18973664" cy="7036594"/>
          </a:xfrm>
        </p:spPr>
        <p:txBody>
          <a:bodyPr/>
          <a:lstStyle/>
          <a:p>
            <a:pPr marL="375060" indent="0">
              <a:spcBef>
                <a:spcPts val="1688"/>
              </a:spcBef>
              <a:buNone/>
              <a:defRPr/>
            </a:pPr>
            <a:r>
              <a:rPr lang="en-US" altLang="en-US" sz="5344" dirty="0"/>
              <a:t>If a tuition benefit extension is granted, the department will be responsible for the following: </a:t>
            </a:r>
          </a:p>
          <a:p>
            <a:pPr>
              <a:spcBef>
                <a:spcPts val="1688"/>
              </a:spcBef>
              <a:defRPr/>
            </a:pPr>
            <a:r>
              <a:rPr lang="en-US" altLang="en-US" sz="5063" dirty="0"/>
              <a:t>Providing minimum required support (assistantship and/or fellowship)</a:t>
            </a:r>
          </a:p>
          <a:p>
            <a:pPr>
              <a:spcBef>
                <a:spcPts val="1688"/>
              </a:spcBef>
              <a:defRPr/>
            </a:pPr>
            <a:r>
              <a:rPr lang="en-US" altLang="en-US" sz="5063" dirty="0"/>
              <a:t>Having tuition benefit allocation (for TA/GT/GR/GF) to cover resident tuition &amp; mandatory fees or having costs charged to &amp; F&amp;A returned overhead (for RA)</a:t>
            </a:r>
          </a:p>
        </p:txBody>
      </p:sp>
    </p:spTree>
    <p:extLst>
      <p:ext uri="{BB962C8B-B14F-4D97-AF65-F5344CB8AC3E}">
        <p14:creationId xmlns:p14="http://schemas.microsoft.com/office/powerpoint/2010/main" val="155797443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11250" dirty="0"/>
              <a:t>Petitions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2416969" y="2952818"/>
            <a:ext cx="19550062" cy="8858250"/>
          </a:xfrm>
        </p:spPr>
        <p:txBody>
          <a:bodyPr>
            <a:normAutofit/>
          </a:bodyPr>
          <a:lstStyle/>
          <a:p>
            <a:pPr marL="375060" indent="0">
              <a:spcBef>
                <a:spcPts val="1688"/>
              </a:spcBef>
              <a:buNone/>
              <a:defRPr/>
            </a:pPr>
            <a:r>
              <a:rPr lang="en-US" altLang="en-US" sz="5344" dirty="0"/>
              <a:t>Alternatives to Petitions for TBP Extension</a:t>
            </a:r>
          </a:p>
          <a:p>
            <a:pPr>
              <a:spcBef>
                <a:spcPts val="1688"/>
              </a:spcBef>
              <a:defRPr/>
            </a:pPr>
            <a:r>
              <a:rPr lang="en-US" altLang="en-US" sz="4500" dirty="0"/>
              <a:t>If student is an RA and their support is paid by a research grant, the PI of the grant can pay the tuition directly from grant funds (XTBP)</a:t>
            </a:r>
          </a:p>
          <a:p>
            <a:pPr>
              <a:spcBef>
                <a:spcPts val="1688"/>
              </a:spcBef>
              <a:defRPr/>
            </a:pPr>
            <a:r>
              <a:rPr lang="en-US" altLang="en-US" sz="4500" dirty="0"/>
              <a:t>Use of departmental funds, reimbursed overhead, donor funds, or faculty startup accounts to cover tuition directly (XTBP)</a:t>
            </a:r>
          </a:p>
          <a:p>
            <a:pPr>
              <a:spcBef>
                <a:spcPts val="1688"/>
              </a:spcBef>
              <a:defRPr/>
            </a:pPr>
            <a:r>
              <a:rPr lang="en-US" altLang="en-US" sz="4500" dirty="0"/>
              <a:t>If no other options are available, a student may register for the minimum credit hours necessary to maintain continuous registration (1 credit hour) and pay directly </a:t>
            </a:r>
          </a:p>
          <a:p>
            <a:pPr marL="1000161" lvl="1" indent="0">
              <a:spcBef>
                <a:spcPts val="1688"/>
              </a:spcBef>
              <a:buNone/>
              <a:defRPr/>
            </a:pPr>
            <a:r>
              <a:rPr lang="en-US" altLang="en-US" sz="4500" dirty="0"/>
              <a:t>(3 credits may be required for visa, student loan, and or health insurance eligibility)</a:t>
            </a:r>
          </a:p>
        </p:txBody>
      </p:sp>
    </p:spTree>
    <p:extLst>
      <p:ext uri="{BB962C8B-B14F-4D97-AF65-F5344CB8AC3E}">
        <p14:creationId xmlns:p14="http://schemas.microsoft.com/office/powerpoint/2010/main" val="167630628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11250" dirty="0"/>
              <a:t>Upcoming Workshops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2892829" y="3893345"/>
            <a:ext cx="18238123" cy="6347936"/>
          </a:xfrm>
        </p:spPr>
        <p:txBody>
          <a:bodyPr/>
          <a:lstStyle/>
          <a:p>
            <a:pPr>
              <a:spcBef>
                <a:spcPts val="1688"/>
              </a:spcBef>
              <a:defRPr/>
            </a:pPr>
            <a:r>
              <a:rPr lang="en-US" altLang="en-US" sz="4781" dirty="0"/>
              <a:t>June 2, 11am – TBP &amp; Enrollment Management </a:t>
            </a:r>
          </a:p>
          <a:p>
            <a:pPr>
              <a:spcBef>
                <a:spcPts val="1688"/>
              </a:spcBef>
              <a:defRPr/>
            </a:pPr>
            <a:r>
              <a:rPr lang="en-US" altLang="en-US" sz="4781" dirty="0"/>
              <a:t>June 6, 11am – GSHIP Overview </a:t>
            </a:r>
          </a:p>
          <a:p>
            <a:pPr>
              <a:spcBef>
                <a:spcPts val="1688"/>
              </a:spcBef>
              <a:defRPr/>
            </a:pPr>
            <a:r>
              <a:rPr lang="en-US" altLang="en-US" sz="4781" dirty="0"/>
              <a:t>July 6, 11am – TBP Fall Prep F&amp;Q</a:t>
            </a:r>
          </a:p>
          <a:p>
            <a:pPr>
              <a:spcBef>
                <a:spcPts val="1688"/>
              </a:spcBef>
              <a:defRPr/>
            </a:pPr>
            <a:r>
              <a:rPr lang="en-US" altLang="en-US" sz="4781" dirty="0"/>
              <a:t>August 2, 11am – Graduate School Funding Opportunities </a:t>
            </a:r>
          </a:p>
        </p:txBody>
      </p:sp>
    </p:spTree>
    <p:extLst>
      <p:ext uri="{BB962C8B-B14F-4D97-AF65-F5344CB8AC3E}">
        <p14:creationId xmlns:p14="http://schemas.microsoft.com/office/powerpoint/2010/main" val="412277994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49444-2E01-1044-82CC-778AE148D338}"/>
              </a:ext>
            </a:extLst>
          </p:cNvPr>
          <p:cNvSpPr>
            <a:spLocks noGrp="1"/>
          </p:cNvSpPr>
          <p:nvPr>
            <p:ph type="title"/>
          </p:nvPr>
        </p:nvSpPr>
        <p:spPr/>
        <p:txBody>
          <a:bodyPr/>
          <a:lstStyle/>
          <a:p>
            <a:r>
              <a:rPr lang="en-US" dirty="0"/>
              <a:t>Questions? </a:t>
            </a:r>
          </a:p>
        </p:txBody>
      </p:sp>
      <p:sp>
        <p:nvSpPr>
          <p:cNvPr id="3" name="Text Placeholder 2">
            <a:extLst>
              <a:ext uri="{FF2B5EF4-FFF2-40B4-BE49-F238E27FC236}">
                <a16:creationId xmlns:a16="http://schemas.microsoft.com/office/drawing/2014/main" id="{66A78991-C811-D54B-A5F4-FCB36558EBDC}"/>
              </a:ext>
            </a:extLst>
          </p:cNvPr>
          <p:cNvSpPr>
            <a:spLocks noGrp="1"/>
          </p:cNvSpPr>
          <p:nvPr>
            <p:ph type="body" idx="1"/>
          </p:nvPr>
        </p:nvSpPr>
        <p:spPr>
          <a:xfrm>
            <a:off x="3690850" y="3149600"/>
            <a:ext cx="19816849" cy="8754226"/>
          </a:xfrm>
        </p:spPr>
        <p:txBody>
          <a:bodyPr>
            <a:normAutofit/>
          </a:bodyPr>
          <a:lstStyle/>
          <a:p>
            <a:pPr marL="0" indent="0">
              <a:spcBef>
                <a:spcPts val="1200"/>
              </a:spcBef>
              <a:buNone/>
            </a:pPr>
            <a:r>
              <a:rPr lang="en-US" b="1" dirty="0"/>
              <a:t>LoGan Gowers</a:t>
            </a:r>
          </a:p>
          <a:p>
            <a:pPr marL="0" indent="0">
              <a:spcBef>
                <a:spcPts val="1200"/>
              </a:spcBef>
              <a:buNone/>
            </a:pPr>
            <a:r>
              <a:rPr lang="en-US" sz="4200" dirty="0"/>
              <a:t>Tuition Benefit Administrator</a:t>
            </a:r>
          </a:p>
          <a:p>
            <a:pPr marL="0" indent="0">
              <a:spcBef>
                <a:spcPts val="1200"/>
              </a:spcBef>
              <a:buNone/>
            </a:pPr>
            <a:r>
              <a:rPr lang="en-US" sz="4200" dirty="0"/>
              <a:t>Graduate School </a:t>
            </a:r>
          </a:p>
          <a:p>
            <a:pPr marL="0" indent="0">
              <a:spcBef>
                <a:spcPts val="1200"/>
              </a:spcBef>
              <a:buNone/>
            </a:pPr>
            <a:r>
              <a:rPr lang="en-US" sz="4200" dirty="0"/>
              <a:t>801-585-1372</a:t>
            </a:r>
          </a:p>
          <a:p>
            <a:pPr marL="0" indent="0">
              <a:spcBef>
                <a:spcPts val="1200"/>
              </a:spcBef>
              <a:buNone/>
            </a:pPr>
            <a:r>
              <a:rPr lang="en-US" sz="4200" dirty="0">
                <a:hlinkClick r:id="rId2"/>
              </a:rPr>
              <a:t>L.Gowers@utah.edu</a:t>
            </a:r>
            <a:endParaRPr lang="en-US" sz="4200" dirty="0"/>
          </a:p>
          <a:p>
            <a:pPr marL="0" indent="0">
              <a:spcBef>
                <a:spcPts val="1200"/>
              </a:spcBef>
              <a:buNone/>
            </a:pPr>
            <a:endParaRPr lang="en-US" sz="4200" dirty="0"/>
          </a:p>
          <a:p>
            <a:pPr marL="0" indent="0">
              <a:spcBef>
                <a:spcPts val="1200"/>
              </a:spcBef>
              <a:buNone/>
            </a:pPr>
            <a:r>
              <a:rPr lang="en-US" sz="4200" dirty="0"/>
              <a:t>For general Tuition Benefit Program assistance, email </a:t>
            </a:r>
            <a:r>
              <a:rPr lang="en-US" sz="4200" dirty="0">
                <a:hlinkClick r:id="rId3"/>
              </a:rPr>
              <a:t>tuitionbenefit@utah.edu</a:t>
            </a:r>
            <a:r>
              <a:rPr lang="en-US" sz="4200" dirty="0"/>
              <a:t> </a:t>
            </a:r>
          </a:p>
          <a:p>
            <a:pPr marL="0" indent="0">
              <a:spcBef>
                <a:spcPts val="1200"/>
              </a:spcBef>
              <a:buNone/>
            </a:pPr>
            <a:r>
              <a:rPr lang="en-US" sz="4200" dirty="0"/>
              <a:t>For fellowship concerns, email </a:t>
            </a:r>
            <a:r>
              <a:rPr lang="en-US" sz="4200" dirty="0">
                <a:hlinkClick r:id="rId4"/>
              </a:rPr>
              <a:t>fellowships@gradschool.utah.edu</a:t>
            </a:r>
            <a:r>
              <a:rPr lang="en-US" sz="4200" dirty="0"/>
              <a:t> </a:t>
            </a:r>
          </a:p>
          <a:p>
            <a:pPr marL="0" indent="0">
              <a:spcBef>
                <a:spcPts val="1200"/>
              </a:spcBef>
              <a:buNone/>
            </a:pPr>
            <a:r>
              <a:rPr lang="en-US" sz="4200" dirty="0"/>
              <a:t>To schedule meetings, email </a:t>
            </a:r>
            <a:r>
              <a:rPr lang="en-US" sz="4200" dirty="0">
                <a:hlinkClick r:id="rId2"/>
              </a:rPr>
              <a:t>L.Gowers@utah.edu</a:t>
            </a:r>
            <a:endParaRPr lang="en-US" sz="4200" dirty="0"/>
          </a:p>
        </p:txBody>
      </p:sp>
      <p:sp>
        <p:nvSpPr>
          <p:cNvPr id="4" name="TextBox 3">
            <a:extLst>
              <a:ext uri="{FF2B5EF4-FFF2-40B4-BE49-F238E27FC236}">
                <a16:creationId xmlns:a16="http://schemas.microsoft.com/office/drawing/2014/main" id="{692EDE33-D683-EFD9-AC7B-D5C6D9B025CA}"/>
              </a:ext>
            </a:extLst>
          </p:cNvPr>
          <p:cNvSpPr txBox="1"/>
          <p:nvPr/>
        </p:nvSpPr>
        <p:spPr>
          <a:xfrm>
            <a:off x="5555705" y="11435335"/>
            <a:ext cx="14517189"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1" u="none" strike="noStrike" cap="none" spc="0" normalizeH="0" baseline="0" dirty="0">
                <a:ln>
                  <a:noFill/>
                </a:ln>
                <a:solidFill>
                  <a:srgbClr val="000000"/>
                </a:solidFill>
                <a:effectLst/>
                <a:uFillTx/>
                <a:latin typeface="Helvetica Neue"/>
                <a:ea typeface="Helvetica Neue"/>
                <a:cs typeface="Helvetica Neue"/>
                <a:sym typeface="Helvetica Neue"/>
              </a:rPr>
              <a:t>A copy of this presentation (both slides and video) will be made available on our website under “Coordinator Resources” within the next few days.</a:t>
            </a:r>
          </a:p>
        </p:txBody>
      </p:sp>
    </p:spTree>
    <p:extLst>
      <p:ext uri="{BB962C8B-B14F-4D97-AF65-F5344CB8AC3E}">
        <p14:creationId xmlns:p14="http://schemas.microsoft.com/office/powerpoint/2010/main" val="282278094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11250" dirty="0"/>
              <a:t>Role of Coordinator</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3466811" y="3976471"/>
            <a:ext cx="17450377" cy="8108156"/>
          </a:xfrm>
        </p:spPr>
        <p:txBody>
          <a:bodyPr>
            <a:normAutofit fontScale="92500" lnSpcReduction="20000"/>
          </a:bodyPr>
          <a:lstStyle/>
          <a:p>
            <a:pPr marL="0" indent="0">
              <a:spcBef>
                <a:spcPts val="1688"/>
              </a:spcBef>
              <a:buNone/>
              <a:defRPr/>
            </a:pPr>
            <a:r>
              <a:rPr lang="en-US" altLang="en-US" sz="4500" b="1" dirty="0"/>
              <a:t>Department Liaison-</a:t>
            </a:r>
          </a:p>
          <a:p>
            <a:pPr>
              <a:spcBef>
                <a:spcPts val="1688"/>
              </a:spcBef>
              <a:defRPr/>
            </a:pPr>
            <a:r>
              <a:rPr lang="en-US" altLang="en-US" sz="4500" dirty="0"/>
              <a:t>It is important to remember that the coordinator is our primary contact for your department regarding all TB concerns. As such, it is important that the coordinator be prepared to contact or work with any appropriate people within your department regarding issues that need to be remedied on the department side:</a:t>
            </a:r>
          </a:p>
          <a:p>
            <a:pPr lvl="1">
              <a:spcBef>
                <a:spcPts val="1688"/>
              </a:spcBef>
              <a:buFont typeface="Courier New" panose="02070309020205020404" pitchFamily="49" charset="0"/>
              <a:buChar char="o"/>
              <a:defRPr/>
            </a:pPr>
            <a:r>
              <a:rPr lang="en-US" altLang="en-US" sz="4500" dirty="0"/>
              <a:t>HR concerns (Payroll, Job code Issues, etc.)</a:t>
            </a:r>
          </a:p>
          <a:p>
            <a:pPr lvl="1">
              <a:spcBef>
                <a:spcPts val="1688"/>
              </a:spcBef>
              <a:buFont typeface="Courier New" panose="02070309020205020404" pitchFamily="49" charset="0"/>
              <a:buChar char="o"/>
              <a:defRPr/>
            </a:pPr>
            <a:r>
              <a:rPr lang="en-US" altLang="en-US" sz="4500" dirty="0"/>
              <a:t>Interacting with appropriate faculty and staff (such as PI or faculty/graduate advisors for students)</a:t>
            </a:r>
          </a:p>
          <a:p>
            <a:pPr lvl="1">
              <a:spcBef>
                <a:spcPts val="1688"/>
              </a:spcBef>
              <a:buFont typeface="Courier New" panose="02070309020205020404" pitchFamily="49" charset="0"/>
              <a:buChar char="o"/>
              <a:defRPr/>
            </a:pPr>
            <a:r>
              <a:rPr lang="en-US" altLang="en-US" sz="4500" dirty="0"/>
              <a:t>First point of contact for students experiencing issues</a:t>
            </a:r>
          </a:p>
          <a:p>
            <a:pPr marL="635000" lvl="1" indent="0">
              <a:spcBef>
                <a:spcPts val="1688"/>
              </a:spcBef>
              <a:buNone/>
              <a:defRPr/>
            </a:pPr>
            <a:r>
              <a:rPr lang="en-US" altLang="en-US" sz="4500" dirty="0"/>
              <a:t>Additionally, the Coordinator should be the one to contact our department in the case of concerns, as to avoid unnecessary confusion with Faculty/Staff.</a:t>
            </a:r>
          </a:p>
          <a:p>
            <a:pPr marL="635000" lvl="1" indent="0">
              <a:spcBef>
                <a:spcPts val="1688"/>
              </a:spcBef>
              <a:buNone/>
              <a:defRPr/>
            </a:pPr>
            <a:endParaRPr lang="en-US" altLang="en-US" sz="4500" dirty="0"/>
          </a:p>
        </p:txBody>
      </p:sp>
    </p:spTree>
    <p:extLst>
      <p:ext uri="{BB962C8B-B14F-4D97-AF65-F5344CB8AC3E}">
        <p14:creationId xmlns:p14="http://schemas.microsoft.com/office/powerpoint/2010/main" val="332812696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11250" dirty="0"/>
              <a:t>Allocation</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3506859" y="3551598"/>
            <a:ext cx="17370281" cy="8012329"/>
          </a:xfrm>
        </p:spPr>
        <p:txBody>
          <a:bodyPr/>
          <a:lstStyle/>
          <a:p>
            <a:pPr>
              <a:spcBef>
                <a:spcPts val="1688"/>
              </a:spcBef>
              <a:defRPr/>
            </a:pPr>
            <a:r>
              <a:rPr lang="en-US" altLang="en-US" sz="5063" dirty="0"/>
              <a:t>Tuition Benefit is </a:t>
            </a:r>
            <a:r>
              <a:rPr lang="en-US" altLang="en-US" sz="5063" b="1" u="sng" dirty="0"/>
              <a:t>not</a:t>
            </a:r>
            <a:r>
              <a:rPr lang="en-US" altLang="en-US" sz="5063" dirty="0"/>
              <a:t> an infinite resource</a:t>
            </a:r>
          </a:p>
          <a:p>
            <a:pPr>
              <a:spcBef>
                <a:spcPts val="1688"/>
              </a:spcBef>
              <a:defRPr/>
            </a:pPr>
            <a:r>
              <a:rPr lang="en-US" altLang="en-US" sz="5063" dirty="0"/>
              <a:t>TBP dollars is provided by the University to each college. This is referred to as “Allocation”</a:t>
            </a:r>
          </a:p>
          <a:p>
            <a:pPr>
              <a:spcBef>
                <a:spcPts val="1688"/>
              </a:spcBef>
              <a:defRPr/>
            </a:pPr>
            <a:r>
              <a:rPr lang="en-US" altLang="en-US" sz="5063" dirty="0"/>
              <a:t>Allocation is divided by departments at the discretion of the dean</a:t>
            </a:r>
          </a:p>
          <a:p>
            <a:pPr>
              <a:spcBef>
                <a:spcPts val="1688"/>
              </a:spcBef>
              <a:defRPr/>
            </a:pPr>
            <a:r>
              <a:rPr lang="en-US" altLang="en-US" sz="5063" dirty="0"/>
              <a:t>Deans, or their designees, can reallocate funds throughout the year as necessary</a:t>
            </a:r>
          </a:p>
        </p:txBody>
      </p:sp>
    </p:spTree>
    <p:extLst>
      <p:ext uri="{BB962C8B-B14F-4D97-AF65-F5344CB8AC3E}">
        <p14:creationId xmlns:p14="http://schemas.microsoft.com/office/powerpoint/2010/main" val="95642035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11250" dirty="0"/>
              <a:t>Allocation</a:t>
            </a:r>
          </a:p>
        </p:txBody>
      </p:sp>
      <p:sp>
        <p:nvSpPr>
          <p:cNvPr id="4" name="TextBox 3">
            <a:extLst>
              <a:ext uri="{FF2B5EF4-FFF2-40B4-BE49-F238E27FC236}">
                <a16:creationId xmlns:a16="http://schemas.microsoft.com/office/drawing/2014/main" id="{6C27918D-CC86-634C-9EA7-9302DA0DA220}"/>
              </a:ext>
            </a:extLst>
          </p:cNvPr>
          <p:cNvSpPr txBox="1"/>
          <p:nvPr/>
        </p:nvSpPr>
        <p:spPr>
          <a:xfrm>
            <a:off x="7908615" y="2401049"/>
            <a:ext cx="8566769" cy="741613"/>
          </a:xfrm>
          <a:prstGeom prst="rect">
            <a:avLst/>
          </a:prstGeom>
          <a:noFill/>
        </p:spPr>
        <p:txBody>
          <a:bodyPr wrap="none" rtlCol="0">
            <a:spAutoFit/>
          </a:bodyPr>
          <a:lstStyle/>
          <a:p>
            <a:r>
              <a:rPr lang="en-US" sz="4219" dirty="0"/>
              <a:t>Found at the top of your reports.</a:t>
            </a:r>
          </a:p>
        </p:txBody>
      </p:sp>
      <p:sp>
        <p:nvSpPr>
          <p:cNvPr id="2" name="Content Placeholder 2">
            <a:extLst>
              <a:ext uri="{FF2B5EF4-FFF2-40B4-BE49-F238E27FC236}">
                <a16:creationId xmlns:a16="http://schemas.microsoft.com/office/drawing/2014/main" id="{FCCDF03D-D151-A43C-2151-57C6A4D42CEC}"/>
              </a:ext>
            </a:extLst>
          </p:cNvPr>
          <p:cNvSpPr txBox="1">
            <a:spLocks noChangeArrowheads="1"/>
          </p:cNvSpPr>
          <p:nvPr/>
        </p:nvSpPr>
        <p:spPr>
          <a:xfrm>
            <a:off x="1689100" y="6867324"/>
            <a:ext cx="22067520" cy="649307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fontScale="92500" lnSpcReduction="10000"/>
          </a:bodyPr>
          <a:lst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1688"/>
              </a:spcBef>
              <a:defRPr/>
            </a:pPr>
            <a:r>
              <a:rPr lang="en-US" altLang="en-US" sz="3200" dirty="0"/>
              <a:t>Year Target Amount is total granted allocation for the </a:t>
            </a:r>
            <a:r>
              <a:rPr lang="en-US" altLang="en-US" sz="3200" u="sng" dirty="0"/>
              <a:t>Academic Year</a:t>
            </a:r>
            <a:r>
              <a:rPr lang="en-US" altLang="en-US" sz="3200" dirty="0"/>
              <a:t>.</a:t>
            </a:r>
          </a:p>
          <a:p>
            <a:pPr hangingPunct="1">
              <a:spcBef>
                <a:spcPts val="1688"/>
              </a:spcBef>
              <a:defRPr/>
            </a:pPr>
            <a:r>
              <a:rPr lang="en-US" altLang="en-US" sz="3200" dirty="0"/>
              <a:t>System calculates per-student entered the max TBP will cover (12 graduate credits) and creates an “estimated used”</a:t>
            </a:r>
          </a:p>
          <a:p>
            <a:pPr lvl="1" hangingPunct="1">
              <a:spcBef>
                <a:spcPts val="1688"/>
              </a:spcBef>
              <a:defRPr/>
            </a:pPr>
            <a:r>
              <a:rPr lang="en-US" altLang="en-US" sz="3200" dirty="0"/>
              <a:t>AY23 max is $5,170</a:t>
            </a:r>
            <a:endParaRPr lang="en-US" altLang="en-US" sz="3200" i="1" dirty="0"/>
          </a:p>
          <a:p>
            <a:pPr lvl="1" hangingPunct="1">
              <a:spcBef>
                <a:spcPts val="1688"/>
              </a:spcBef>
              <a:defRPr/>
            </a:pPr>
            <a:r>
              <a:rPr lang="en-US" altLang="en-US" sz="3200" i="1" dirty="0"/>
              <a:t>System doesn’t currently prorate for 50% or 75% benefit or PhD dissertation reduced credit costs, but we’re working with UIT to implement </a:t>
            </a:r>
          </a:p>
          <a:p>
            <a:pPr hangingPunct="1">
              <a:spcBef>
                <a:spcPts val="1688"/>
              </a:spcBef>
              <a:defRPr/>
            </a:pPr>
            <a:r>
              <a:rPr lang="en-US" altLang="en-US" sz="3200" dirty="0"/>
              <a:t>“Actual used” indicates the actual amount being used for resident tuition &amp; mandatory fees, and this will generally be less than “estimated used.” </a:t>
            </a:r>
          </a:p>
          <a:p>
            <a:pPr lvl="1" hangingPunct="1">
              <a:spcBef>
                <a:spcPts val="1688"/>
              </a:spcBef>
              <a:defRPr/>
            </a:pPr>
            <a:r>
              <a:rPr lang="en-US" altLang="en-US" sz="3200" dirty="0"/>
              <a:t>This updates throughout the semester in real-time (as much as possible), in accordance with whenever students earn/receive minimum support amounts.</a:t>
            </a:r>
          </a:p>
          <a:p>
            <a:pPr hangingPunct="1">
              <a:spcBef>
                <a:spcPts val="1688"/>
              </a:spcBef>
              <a:defRPr/>
            </a:pPr>
            <a:r>
              <a:rPr lang="en-US" altLang="en-US" sz="3200" dirty="0"/>
              <a:t>Estimated remaining is the difference between Year Target Amount and Estimated Used.</a:t>
            </a:r>
          </a:p>
          <a:p>
            <a:pPr hangingPunct="1">
              <a:spcBef>
                <a:spcPts val="1688"/>
              </a:spcBef>
              <a:defRPr/>
            </a:pPr>
            <a:r>
              <a:rPr lang="en-US" altLang="en-US" sz="3200" dirty="0"/>
              <a:t>You may encounter issues in Spring/Summer if “estimated” is near target – reach out to the tuition benefit team to troubleshoot</a:t>
            </a:r>
          </a:p>
        </p:txBody>
      </p:sp>
      <p:pic>
        <p:nvPicPr>
          <p:cNvPr id="6" name="Picture 5">
            <a:extLst>
              <a:ext uri="{FF2B5EF4-FFF2-40B4-BE49-F238E27FC236}">
                <a16:creationId xmlns:a16="http://schemas.microsoft.com/office/drawing/2014/main" id="{7A936AC4-A390-3893-BBDB-1A7E6BCF8DCC}"/>
              </a:ext>
            </a:extLst>
          </p:cNvPr>
          <p:cNvPicPr>
            <a:picLocks noChangeAspect="1"/>
          </p:cNvPicPr>
          <p:nvPr/>
        </p:nvPicPr>
        <p:blipFill>
          <a:blip r:embed="rId2"/>
          <a:stretch>
            <a:fillRect/>
          </a:stretch>
        </p:blipFill>
        <p:spPr>
          <a:xfrm>
            <a:off x="4609193" y="3314162"/>
            <a:ext cx="16227334" cy="3019943"/>
          </a:xfrm>
          <a:prstGeom prst="rect">
            <a:avLst/>
          </a:prstGeom>
        </p:spPr>
      </p:pic>
    </p:spTree>
    <p:extLst>
      <p:ext uri="{BB962C8B-B14F-4D97-AF65-F5344CB8AC3E}">
        <p14:creationId xmlns:p14="http://schemas.microsoft.com/office/powerpoint/2010/main" val="226511154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11250" dirty="0"/>
              <a:t>Allocation</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3797209" y="3018234"/>
            <a:ext cx="16789581" cy="7679531"/>
          </a:xfrm>
        </p:spPr>
        <p:txBody>
          <a:bodyPr/>
          <a:lstStyle/>
          <a:p>
            <a:pPr>
              <a:spcBef>
                <a:spcPts val="1688"/>
              </a:spcBef>
              <a:defRPr/>
            </a:pPr>
            <a:r>
              <a:rPr lang="en-US" altLang="en-US" sz="4781" dirty="0"/>
              <a:t>It is important for each department to budget for the entire academic year. Allocation that runs out early in the year leaves later students without support.</a:t>
            </a:r>
          </a:p>
          <a:p>
            <a:pPr>
              <a:spcBef>
                <a:spcPts val="1688"/>
              </a:spcBef>
              <a:defRPr/>
            </a:pPr>
            <a:r>
              <a:rPr lang="en-US" altLang="en-US" sz="4781" dirty="0"/>
              <a:t>Departments should look ahead at whether students will be on TBP during the summer, as well as if fall or spring are equal in TBP students or not</a:t>
            </a:r>
          </a:p>
          <a:p>
            <a:pPr>
              <a:spcBef>
                <a:spcPts val="1688"/>
              </a:spcBef>
              <a:defRPr/>
            </a:pPr>
            <a:r>
              <a:rPr lang="en-US" altLang="en-US" sz="4781" dirty="0"/>
              <a:t>Example: using TBP for the same number of students during fall and spring only: $250K total, target use of only $125K/semester</a:t>
            </a:r>
          </a:p>
        </p:txBody>
      </p:sp>
    </p:spTree>
    <p:extLst>
      <p:ext uri="{BB962C8B-B14F-4D97-AF65-F5344CB8AC3E}">
        <p14:creationId xmlns:p14="http://schemas.microsoft.com/office/powerpoint/2010/main" val="186788408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11250" dirty="0"/>
              <a:t>Allocation</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4655343" y="3286125"/>
            <a:ext cx="15073313" cy="7143750"/>
          </a:xfrm>
        </p:spPr>
        <p:txBody>
          <a:bodyPr/>
          <a:lstStyle/>
          <a:p>
            <a:pPr>
              <a:spcBef>
                <a:spcPts val="1688"/>
              </a:spcBef>
              <a:defRPr/>
            </a:pPr>
            <a:r>
              <a:rPr lang="en-US" altLang="en-US" sz="4781" dirty="0"/>
              <a:t>Concerns over tuition benefit allocation increase needs should be directed to your dean’s office</a:t>
            </a:r>
          </a:p>
          <a:p>
            <a:pPr>
              <a:spcBef>
                <a:spcPts val="1688"/>
              </a:spcBef>
              <a:defRPr/>
            </a:pPr>
            <a:r>
              <a:rPr lang="en-US" altLang="en-US" sz="4781" dirty="0"/>
              <a:t>Dean may choose to reallocate from one department to another</a:t>
            </a:r>
          </a:p>
          <a:p>
            <a:pPr>
              <a:spcBef>
                <a:spcPts val="1688"/>
              </a:spcBef>
              <a:defRPr/>
            </a:pPr>
            <a:r>
              <a:rPr lang="en-US" altLang="en-US" sz="4781" dirty="0"/>
              <a:t>Department/college may have funding for XTBP</a:t>
            </a:r>
          </a:p>
          <a:p>
            <a:pPr>
              <a:spcBef>
                <a:spcPts val="1688"/>
              </a:spcBef>
              <a:defRPr/>
            </a:pPr>
            <a:r>
              <a:rPr lang="en-US" altLang="en-US" sz="4781" dirty="0"/>
              <a:t>Proactively anticipate strategic growth and include those TBP needs in the annual budget request</a:t>
            </a:r>
          </a:p>
        </p:txBody>
      </p:sp>
    </p:spTree>
    <p:extLst>
      <p:ext uri="{BB962C8B-B14F-4D97-AF65-F5344CB8AC3E}">
        <p14:creationId xmlns:p14="http://schemas.microsoft.com/office/powerpoint/2010/main" val="854586594"/>
      </p:ext>
    </p:extLst>
  </p:cSld>
  <p:clrMapOvr>
    <a:masterClrMapping/>
  </p:clrMapOvr>
  <p:transition/>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764</TotalTime>
  <Words>2520</Words>
  <Application>Microsoft Office PowerPoint</Application>
  <PresentationFormat>Custom</PresentationFormat>
  <Paragraphs>230</Paragraphs>
  <Slides>45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Courier New</vt:lpstr>
      <vt:lpstr>Gill Sans</vt:lpstr>
      <vt:lpstr>Helvetica Neue</vt:lpstr>
      <vt:lpstr>Helvetica Neue Light</vt:lpstr>
      <vt:lpstr>Helvetica Neue Medium</vt:lpstr>
      <vt:lpstr>White</vt:lpstr>
      <vt:lpstr>Coordinator Operations</vt:lpstr>
      <vt:lpstr>Coordinator Operations</vt:lpstr>
      <vt:lpstr>TBP Guidelines</vt:lpstr>
      <vt:lpstr>Role of Coordinator</vt:lpstr>
      <vt:lpstr>Role of Coordinator</vt:lpstr>
      <vt:lpstr>Allocation</vt:lpstr>
      <vt:lpstr>Allocation</vt:lpstr>
      <vt:lpstr>Allocation</vt:lpstr>
      <vt:lpstr>Allocation</vt:lpstr>
      <vt:lpstr>Allocation</vt:lpstr>
      <vt:lpstr>Allocation</vt:lpstr>
      <vt:lpstr>Tuition Billing</vt:lpstr>
      <vt:lpstr>Tuition Billing</vt:lpstr>
      <vt:lpstr>Tuition Billing</vt:lpstr>
      <vt:lpstr>Tuition Billing</vt:lpstr>
      <vt:lpstr>Student Support</vt:lpstr>
      <vt:lpstr>PowerPoint Presentation</vt:lpstr>
      <vt:lpstr>PowerPoint Presentation</vt:lpstr>
      <vt:lpstr>PowerPoint Presentation</vt:lpstr>
      <vt:lpstr>PowerPoint Presentation</vt:lpstr>
      <vt:lpstr>PowerPoint Presentation</vt:lpstr>
      <vt:lpstr>Entering a Student</vt:lpstr>
      <vt:lpstr>Entering a Student</vt:lpstr>
      <vt:lpstr>Entering a Student</vt:lpstr>
      <vt:lpstr>Entering a Student</vt:lpstr>
      <vt:lpstr>Entering a Student</vt:lpstr>
      <vt:lpstr>Entering a Student</vt:lpstr>
      <vt:lpstr>Entering a Student</vt:lpstr>
      <vt:lpstr>Running Reports</vt:lpstr>
      <vt:lpstr>Running Reports</vt:lpstr>
      <vt:lpstr>Running Reports</vt:lpstr>
      <vt:lpstr>Running Reports</vt:lpstr>
      <vt:lpstr>Financial Support Requirements</vt:lpstr>
      <vt:lpstr>Enrollment/Registration</vt:lpstr>
      <vt:lpstr>Enrollment/Registration</vt:lpstr>
      <vt:lpstr>Enrollment/Registration</vt:lpstr>
      <vt:lpstr>Enrollment/Registration</vt:lpstr>
      <vt:lpstr>Enrollment/Registration</vt:lpstr>
      <vt:lpstr>Enrollment/Registration</vt:lpstr>
      <vt:lpstr>Petitions</vt:lpstr>
      <vt:lpstr>Petitions</vt:lpstr>
      <vt:lpstr>Petitions</vt:lpstr>
      <vt:lpstr>Petitions</vt:lpstr>
      <vt:lpstr>Upcoming Workshops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LoGan Gowers</dc:creator>
  <cp:lastModifiedBy>LOGAN B GOWERS</cp:lastModifiedBy>
  <cp:revision>38</cp:revision>
  <dcterms:modified xsi:type="dcterms:W3CDTF">2023-05-24T20:39:55Z</dcterms:modified>
</cp:coreProperties>
</file>