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60" r:id="rId3"/>
    <p:sldId id="425" r:id="rId4"/>
    <p:sldId id="427" r:id="rId5"/>
    <p:sldId id="428" r:id="rId6"/>
    <p:sldId id="429" r:id="rId7"/>
    <p:sldId id="434" r:id="rId8"/>
    <p:sldId id="430" r:id="rId9"/>
    <p:sldId id="431" r:id="rId10"/>
    <p:sldId id="432" r:id="rId11"/>
    <p:sldId id="433" r:id="rId12"/>
    <p:sldId id="435" r:id="rId13"/>
    <p:sldId id="436" r:id="rId14"/>
    <p:sldId id="424" r:id="rId15"/>
    <p:sldId id="279" r:id="rId1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1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p:restoredTop sz="94674"/>
  </p:normalViewPr>
  <p:slideViewPr>
    <p:cSldViewPr snapToGrid="0" snapToObjects="1">
      <p:cViewPr varScale="1">
        <p:scale>
          <a:sx n="85" d="100"/>
          <a:sy n="85" d="100"/>
        </p:scale>
        <p:origin x="22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77484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58416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2425700" y="2235200"/>
            <a:ext cx="20828000" cy="4648200"/>
          </a:xfrm>
          <a:prstGeom prst="rect">
            <a:avLst/>
          </a:prstGeom>
        </p:spPr>
        <p:txBody>
          <a:bodyPr anchor="b"/>
          <a:lstStyle/>
          <a:p>
            <a:r>
              <a:t>Title Text</a:t>
            </a:r>
          </a:p>
        </p:txBody>
      </p:sp>
      <p:sp>
        <p:nvSpPr>
          <p:cNvPr id="13" name="Body Level One…"/>
          <p:cNvSpPr txBox="1">
            <a:spLocks noGrp="1"/>
          </p:cNvSpPr>
          <p:nvPr>
            <p:ph type="body" sz="quarter" idx="1"/>
          </p:nvPr>
        </p:nvSpPr>
        <p:spPr>
          <a:xfrm>
            <a:off x="2425700" y="70104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2ECBB-1841-B94E-B1DF-5735C51706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67818-33D0-BD46-A755-996EDD7A363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531443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29" name="Autumn Aerials-22.jpeg"/>
          <p:cNvSpPr>
            <a:spLocks noGrp="1"/>
          </p:cNvSpPr>
          <p:nvPr>
            <p:ph type="pic" sz="quarter" idx="13"/>
          </p:nvPr>
        </p:nvSpPr>
        <p:spPr>
          <a:xfrm>
            <a:off x="16395700" y="6540500"/>
            <a:ext cx="7404101" cy="5549900"/>
          </a:xfrm>
          <a:prstGeom prst="rect">
            <a:avLst/>
          </a:prstGeom>
        </p:spPr>
        <p:txBody>
          <a:bodyPr lIns="91439" tIns="45719" rIns="91439" bIns="45719" anchor="t">
            <a:noAutofit/>
          </a:bodyPr>
          <a:lstStyle/>
          <a:p>
            <a:endParaRPr/>
          </a:p>
        </p:txBody>
      </p:sp>
      <p:sp>
        <p:nvSpPr>
          <p:cNvPr id="30" name="_DSC3450.jpeg"/>
          <p:cNvSpPr>
            <a:spLocks noGrp="1"/>
          </p:cNvSpPr>
          <p:nvPr>
            <p:ph type="pic" sz="quarter" idx="14"/>
          </p:nvPr>
        </p:nvSpPr>
        <p:spPr>
          <a:xfrm>
            <a:off x="16395700" y="622300"/>
            <a:ext cx="7404100" cy="5549900"/>
          </a:xfrm>
          <a:prstGeom prst="rect">
            <a:avLst/>
          </a:prstGeom>
        </p:spPr>
        <p:txBody>
          <a:bodyPr lIns="91439" tIns="45719" rIns="91439" bIns="45719" anchor="t">
            <a:noAutofit/>
          </a:bodyPr>
          <a:lstStyle/>
          <a:p>
            <a:endParaRPr/>
          </a:p>
        </p:txBody>
      </p:sp>
      <p:sp>
        <p:nvSpPr>
          <p:cNvPr id="31" name="HOTU Emalee Egelund-7.jpeg"/>
          <p:cNvSpPr>
            <a:spLocks noGrp="1"/>
          </p:cNvSpPr>
          <p:nvPr>
            <p:ph type="pic" idx="15"/>
          </p:nvPr>
        </p:nvSpPr>
        <p:spPr>
          <a:xfrm>
            <a:off x="1841500" y="622300"/>
            <a:ext cx="14173200" cy="11468100"/>
          </a:xfrm>
          <a:prstGeom prst="rect">
            <a:avLst/>
          </a:prstGeom>
        </p:spPr>
        <p:txBody>
          <a:bodyPr lIns="91439" tIns="45719" rIns="91439" bIns="45719" anchor="t">
            <a:noAutofit/>
          </a:bodyPr>
          <a:lstStyle/>
          <a:p>
            <a:endParaRP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49" name="Crocker Science Students-131.jpeg"/>
          <p:cNvSpPr>
            <a:spLocks noGrp="1"/>
          </p:cNvSpPr>
          <p:nvPr>
            <p:ph type="pic" idx="13"/>
          </p:nvPr>
        </p:nvSpPr>
        <p:spPr>
          <a:xfrm>
            <a:off x="3748268" y="673100"/>
            <a:ext cx="18135601" cy="8737600"/>
          </a:xfrm>
          <a:prstGeom prst="rect">
            <a:avLst/>
          </a:prstGeom>
        </p:spPr>
        <p:txBody>
          <a:bodyPr lIns="91439" tIns="45719" rIns="91439" bIns="45719" anchor="t">
            <a:noAutofit/>
          </a:bodyPr>
          <a:lstStyle/>
          <a:p>
            <a:endParaRPr/>
          </a:p>
        </p:txBody>
      </p:sp>
      <p:sp>
        <p:nvSpPr>
          <p:cNvPr id="50" name="Title Text"/>
          <p:cNvSpPr txBox="1">
            <a:spLocks noGrp="1"/>
          </p:cNvSpPr>
          <p:nvPr>
            <p:ph type="title"/>
          </p:nvPr>
        </p:nvSpPr>
        <p:spPr>
          <a:xfrm>
            <a:off x="1143000" y="9512300"/>
            <a:ext cx="23114000" cy="2006600"/>
          </a:xfrm>
          <a:prstGeom prst="rect">
            <a:avLst/>
          </a:prstGeom>
        </p:spPr>
        <p:txBody>
          <a:bodyPr anchor="b"/>
          <a:lstStyle/>
          <a:p>
            <a:r>
              <a:t>Title Text</a:t>
            </a:r>
          </a:p>
        </p:txBody>
      </p:sp>
      <p:sp>
        <p:nvSpPr>
          <p:cNvPr id="51" name="Body Level One…"/>
          <p:cNvSpPr txBox="1">
            <a:spLocks noGrp="1"/>
          </p:cNvSpPr>
          <p:nvPr>
            <p:ph type="body" sz="quarter" idx="1"/>
          </p:nvPr>
        </p:nvSpPr>
        <p:spPr>
          <a:xfrm>
            <a:off x="1143000" y="1144905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59" name="Title Text"/>
          <p:cNvSpPr txBox="1">
            <a:spLocks noGrp="1"/>
          </p:cNvSpPr>
          <p:nvPr>
            <p:ph type="title"/>
          </p:nvPr>
        </p:nvSpPr>
        <p:spPr>
          <a:xfrm>
            <a:off x="2298700" y="4533900"/>
            <a:ext cx="20828000" cy="4648200"/>
          </a:xfrm>
          <a:prstGeom prst="rect">
            <a:avLst/>
          </a:prstGeom>
        </p:spPr>
        <p:txBody>
          <a:bodyPr/>
          <a:lstStyle/>
          <a:p>
            <a:r>
              <a:t>Title Text</a:t>
            </a: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7" name="Title Text"/>
          <p:cNvSpPr txBox="1">
            <a:spLocks noGrp="1"/>
          </p:cNvSpPr>
          <p:nvPr>
            <p:ph type="title"/>
          </p:nvPr>
        </p:nvSpPr>
        <p:spPr>
          <a:prstGeom prst="rect">
            <a:avLst/>
          </a:prstGeom>
        </p:spPr>
        <p:txBody>
          <a:bodyPr/>
          <a:lstStyle/>
          <a:p>
            <a:r>
              <a:t>Title Text</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75" name="Title Text"/>
          <p:cNvSpPr txBox="1">
            <a:spLocks noGrp="1"/>
          </p:cNvSpPr>
          <p:nvPr>
            <p:ph type="title"/>
          </p:nvPr>
        </p:nvSpPr>
        <p:spPr>
          <a:xfrm>
            <a:off x="2311400" y="355600"/>
            <a:ext cx="21005800" cy="2286000"/>
          </a:xfrm>
          <a:prstGeom prst="rect">
            <a:avLst/>
          </a:prstGeom>
        </p:spPr>
        <p:txBody>
          <a:bodyPr/>
          <a:lstStyle/>
          <a:p>
            <a:r>
              <a:t>Title Text</a:t>
            </a:r>
          </a:p>
        </p:txBody>
      </p:sp>
      <p:sp>
        <p:nvSpPr>
          <p:cNvPr id="76" name="Body Level One…"/>
          <p:cNvSpPr txBox="1">
            <a:spLocks noGrp="1"/>
          </p:cNvSpPr>
          <p:nvPr>
            <p:ph type="body" idx="1"/>
          </p:nvPr>
        </p:nvSpPr>
        <p:spPr>
          <a:xfrm>
            <a:off x="2501900" y="3149600"/>
            <a:ext cx="21005800" cy="9296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84" name="Eden-Lassonde-13.jpeg"/>
          <p:cNvSpPr>
            <a:spLocks noGrp="1"/>
          </p:cNvSpPr>
          <p:nvPr>
            <p:ph type="pic" sz="half" idx="13"/>
          </p:nvPr>
        </p:nvSpPr>
        <p:spPr>
          <a:xfrm>
            <a:off x="13169900" y="3149600"/>
            <a:ext cx="9525000" cy="9296400"/>
          </a:xfrm>
          <a:prstGeom prst="rect">
            <a:avLst/>
          </a:prstGeom>
        </p:spPr>
        <p:txBody>
          <a:bodyPr lIns="91439" tIns="45719" rIns="91439" bIns="45719" anchor="t">
            <a:noAutofit/>
          </a:bodyPr>
          <a:lstStyle/>
          <a:p>
            <a:endParaRPr/>
          </a:p>
        </p:txBody>
      </p:sp>
      <p:sp>
        <p:nvSpPr>
          <p:cNvPr id="85" name="Title Text"/>
          <p:cNvSpPr txBox="1">
            <a:spLocks noGrp="1"/>
          </p:cNvSpPr>
          <p:nvPr>
            <p:ph type="title"/>
          </p:nvPr>
        </p:nvSpPr>
        <p:spPr>
          <a:xfrm>
            <a:off x="2133600" y="355600"/>
            <a:ext cx="21005800" cy="2286000"/>
          </a:xfrm>
          <a:prstGeom prst="rect">
            <a:avLst/>
          </a:prstGeom>
        </p:spPr>
        <p:txBody>
          <a:bodyPr/>
          <a:lstStyle/>
          <a:p>
            <a:r>
              <a:t>Title Text</a:t>
            </a:r>
          </a:p>
        </p:txBody>
      </p:sp>
      <p:sp>
        <p:nvSpPr>
          <p:cNvPr id="86" name="Body Level One…"/>
          <p:cNvSpPr txBox="1">
            <a:spLocks noGrp="1"/>
          </p:cNvSpPr>
          <p:nvPr>
            <p:ph type="body" sz="half" idx="1"/>
          </p:nvPr>
        </p:nvSpPr>
        <p:spPr>
          <a:xfrm>
            <a:off x="21463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4" name="–Johnny Appleseed"/>
          <p:cNvSpPr txBox="1">
            <a:spLocks noGrp="1"/>
          </p:cNvSpPr>
          <p:nvPr>
            <p:ph type="body" sz="quarter" idx="13"/>
          </p:nvPr>
        </p:nvSpPr>
        <p:spPr>
          <a:xfrm>
            <a:off x="3022600" y="8953500"/>
            <a:ext cx="19621500" cy="585521"/>
          </a:xfrm>
          <a:prstGeom prst="rect">
            <a:avLst/>
          </a:prstGeom>
        </p:spPr>
        <p:txBody>
          <a:bodyPr anchor="t">
            <a:spAutoFit/>
          </a:bodyPr>
          <a:lstStyle>
            <a:lvl1pPr marL="0" indent="0" algn="ctr">
              <a:spcBef>
                <a:spcPts val="0"/>
              </a:spcBef>
              <a:buSzTx/>
              <a:buNone/>
              <a:defRPr sz="3200" i="1"/>
            </a:lvl1pPr>
          </a:lstStyle>
          <a:p>
            <a:r>
              <a:t>–Johnny Appleseed</a:t>
            </a:r>
          </a:p>
        </p:txBody>
      </p:sp>
      <p:sp>
        <p:nvSpPr>
          <p:cNvPr id="95" name="“Type a quote here.”"/>
          <p:cNvSpPr txBox="1">
            <a:spLocks noGrp="1"/>
          </p:cNvSpPr>
          <p:nvPr>
            <p:ph type="body" sz="quarter" idx="14"/>
          </p:nvPr>
        </p:nvSpPr>
        <p:spPr>
          <a:xfrm>
            <a:off x="3022600" y="6076950"/>
            <a:ext cx="19621500" cy="825500"/>
          </a:xfrm>
          <a:prstGeom prst="rect">
            <a:avLst/>
          </a:prstGeom>
        </p:spPr>
        <p:txBody>
          <a:bodyPr>
            <a:spAutoFit/>
          </a:bodyPr>
          <a:lstStyle>
            <a:lvl1pPr marL="0" indent="0" algn="ctr">
              <a:spcBef>
                <a:spcPts val="0"/>
              </a:spcBef>
              <a:buSzTx/>
              <a:buNone/>
              <a:defRPr>
                <a:latin typeface="+mn-lt"/>
                <a:ea typeface="+mn-ea"/>
                <a:cs typeface="+mn-cs"/>
                <a:sym typeface="Helvetica Neue Medium"/>
              </a:defRPr>
            </a:lvl1pPr>
          </a:lstStyle>
          <a:p>
            <a:r>
              <a:t>“Type a quote here.” </a:t>
            </a:r>
          </a:p>
        </p:txBody>
      </p:sp>
      <p:sp>
        <p:nvSpPr>
          <p:cNvPr id="9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18-0742 Ruth Presentation.jpg" descr="18-0742 Ruth Presentation.jpg"/>
          <p:cNvPicPr>
            <a:picLocks noChangeAspect="1"/>
          </p:cNvPicPr>
          <p:nvPr/>
        </p:nvPicPr>
        <p:blipFill>
          <a:blip r:embed="rId12"/>
          <a:stretch>
            <a:fillRect/>
          </a:stretch>
        </p:blipFill>
        <p:spPr>
          <a:xfrm>
            <a:off x="0" y="0"/>
            <a:ext cx="24384000" cy="13716000"/>
          </a:xfrm>
          <a:prstGeom prst="rect">
            <a:avLst/>
          </a:prstGeom>
          <a:ln w="12700">
            <a:miter lim="400000"/>
          </a:ln>
        </p:spPr>
      </p:pic>
      <p:sp>
        <p:nvSpPr>
          <p:cNvPr id="6" name="Rectangle 5">
            <a:extLst>
              <a:ext uri="{FF2B5EF4-FFF2-40B4-BE49-F238E27FC236}">
                <a16:creationId xmlns:a16="http://schemas.microsoft.com/office/drawing/2014/main" id="{CD1A366F-766F-3F4F-A84B-33F525F0A1CA}"/>
              </a:ext>
            </a:extLst>
          </p:cNvPr>
          <p:cNvSpPr/>
          <p:nvPr userDrawn="1"/>
        </p:nvSpPr>
        <p:spPr>
          <a:xfrm>
            <a:off x="1143000" y="0"/>
            <a:ext cx="23241000" cy="13716000"/>
          </a:xfrm>
          <a:prstGeom prst="rect">
            <a:avLst/>
          </a:prstGeom>
          <a:solidFill>
            <a:srgbClr val="DBE1E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3"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4"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tuitionbenefit@gradschool.utah.edu"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hyperlink" Target="mailto:tuition.benefit@utah.edu" TargetMode="External"/><Relationship Id="rId2" Type="http://schemas.openxmlformats.org/officeDocument/2006/relationships/hyperlink" Target="mailto:L.Gowers@utah.edu" TargetMode="External"/><Relationship Id="rId1" Type="http://schemas.openxmlformats.org/officeDocument/2006/relationships/slideLayout" Target="../slideLayouts/slideLayout6.xml"/><Relationship Id="rId4" Type="http://schemas.openxmlformats.org/officeDocument/2006/relationships/hyperlink" Target="mailto:fellowships@gradschool.utah.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p:cNvSpPr txBox="1">
            <a:spLocks noGrp="1"/>
          </p:cNvSpPr>
          <p:nvPr>
            <p:ph type="ctrTitle"/>
          </p:nvPr>
        </p:nvSpPr>
        <p:spPr>
          <a:xfrm>
            <a:off x="2425700" y="4315326"/>
            <a:ext cx="20828000" cy="2568074"/>
          </a:xfrm>
          <a:prstGeom prst="rect">
            <a:avLst/>
          </a:prstGeom>
        </p:spPr>
        <p:txBody>
          <a:bodyPr>
            <a:normAutofit/>
          </a:bodyPr>
          <a:lstStyle/>
          <a:p>
            <a:r>
              <a:rPr lang="en-US" sz="13500" dirty="0"/>
              <a:t>Tuition Benefit Q&amp;A</a:t>
            </a:r>
            <a:endParaRPr sz="13500" dirty="0"/>
          </a:p>
        </p:txBody>
      </p:sp>
      <p:sp>
        <p:nvSpPr>
          <p:cNvPr id="5" name="Text Placeholder 4">
            <a:extLst>
              <a:ext uri="{FF2B5EF4-FFF2-40B4-BE49-F238E27FC236}">
                <a16:creationId xmlns:a16="http://schemas.microsoft.com/office/drawing/2014/main" id="{1115F373-D817-E2B3-1B48-E1A672C3CEFF}"/>
              </a:ext>
            </a:extLst>
          </p:cNvPr>
          <p:cNvSpPr>
            <a:spLocks noGrp="1"/>
          </p:cNvSpPr>
          <p:nvPr>
            <p:ph type="body" sz="quarter" idx="1"/>
          </p:nvPr>
        </p:nvSpPr>
        <p:spPr>
          <a:xfrm>
            <a:off x="2425700" y="8945144"/>
            <a:ext cx="20828000" cy="1587500"/>
          </a:xfrm>
        </p:spPr>
        <p:txBody>
          <a:bodyPr>
            <a:normAutofit lnSpcReduction="10000"/>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5400" i="0" u="none" strike="noStrike" cap="none" spc="0" normalizeH="0" baseline="0" dirty="0">
                <a:ln>
                  <a:noFill/>
                </a:ln>
                <a:solidFill>
                  <a:srgbClr val="000000"/>
                </a:solidFill>
                <a:effectLst/>
                <a:uFillTx/>
                <a:latin typeface="Helvetica Neue"/>
                <a:ea typeface="Helvetica Neue"/>
                <a:cs typeface="Helvetica Neue"/>
                <a:sym typeface="Helvetica Neue"/>
              </a:rPr>
              <a:t>LoGan Gowers</a:t>
            </a:r>
          </a:p>
          <a:p>
            <a:pPr marL="0" marR="0" indent="0" algn="ctr" defTabSz="825500" rtl="0" fontAlgn="auto" latinLnBrk="0" hangingPunct="0">
              <a:lnSpc>
                <a:spcPct val="100000"/>
              </a:lnSpc>
              <a:spcBef>
                <a:spcPts val="0"/>
              </a:spcBef>
              <a:spcAft>
                <a:spcPts val="0"/>
              </a:spcAft>
              <a:buClrTx/>
              <a:buSzTx/>
              <a:buFontTx/>
              <a:buNone/>
              <a:tabLst/>
            </a:pPr>
            <a:r>
              <a:rPr kumimoji="0" lang="en-US" sz="5400" i="0" u="none" strike="noStrike" cap="none" spc="0" normalizeH="0" baseline="0" dirty="0">
                <a:ln>
                  <a:noFill/>
                </a:ln>
                <a:solidFill>
                  <a:srgbClr val="000000"/>
                </a:solidFill>
                <a:effectLst/>
                <a:uFillTx/>
                <a:latin typeface="Helvetica Neue"/>
                <a:ea typeface="Helvetica Neue"/>
                <a:cs typeface="Helvetica Neue"/>
                <a:sym typeface="Helvetica Neue"/>
              </a:rPr>
              <a:t>Graduate School Office of Fellowships &amp; Benefits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C9DE-B747-42FA-39FA-1573224FC89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644DC0FC-CDBD-356A-A227-87F783593CEC}"/>
              </a:ext>
            </a:extLst>
          </p:cNvPr>
          <p:cNvSpPr>
            <a:spLocks noGrp="1"/>
          </p:cNvSpPr>
          <p:nvPr>
            <p:ph idx="1"/>
          </p:nvPr>
        </p:nvSpPr>
        <p:spPr/>
        <p:txBody>
          <a:bodyPr>
            <a:normAutofit fontScale="77500" lnSpcReduction="20000"/>
          </a:bodyPr>
          <a:lstStyle/>
          <a:p>
            <a:r>
              <a:rPr lang="en-US" b="1" i="1" dirty="0"/>
              <a:t>My student’s benefit has not yet posted. What should I do?</a:t>
            </a:r>
          </a:p>
          <a:p>
            <a:r>
              <a:rPr lang="en-US" dirty="0">
                <a:solidFill>
                  <a:srgbClr val="FF0000"/>
                </a:solidFill>
              </a:rPr>
              <a:t>We attempt to begin each semester’s disbursements the week prior to the first day of regular session classes (the week before the semester starts). That is generally done in the middle of that week.</a:t>
            </a:r>
          </a:p>
          <a:p>
            <a:r>
              <a:rPr lang="en-US" dirty="0">
                <a:solidFill>
                  <a:srgbClr val="FF0000"/>
                </a:solidFill>
              </a:rPr>
              <a:t>Review your reports for irregularities and error messages. Any issues found should first be addressed within your department wherever applicable (</a:t>
            </a:r>
            <a:r>
              <a:rPr lang="en-US" dirty="0" err="1">
                <a:solidFill>
                  <a:srgbClr val="FF0000"/>
                </a:solidFill>
              </a:rPr>
              <a:t>ePAF</a:t>
            </a:r>
            <a:r>
              <a:rPr lang="en-US" dirty="0">
                <a:solidFill>
                  <a:srgbClr val="FF0000"/>
                </a:solidFill>
              </a:rPr>
              <a:t> issues, lack of student signature, lack of enrollment, etc.). </a:t>
            </a:r>
          </a:p>
          <a:p>
            <a:r>
              <a:rPr lang="en-US" dirty="0">
                <a:solidFill>
                  <a:srgbClr val="FF0000"/>
                </a:solidFill>
              </a:rPr>
              <a:t>If you have resolved all error messages, no error messages are present, or you believe something irregular is occurring you should then elevate to the Office of Fellowships &amp; Benefits (</a:t>
            </a:r>
            <a:r>
              <a:rPr lang="en-US" dirty="0">
                <a:solidFill>
                  <a:srgbClr val="FF0000"/>
                </a:solidFill>
                <a:hlinkClick r:id="rId3"/>
              </a:rPr>
              <a:t>tuitionbenefit@gradschool.utah.edu</a:t>
            </a:r>
            <a:r>
              <a:rPr lang="en-US" dirty="0">
                <a:solidFill>
                  <a:srgbClr val="FF0000"/>
                </a:solidFill>
              </a:rPr>
              <a:t>).</a:t>
            </a:r>
          </a:p>
          <a:p>
            <a:r>
              <a:rPr lang="en-US" u="sng" dirty="0">
                <a:solidFill>
                  <a:srgbClr val="FF0000"/>
                </a:solidFill>
              </a:rPr>
              <a:t>Please allow one to two business days of processing when addressing issues. </a:t>
            </a:r>
            <a:r>
              <a:rPr lang="en-US" dirty="0">
                <a:solidFill>
                  <a:srgbClr val="FF0000"/>
                </a:solidFill>
              </a:rPr>
              <a:t>The systems surrounding the tuition benefit process run regularly throughout the semester but can require time to complete. </a:t>
            </a:r>
          </a:p>
        </p:txBody>
      </p:sp>
    </p:spTree>
    <p:extLst>
      <p:ext uri="{BB962C8B-B14F-4D97-AF65-F5344CB8AC3E}">
        <p14:creationId xmlns:p14="http://schemas.microsoft.com/office/powerpoint/2010/main" val="64120960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C9DE-B747-42FA-39FA-1573224FC89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644DC0FC-CDBD-356A-A227-87F783593CEC}"/>
              </a:ext>
            </a:extLst>
          </p:cNvPr>
          <p:cNvSpPr>
            <a:spLocks noGrp="1"/>
          </p:cNvSpPr>
          <p:nvPr>
            <p:ph idx="1"/>
          </p:nvPr>
        </p:nvSpPr>
        <p:spPr/>
        <p:txBody>
          <a:bodyPr>
            <a:normAutofit lnSpcReduction="10000"/>
          </a:bodyPr>
          <a:lstStyle/>
          <a:p>
            <a:r>
              <a:rPr lang="en-US" b="1" i="1" dirty="0"/>
              <a:t>Only a portion of my student’s benefit has posted? What is occurring?</a:t>
            </a:r>
          </a:p>
          <a:p>
            <a:r>
              <a:rPr lang="en-US" dirty="0">
                <a:solidFill>
                  <a:srgbClr val="FF0000"/>
                </a:solidFill>
              </a:rPr>
              <a:t>Review the support percentage they were entered for. It may be they were erroneously entered for less benefit than you intended (such as being entered for 75% benefit when you intended 100%).</a:t>
            </a:r>
          </a:p>
          <a:p>
            <a:r>
              <a:rPr lang="en-US" dirty="0">
                <a:solidFill>
                  <a:srgbClr val="FF0000"/>
                </a:solidFill>
              </a:rPr>
              <a:t>Note: If a student is a non-resident, the non-resident waiver will post one day before the benefit that covers the resident tuition and mandatory fees.</a:t>
            </a:r>
          </a:p>
          <a:p>
            <a:r>
              <a:rPr lang="en-US" u="sng" dirty="0">
                <a:solidFill>
                  <a:srgbClr val="FF0000"/>
                </a:solidFill>
              </a:rPr>
              <a:t>Please allow one to two business days of processing when addressing issues. </a:t>
            </a:r>
            <a:r>
              <a:rPr lang="en-US" dirty="0">
                <a:solidFill>
                  <a:srgbClr val="FF0000"/>
                </a:solidFill>
              </a:rPr>
              <a:t>The systems surrounding the tuition benefit process run regularly throughout the semester but can require time to complete. </a:t>
            </a:r>
          </a:p>
        </p:txBody>
      </p:sp>
    </p:spTree>
    <p:extLst>
      <p:ext uri="{BB962C8B-B14F-4D97-AF65-F5344CB8AC3E}">
        <p14:creationId xmlns:p14="http://schemas.microsoft.com/office/powerpoint/2010/main" val="67251534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C9DE-B747-42FA-39FA-1573224FC89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644DC0FC-CDBD-356A-A227-87F783593CEC}"/>
              </a:ext>
            </a:extLst>
          </p:cNvPr>
          <p:cNvSpPr>
            <a:spLocks noGrp="1"/>
          </p:cNvSpPr>
          <p:nvPr>
            <p:ph idx="1"/>
          </p:nvPr>
        </p:nvSpPr>
        <p:spPr/>
        <p:txBody>
          <a:bodyPr>
            <a:normAutofit fontScale="92500" lnSpcReduction="20000"/>
          </a:bodyPr>
          <a:lstStyle/>
          <a:p>
            <a:r>
              <a:rPr lang="en-US" b="1" i="1" dirty="0"/>
              <a:t>Is traditional Tuition Benefit better than Extended Tuition Benefit? (Or vice versa?)</a:t>
            </a:r>
          </a:p>
          <a:p>
            <a:r>
              <a:rPr lang="en-US" dirty="0">
                <a:solidFill>
                  <a:srgbClr val="FF0000"/>
                </a:solidFill>
              </a:rPr>
              <a:t>If your department has a fund budgeted on a grant for tuition, then using XTBP should be your first option.</a:t>
            </a:r>
          </a:p>
          <a:p>
            <a:r>
              <a:rPr lang="en-US" dirty="0">
                <a:solidFill>
                  <a:srgbClr val="FF0000"/>
                </a:solidFill>
              </a:rPr>
              <a:t>As a reminder, Extended Tuition Benefit students are expected to meet the same requirements and guidelines as Traditional Tuition Benefit students with the following exception:</a:t>
            </a:r>
          </a:p>
          <a:p>
            <a:pPr lvl="1"/>
            <a:r>
              <a:rPr lang="en-US" dirty="0">
                <a:solidFill>
                  <a:srgbClr val="FF0000"/>
                </a:solidFill>
              </a:rPr>
              <a:t>Extended Tuition Benefit does not count against the semesters of eligibility the student is given.</a:t>
            </a:r>
          </a:p>
          <a:p>
            <a:pPr lvl="1"/>
            <a:r>
              <a:rPr lang="en-US" dirty="0">
                <a:solidFill>
                  <a:srgbClr val="FF0000"/>
                </a:solidFill>
              </a:rPr>
              <a:t>Extended tuition benefit does not count against your allocation and will instead be charged to the </a:t>
            </a:r>
            <a:r>
              <a:rPr lang="en-US" dirty="0" err="1">
                <a:solidFill>
                  <a:srgbClr val="FF0000"/>
                </a:solidFill>
              </a:rPr>
              <a:t>chartfield</a:t>
            </a:r>
            <a:r>
              <a:rPr lang="en-US" dirty="0">
                <a:solidFill>
                  <a:srgbClr val="FF0000"/>
                </a:solidFill>
              </a:rPr>
              <a:t> provided at the time of entry.</a:t>
            </a:r>
          </a:p>
        </p:txBody>
      </p:sp>
    </p:spTree>
    <p:extLst>
      <p:ext uri="{BB962C8B-B14F-4D97-AF65-F5344CB8AC3E}">
        <p14:creationId xmlns:p14="http://schemas.microsoft.com/office/powerpoint/2010/main" val="12694238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C9DE-B747-42FA-39FA-1573224FC89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644DC0FC-CDBD-356A-A227-87F783593CEC}"/>
              </a:ext>
            </a:extLst>
          </p:cNvPr>
          <p:cNvSpPr>
            <a:spLocks noGrp="1"/>
          </p:cNvSpPr>
          <p:nvPr>
            <p:ph idx="1"/>
          </p:nvPr>
        </p:nvSpPr>
        <p:spPr/>
        <p:txBody>
          <a:bodyPr>
            <a:normAutofit fontScale="92500" lnSpcReduction="10000"/>
          </a:bodyPr>
          <a:lstStyle/>
          <a:p>
            <a:r>
              <a:rPr lang="en-US" b="1" i="1" dirty="0"/>
              <a:t>My student is on the GSHIP, but is having a problem with their insurance coverage not covering the entire cost of a procedure or visit? Can you help?</a:t>
            </a:r>
          </a:p>
          <a:p>
            <a:r>
              <a:rPr lang="en-US" dirty="0">
                <a:solidFill>
                  <a:srgbClr val="FF0000"/>
                </a:solidFill>
              </a:rPr>
              <a:t>It is the responsibility of the student to review their insurance materials and understand the nature of their coverage. Students should also be communicating with their healthcare providers about the portion of their bills that will be their responsibility after insurance.</a:t>
            </a:r>
          </a:p>
          <a:p>
            <a:r>
              <a:rPr lang="en-US" dirty="0">
                <a:solidFill>
                  <a:srgbClr val="FF0000"/>
                </a:solidFill>
              </a:rPr>
              <a:t>Encourage students to read over the plan, the explanation of their benefits, and raise appropriate questions to the healthcare or insurance providers.</a:t>
            </a:r>
          </a:p>
          <a:p>
            <a:r>
              <a:rPr lang="en-US" dirty="0">
                <a:solidFill>
                  <a:srgbClr val="FF0000"/>
                </a:solidFill>
              </a:rPr>
              <a:t>If you believe that there is a circumstance where an error has occurred that is outside of these parameters, please let us know so we can review.</a:t>
            </a:r>
          </a:p>
        </p:txBody>
      </p:sp>
    </p:spTree>
    <p:extLst>
      <p:ext uri="{BB962C8B-B14F-4D97-AF65-F5344CB8AC3E}">
        <p14:creationId xmlns:p14="http://schemas.microsoft.com/office/powerpoint/2010/main" val="400754449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F29D935B-8413-2A41-9071-7E8F5B78C523}"/>
              </a:ext>
            </a:extLst>
          </p:cNvPr>
          <p:cNvSpPr>
            <a:spLocks noGrp="1" noChangeArrowheads="1"/>
          </p:cNvSpPr>
          <p:nvPr>
            <p:ph type="title"/>
          </p:nvPr>
        </p:nvSpPr>
        <p:spPr/>
        <p:txBody>
          <a:bodyPr/>
          <a:lstStyle/>
          <a:p>
            <a:r>
              <a:rPr lang="en-US" altLang="en-US" sz="11250" dirty="0"/>
              <a:t>Upcoming Workshops</a:t>
            </a:r>
          </a:p>
        </p:txBody>
      </p:sp>
      <p:sp>
        <p:nvSpPr>
          <p:cNvPr id="18434" name="Content Placeholder 2">
            <a:extLst>
              <a:ext uri="{FF2B5EF4-FFF2-40B4-BE49-F238E27FC236}">
                <a16:creationId xmlns:a16="http://schemas.microsoft.com/office/drawing/2014/main" id="{D7E6357E-FAF0-964B-A4B6-52E6D73DC897}"/>
              </a:ext>
            </a:extLst>
          </p:cNvPr>
          <p:cNvSpPr>
            <a:spLocks noGrp="1" noChangeArrowheads="1"/>
          </p:cNvSpPr>
          <p:nvPr>
            <p:ph idx="1"/>
          </p:nvPr>
        </p:nvSpPr>
        <p:spPr>
          <a:xfrm>
            <a:off x="2892829" y="3893345"/>
            <a:ext cx="18238123" cy="4126393"/>
          </a:xfrm>
        </p:spPr>
        <p:txBody>
          <a:bodyPr/>
          <a:lstStyle/>
          <a:p>
            <a:pPr>
              <a:spcBef>
                <a:spcPts val="1688"/>
              </a:spcBef>
              <a:defRPr/>
            </a:pPr>
            <a:r>
              <a:rPr lang="en-US" altLang="en-US" sz="4781" dirty="0"/>
              <a:t>August 2, 11am – Graduate School Funding Opportunities </a:t>
            </a:r>
          </a:p>
        </p:txBody>
      </p:sp>
    </p:spTree>
    <p:extLst>
      <p:ext uri="{BB962C8B-B14F-4D97-AF65-F5344CB8AC3E}">
        <p14:creationId xmlns:p14="http://schemas.microsoft.com/office/powerpoint/2010/main" val="412277994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9444-2E01-1044-82CC-778AE148D338}"/>
              </a:ext>
            </a:extLst>
          </p:cNvPr>
          <p:cNvSpPr>
            <a:spLocks noGrp="1"/>
          </p:cNvSpPr>
          <p:nvPr>
            <p:ph type="title"/>
          </p:nvPr>
        </p:nvSpPr>
        <p:spPr/>
        <p:txBody>
          <a:bodyPr/>
          <a:lstStyle/>
          <a:p>
            <a:r>
              <a:rPr lang="en-US" dirty="0"/>
              <a:t>Questions? </a:t>
            </a:r>
          </a:p>
        </p:txBody>
      </p:sp>
      <p:sp>
        <p:nvSpPr>
          <p:cNvPr id="3" name="Text Placeholder 2">
            <a:extLst>
              <a:ext uri="{FF2B5EF4-FFF2-40B4-BE49-F238E27FC236}">
                <a16:creationId xmlns:a16="http://schemas.microsoft.com/office/drawing/2014/main" id="{66A78991-C811-D54B-A5F4-FCB36558EBDC}"/>
              </a:ext>
            </a:extLst>
          </p:cNvPr>
          <p:cNvSpPr>
            <a:spLocks noGrp="1"/>
          </p:cNvSpPr>
          <p:nvPr>
            <p:ph type="body" idx="1"/>
          </p:nvPr>
        </p:nvSpPr>
        <p:spPr>
          <a:xfrm>
            <a:off x="3690850" y="3149600"/>
            <a:ext cx="19816849" cy="8754226"/>
          </a:xfrm>
        </p:spPr>
        <p:txBody>
          <a:bodyPr>
            <a:normAutofit/>
          </a:bodyPr>
          <a:lstStyle/>
          <a:p>
            <a:pPr marL="0" indent="0">
              <a:spcBef>
                <a:spcPts val="1200"/>
              </a:spcBef>
              <a:buNone/>
            </a:pPr>
            <a:r>
              <a:rPr lang="en-US" b="1" dirty="0"/>
              <a:t>LoGan Gowers</a:t>
            </a:r>
          </a:p>
          <a:p>
            <a:pPr marL="0" indent="0">
              <a:spcBef>
                <a:spcPts val="1200"/>
              </a:spcBef>
              <a:buNone/>
            </a:pPr>
            <a:r>
              <a:rPr lang="en-US" sz="4200" dirty="0"/>
              <a:t>Tuition Benefit Administrator</a:t>
            </a:r>
          </a:p>
          <a:p>
            <a:pPr marL="0" indent="0">
              <a:spcBef>
                <a:spcPts val="1200"/>
              </a:spcBef>
              <a:buNone/>
            </a:pPr>
            <a:r>
              <a:rPr lang="en-US" sz="4200" dirty="0"/>
              <a:t>Graduate School </a:t>
            </a:r>
          </a:p>
          <a:p>
            <a:pPr marL="0" indent="0">
              <a:spcBef>
                <a:spcPts val="1200"/>
              </a:spcBef>
              <a:buNone/>
            </a:pPr>
            <a:r>
              <a:rPr lang="en-US" sz="4200" dirty="0"/>
              <a:t>801-585-1372</a:t>
            </a:r>
          </a:p>
          <a:p>
            <a:pPr marL="0" indent="0">
              <a:spcBef>
                <a:spcPts val="1200"/>
              </a:spcBef>
              <a:buNone/>
            </a:pPr>
            <a:r>
              <a:rPr lang="en-US" sz="4200" dirty="0">
                <a:hlinkClick r:id="rId2"/>
              </a:rPr>
              <a:t>L.Gowers@utah.edu</a:t>
            </a:r>
            <a:endParaRPr lang="en-US" sz="4200" dirty="0"/>
          </a:p>
          <a:p>
            <a:pPr marL="0" indent="0">
              <a:spcBef>
                <a:spcPts val="1200"/>
              </a:spcBef>
              <a:buNone/>
            </a:pPr>
            <a:endParaRPr lang="en-US" sz="4200" dirty="0"/>
          </a:p>
          <a:p>
            <a:pPr marL="0" indent="0">
              <a:spcBef>
                <a:spcPts val="1200"/>
              </a:spcBef>
              <a:buNone/>
            </a:pPr>
            <a:r>
              <a:rPr lang="en-US" sz="4200" dirty="0"/>
              <a:t>For general Tuition Benefit Program assistance, email </a:t>
            </a:r>
            <a:r>
              <a:rPr lang="en-US" sz="4200" dirty="0">
                <a:hlinkClick r:id="rId3"/>
              </a:rPr>
              <a:t>tuitionbenefit@utah.edu</a:t>
            </a:r>
            <a:r>
              <a:rPr lang="en-US" sz="4200" dirty="0"/>
              <a:t> </a:t>
            </a:r>
          </a:p>
          <a:p>
            <a:pPr marL="0" indent="0">
              <a:spcBef>
                <a:spcPts val="1200"/>
              </a:spcBef>
              <a:buNone/>
            </a:pPr>
            <a:r>
              <a:rPr lang="en-US" sz="4200" dirty="0"/>
              <a:t>For fellowship concerns, email </a:t>
            </a:r>
            <a:r>
              <a:rPr lang="en-US" sz="4200" dirty="0">
                <a:hlinkClick r:id="rId4"/>
              </a:rPr>
              <a:t>fellowships@gradschool.utah.edu</a:t>
            </a:r>
            <a:r>
              <a:rPr lang="en-US" sz="4200" dirty="0"/>
              <a:t> </a:t>
            </a:r>
          </a:p>
          <a:p>
            <a:pPr marL="0" indent="0">
              <a:spcBef>
                <a:spcPts val="1200"/>
              </a:spcBef>
              <a:buNone/>
            </a:pPr>
            <a:r>
              <a:rPr lang="en-US" sz="4200" dirty="0"/>
              <a:t>To schedule meetings, email </a:t>
            </a:r>
            <a:r>
              <a:rPr lang="en-US" sz="4200" dirty="0">
                <a:hlinkClick r:id="rId2"/>
              </a:rPr>
              <a:t>L.Gowers@utah.edu</a:t>
            </a:r>
            <a:endParaRPr lang="en-US" sz="4200" dirty="0"/>
          </a:p>
        </p:txBody>
      </p:sp>
      <p:sp>
        <p:nvSpPr>
          <p:cNvPr id="4" name="TextBox 3">
            <a:extLst>
              <a:ext uri="{FF2B5EF4-FFF2-40B4-BE49-F238E27FC236}">
                <a16:creationId xmlns:a16="http://schemas.microsoft.com/office/drawing/2014/main" id="{692EDE33-D683-EFD9-AC7B-D5C6D9B025CA}"/>
              </a:ext>
            </a:extLst>
          </p:cNvPr>
          <p:cNvSpPr txBox="1"/>
          <p:nvPr/>
        </p:nvSpPr>
        <p:spPr>
          <a:xfrm>
            <a:off x="5555705" y="11435335"/>
            <a:ext cx="14517189"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3000" b="1" i="1" u="none" strike="noStrike" cap="none" spc="0" normalizeH="0" baseline="0" dirty="0">
                <a:ln>
                  <a:noFill/>
                </a:ln>
                <a:solidFill>
                  <a:srgbClr val="000000"/>
                </a:solidFill>
                <a:effectLst/>
                <a:uFillTx/>
                <a:latin typeface="Helvetica Neue"/>
                <a:ea typeface="Helvetica Neue"/>
                <a:cs typeface="Helvetica Neue"/>
                <a:sym typeface="Helvetica Neue"/>
              </a:rPr>
              <a:t>A copy of this presentation (both slides and video) will be made available on our website under “Coordinator Resources” within the next few days.</a:t>
            </a:r>
          </a:p>
        </p:txBody>
      </p:sp>
    </p:spTree>
    <p:extLst>
      <p:ext uri="{BB962C8B-B14F-4D97-AF65-F5344CB8AC3E}">
        <p14:creationId xmlns:p14="http://schemas.microsoft.com/office/powerpoint/2010/main" val="282278094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5CE92-2FC9-E3FA-BEF1-67BDC7540192}"/>
              </a:ext>
            </a:extLst>
          </p:cNvPr>
          <p:cNvSpPr>
            <a:spLocks noGrp="1"/>
          </p:cNvSpPr>
          <p:nvPr>
            <p:ph type="title"/>
          </p:nvPr>
        </p:nvSpPr>
        <p:spPr>
          <a:xfrm>
            <a:off x="2133600" y="355600"/>
            <a:ext cx="21005800" cy="2286000"/>
          </a:xfrm>
        </p:spPr>
        <p:txBody>
          <a:bodyPr anchor="ctr">
            <a:normAutofit/>
          </a:bodyPr>
          <a:lstStyle/>
          <a:p>
            <a:r>
              <a:rPr lang="en-US" dirty="0"/>
              <a:t>Outline</a:t>
            </a:r>
          </a:p>
        </p:txBody>
      </p:sp>
      <p:sp>
        <p:nvSpPr>
          <p:cNvPr id="3" name="Text Placeholder 2">
            <a:extLst>
              <a:ext uri="{FF2B5EF4-FFF2-40B4-BE49-F238E27FC236}">
                <a16:creationId xmlns:a16="http://schemas.microsoft.com/office/drawing/2014/main" id="{33708BE8-6558-4AEF-7F12-A74C130AB430}"/>
              </a:ext>
            </a:extLst>
          </p:cNvPr>
          <p:cNvSpPr>
            <a:spLocks noGrp="1"/>
          </p:cNvSpPr>
          <p:nvPr>
            <p:ph type="body" sz="half" idx="1"/>
          </p:nvPr>
        </p:nvSpPr>
        <p:spPr>
          <a:xfrm>
            <a:off x="2878111" y="3149600"/>
            <a:ext cx="19959029" cy="9296400"/>
          </a:xfrm>
        </p:spPr>
        <p:txBody>
          <a:bodyPr anchor="ctr">
            <a:noAutofit/>
          </a:bodyPr>
          <a:lstStyle/>
          <a:p>
            <a:pPr marL="0">
              <a:lnSpc>
                <a:spcPct val="90000"/>
              </a:lnSpc>
            </a:pPr>
            <a:r>
              <a:rPr lang="en-US" sz="4800" dirty="0"/>
              <a:t>Petition Portal Information – Quick update</a:t>
            </a:r>
          </a:p>
          <a:p>
            <a:pPr marL="0">
              <a:lnSpc>
                <a:spcPct val="90000"/>
              </a:lnSpc>
            </a:pPr>
            <a:r>
              <a:rPr lang="en-US" sz="4800" dirty="0"/>
              <a:t>Frequently Asked Questions</a:t>
            </a:r>
          </a:p>
          <a:p>
            <a:pPr marL="0">
              <a:lnSpc>
                <a:spcPct val="90000"/>
              </a:lnSpc>
            </a:pPr>
            <a:r>
              <a:rPr lang="en-US" sz="4800" dirty="0"/>
              <a:t>Upcoming Workshops</a:t>
            </a:r>
          </a:p>
          <a:p>
            <a:pPr marL="0">
              <a:lnSpc>
                <a:spcPct val="90000"/>
              </a:lnSpc>
            </a:pPr>
            <a:r>
              <a:rPr lang="en-US" sz="4800" dirty="0"/>
              <a:t>Q&amp;A Section</a:t>
            </a:r>
          </a:p>
          <a:p>
            <a:pPr marL="0">
              <a:lnSpc>
                <a:spcPct val="90000"/>
              </a:lnSpc>
            </a:pPr>
            <a:endParaRPr lang="en-US" sz="4800" dirty="0"/>
          </a:p>
        </p:txBody>
      </p:sp>
      <p:sp>
        <p:nvSpPr>
          <p:cNvPr id="4" name="Text Placeholder 2">
            <a:extLst>
              <a:ext uri="{FF2B5EF4-FFF2-40B4-BE49-F238E27FC236}">
                <a16:creationId xmlns:a16="http://schemas.microsoft.com/office/drawing/2014/main" id="{3438183A-2C8C-2294-6BF8-63336E820842}"/>
              </a:ext>
            </a:extLst>
          </p:cNvPr>
          <p:cNvSpPr txBox="1">
            <a:spLocks/>
          </p:cNvSpPr>
          <p:nvPr/>
        </p:nvSpPr>
        <p:spPr>
          <a:xfrm>
            <a:off x="12459855" y="3149600"/>
            <a:ext cx="9957955" cy="92964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t">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endParaRPr lang="en-US"/>
          </a:p>
        </p:txBody>
      </p:sp>
    </p:spTree>
    <p:extLst>
      <p:ext uri="{BB962C8B-B14F-4D97-AF65-F5344CB8AC3E}">
        <p14:creationId xmlns:p14="http://schemas.microsoft.com/office/powerpoint/2010/main" val="27827347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F29D935B-8413-2A41-9071-7E8F5B78C523}"/>
              </a:ext>
            </a:extLst>
          </p:cNvPr>
          <p:cNvSpPr>
            <a:spLocks noGrp="1" noChangeArrowheads="1"/>
          </p:cNvSpPr>
          <p:nvPr>
            <p:ph type="title"/>
          </p:nvPr>
        </p:nvSpPr>
        <p:spPr/>
        <p:txBody>
          <a:bodyPr/>
          <a:lstStyle/>
          <a:p>
            <a:r>
              <a:rPr lang="en-US" altLang="en-US" sz="11250" dirty="0"/>
              <a:t>Petition Portal – Quick Update</a:t>
            </a:r>
          </a:p>
        </p:txBody>
      </p:sp>
      <p:sp>
        <p:nvSpPr>
          <p:cNvPr id="18434" name="Content Placeholder 2">
            <a:extLst>
              <a:ext uri="{FF2B5EF4-FFF2-40B4-BE49-F238E27FC236}">
                <a16:creationId xmlns:a16="http://schemas.microsoft.com/office/drawing/2014/main" id="{D7E6357E-FAF0-964B-A4B6-52E6D73DC897}"/>
              </a:ext>
            </a:extLst>
          </p:cNvPr>
          <p:cNvSpPr>
            <a:spLocks noGrp="1" noChangeArrowheads="1"/>
          </p:cNvSpPr>
          <p:nvPr>
            <p:ph idx="1"/>
          </p:nvPr>
        </p:nvSpPr>
        <p:spPr>
          <a:xfrm>
            <a:off x="2865460" y="3366577"/>
            <a:ext cx="18653079" cy="7679531"/>
          </a:xfrm>
        </p:spPr>
        <p:txBody>
          <a:bodyPr>
            <a:normAutofit fontScale="92500" lnSpcReduction="20000"/>
          </a:bodyPr>
          <a:lstStyle/>
          <a:p>
            <a:pPr>
              <a:spcBef>
                <a:spcPts val="1688"/>
              </a:spcBef>
              <a:defRPr/>
            </a:pPr>
            <a:r>
              <a:rPr lang="en-US" altLang="en-US" sz="4781" dirty="0"/>
              <a:t>We are excited to announce that the petition process will be moving to a user-friendly online portal (similar to the previous COVID-19 portal)</a:t>
            </a:r>
          </a:p>
          <a:p>
            <a:pPr>
              <a:spcBef>
                <a:spcPts val="1688"/>
              </a:spcBef>
              <a:defRPr/>
            </a:pPr>
            <a:r>
              <a:rPr lang="en-US" altLang="en-US" sz="4781" dirty="0"/>
              <a:t>Petitions must be submitted on behalf of a student by a department chair, or chair’s designee</a:t>
            </a:r>
          </a:p>
          <a:p>
            <a:pPr>
              <a:spcBef>
                <a:spcPts val="1688"/>
              </a:spcBef>
              <a:defRPr/>
            </a:pPr>
            <a:r>
              <a:rPr lang="en-US" altLang="en-US" sz="4781" dirty="0"/>
              <a:t>All extension petitions must now include a </a:t>
            </a:r>
            <a:r>
              <a:rPr lang="en-US" altLang="en-US" sz="4781" b="1" dirty="0"/>
              <a:t>Completion Plan </a:t>
            </a:r>
            <a:r>
              <a:rPr lang="en-US" altLang="en-US" sz="4781" dirty="0"/>
              <a:t>as part of submissions. This should show us how the extra semester(s) will be used to reach graduation.</a:t>
            </a:r>
          </a:p>
          <a:p>
            <a:pPr>
              <a:spcBef>
                <a:spcPts val="1688"/>
              </a:spcBef>
              <a:defRPr/>
            </a:pPr>
            <a:r>
              <a:rPr lang="en-US" altLang="en-US" sz="4781" dirty="0"/>
              <a:t>Petitions will include extensions considered for personal emergencies such as illness, extenuating life circumstances, or similar that would irrevocably delay the normal completion timeline.</a:t>
            </a:r>
          </a:p>
          <a:p>
            <a:pPr>
              <a:spcBef>
                <a:spcPts val="1688"/>
              </a:spcBef>
              <a:defRPr/>
            </a:pPr>
            <a:r>
              <a:rPr lang="en-US" altLang="en-US" sz="4781" dirty="0"/>
              <a:t>Instructions for how to submit via that online portal will be sent to you all as the portal goes live. Please look forward to it!</a:t>
            </a:r>
            <a:endParaRPr lang="en-US" altLang="en-US" sz="4781" b="1" dirty="0"/>
          </a:p>
        </p:txBody>
      </p:sp>
    </p:spTree>
    <p:extLst>
      <p:ext uri="{BB962C8B-B14F-4D97-AF65-F5344CB8AC3E}">
        <p14:creationId xmlns:p14="http://schemas.microsoft.com/office/powerpoint/2010/main" val="25202633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C9DE-B747-42FA-39FA-1573224FC89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644DC0FC-CDBD-356A-A227-87F783593CEC}"/>
              </a:ext>
            </a:extLst>
          </p:cNvPr>
          <p:cNvSpPr>
            <a:spLocks noGrp="1"/>
          </p:cNvSpPr>
          <p:nvPr>
            <p:ph idx="1"/>
          </p:nvPr>
        </p:nvSpPr>
        <p:spPr/>
        <p:txBody>
          <a:bodyPr/>
          <a:lstStyle/>
          <a:p>
            <a:r>
              <a:rPr lang="en-US" b="1" i="1" dirty="0"/>
              <a:t>If I have a student who is only receiving partial tuition benefit, do they still need to be enrolled for a minimum of nine hours?</a:t>
            </a:r>
          </a:p>
          <a:p>
            <a:pPr lvl="1"/>
            <a:r>
              <a:rPr lang="en-US" dirty="0">
                <a:solidFill>
                  <a:srgbClr val="FF0000"/>
                </a:solidFill>
              </a:rPr>
              <a:t>Yes, all students on Tuition Benefit must meet the minimum enrollment requirements for the semester.</a:t>
            </a:r>
          </a:p>
          <a:p>
            <a:pPr lvl="1"/>
            <a:r>
              <a:rPr lang="en-US" dirty="0">
                <a:solidFill>
                  <a:srgbClr val="FF0000"/>
                </a:solidFill>
              </a:rPr>
              <a:t>9 credits for Fall or Spring</a:t>
            </a:r>
          </a:p>
          <a:p>
            <a:pPr lvl="1"/>
            <a:r>
              <a:rPr lang="en-US" dirty="0">
                <a:solidFill>
                  <a:srgbClr val="FF0000"/>
                </a:solidFill>
              </a:rPr>
              <a:t>3 credits for Summer</a:t>
            </a:r>
          </a:p>
        </p:txBody>
      </p:sp>
    </p:spTree>
    <p:extLst>
      <p:ext uri="{BB962C8B-B14F-4D97-AF65-F5344CB8AC3E}">
        <p14:creationId xmlns:p14="http://schemas.microsoft.com/office/powerpoint/2010/main" val="301357120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C9DE-B747-42FA-39FA-1573224FC89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644DC0FC-CDBD-356A-A227-87F783593CEC}"/>
              </a:ext>
            </a:extLst>
          </p:cNvPr>
          <p:cNvSpPr>
            <a:spLocks noGrp="1"/>
          </p:cNvSpPr>
          <p:nvPr>
            <p:ph idx="1"/>
          </p:nvPr>
        </p:nvSpPr>
        <p:spPr/>
        <p:txBody>
          <a:bodyPr/>
          <a:lstStyle/>
          <a:p>
            <a:r>
              <a:rPr lang="en-US" b="1" i="1" dirty="0"/>
              <a:t>When is it best to enter students into the Tuition Benefit Portal for a term?</a:t>
            </a:r>
          </a:p>
          <a:p>
            <a:pPr lvl="1"/>
            <a:r>
              <a:rPr lang="en-US" dirty="0">
                <a:solidFill>
                  <a:srgbClr val="FF0000"/>
                </a:solidFill>
              </a:rPr>
              <a:t>The portal opens six weeks prior to the first day of classes. </a:t>
            </a:r>
          </a:p>
          <a:p>
            <a:pPr lvl="1"/>
            <a:r>
              <a:rPr lang="en-US" dirty="0">
                <a:solidFill>
                  <a:srgbClr val="FF0000"/>
                </a:solidFill>
              </a:rPr>
              <a:t>It is important that students are entered as soon as possible as to ensure that any error messages/issues are caught well before they can cause a problem for the student’s tuition.</a:t>
            </a:r>
          </a:p>
        </p:txBody>
      </p:sp>
    </p:spTree>
    <p:extLst>
      <p:ext uri="{BB962C8B-B14F-4D97-AF65-F5344CB8AC3E}">
        <p14:creationId xmlns:p14="http://schemas.microsoft.com/office/powerpoint/2010/main" val="426519473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C9DE-B747-42FA-39FA-1573224FC89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644DC0FC-CDBD-356A-A227-87F783593CEC}"/>
              </a:ext>
            </a:extLst>
          </p:cNvPr>
          <p:cNvSpPr>
            <a:spLocks noGrp="1"/>
          </p:cNvSpPr>
          <p:nvPr>
            <p:ph idx="1"/>
          </p:nvPr>
        </p:nvSpPr>
        <p:spPr/>
        <p:txBody>
          <a:bodyPr/>
          <a:lstStyle/>
          <a:p>
            <a:r>
              <a:rPr lang="en-US" b="1" i="1" dirty="0"/>
              <a:t>What is the difference between a drop and a withdraw? How does that affect Tuition Benefit?</a:t>
            </a:r>
          </a:p>
          <a:p>
            <a:r>
              <a:rPr lang="en-US" dirty="0">
                <a:solidFill>
                  <a:srgbClr val="FF0000"/>
                </a:solidFill>
              </a:rPr>
              <a:t>Dropped courses are removed from a student’s schedule and tuition is refunded</a:t>
            </a:r>
          </a:p>
          <a:p>
            <a:r>
              <a:rPr lang="en-US" dirty="0">
                <a:solidFill>
                  <a:srgbClr val="FF0000"/>
                </a:solidFill>
              </a:rPr>
              <a:t>Withdrawn courses remain on their record with a “W” grade for the course and the student is responsible for the tuition of the course.</a:t>
            </a:r>
          </a:p>
          <a:p>
            <a:r>
              <a:rPr lang="en-US" dirty="0">
                <a:solidFill>
                  <a:srgbClr val="FF0000"/>
                </a:solidFill>
              </a:rPr>
              <a:t>Tuition benefit does not cover withdrawn courses. Additionally, withdrawn courses do no count towards enrollment requirements (such as the 9 credit minimum).</a:t>
            </a:r>
          </a:p>
        </p:txBody>
      </p:sp>
    </p:spTree>
    <p:extLst>
      <p:ext uri="{BB962C8B-B14F-4D97-AF65-F5344CB8AC3E}">
        <p14:creationId xmlns:p14="http://schemas.microsoft.com/office/powerpoint/2010/main" val="11834646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C9DE-B747-42FA-39FA-1573224FC89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644DC0FC-CDBD-356A-A227-87F783593CEC}"/>
              </a:ext>
            </a:extLst>
          </p:cNvPr>
          <p:cNvSpPr>
            <a:spLocks noGrp="1"/>
          </p:cNvSpPr>
          <p:nvPr>
            <p:ph idx="1"/>
          </p:nvPr>
        </p:nvSpPr>
        <p:spPr/>
        <p:txBody>
          <a:bodyPr/>
          <a:lstStyle/>
          <a:p>
            <a:r>
              <a:rPr lang="en-US" b="1" i="1" dirty="0"/>
              <a:t>Are all students on Tuition Benefit charged at the resident rates?</a:t>
            </a:r>
          </a:p>
          <a:p>
            <a:r>
              <a:rPr lang="en-US" dirty="0">
                <a:solidFill>
                  <a:srgbClr val="FF0000"/>
                </a:solidFill>
              </a:rPr>
              <a:t>No, students are always charged at the rates appropriate to their residency status. Tuition Benefit does not change their residency status.</a:t>
            </a:r>
          </a:p>
          <a:p>
            <a:r>
              <a:rPr lang="en-US" dirty="0">
                <a:solidFill>
                  <a:srgbClr val="FF0000"/>
                </a:solidFill>
              </a:rPr>
              <a:t>If a non-resident student is on tuition benefit, then a non-resident waiver will be applied in addition to the benefit they receive for their Resident Tuition and Mandatory Fees, where eligible.</a:t>
            </a:r>
          </a:p>
        </p:txBody>
      </p:sp>
    </p:spTree>
    <p:extLst>
      <p:ext uri="{BB962C8B-B14F-4D97-AF65-F5344CB8AC3E}">
        <p14:creationId xmlns:p14="http://schemas.microsoft.com/office/powerpoint/2010/main" val="1410142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C9DE-B747-42FA-39FA-1573224FC89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644DC0FC-CDBD-356A-A227-87F783593CEC}"/>
              </a:ext>
            </a:extLst>
          </p:cNvPr>
          <p:cNvSpPr>
            <a:spLocks noGrp="1"/>
          </p:cNvSpPr>
          <p:nvPr>
            <p:ph idx="1"/>
          </p:nvPr>
        </p:nvSpPr>
        <p:spPr>
          <a:xfrm>
            <a:off x="1689100" y="3149600"/>
            <a:ext cx="21005800" cy="9801902"/>
          </a:xfrm>
        </p:spPr>
        <p:txBody>
          <a:bodyPr>
            <a:normAutofit lnSpcReduction="10000"/>
          </a:bodyPr>
          <a:lstStyle/>
          <a:p>
            <a:r>
              <a:rPr lang="en-US" b="1" i="1" dirty="0"/>
              <a:t>What charges count against the Allocation amount?</a:t>
            </a:r>
          </a:p>
          <a:p>
            <a:r>
              <a:rPr lang="en-US" dirty="0">
                <a:solidFill>
                  <a:srgbClr val="FF0000"/>
                </a:solidFill>
              </a:rPr>
              <a:t>Resident tuition and Mandatory fees for up to 12 graduate credits (Fall/Spring) or 6 graduate credits (Summer).</a:t>
            </a:r>
          </a:p>
          <a:p>
            <a:r>
              <a:rPr lang="en-US" dirty="0">
                <a:solidFill>
                  <a:srgbClr val="FF0000"/>
                </a:solidFill>
              </a:rPr>
              <a:t>Reminder: RA students are not charged to the allocation amount. They are instead charged to the returned overhead of the college where the project/grant resides.</a:t>
            </a:r>
          </a:p>
          <a:p>
            <a:r>
              <a:rPr lang="en-US" b="1" i="1" dirty="0"/>
              <a:t>What about the non-resident waiver?</a:t>
            </a:r>
          </a:p>
          <a:p>
            <a:r>
              <a:rPr lang="en-US" dirty="0">
                <a:solidFill>
                  <a:srgbClr val="FF0000"/>
                </a:solidFill>
              </a:rPr>
              <a:t>The non-resident waiver does not count against your allocation total. It is a courtesy provided by the University of Utah for the Tuition Benefit Program.</a:t>
            </a:r>
          </a:p>
        </p:txBody>
      </p:sp>
    </p:spTree>
    <p:extLst>
      <p:ext uri="{BB962C8B-B14F-4D97-AF65-F5344CB8AC3E}">
        <p14:creationId xmlns:p14="http://schemas.microsoft.com/office/powerpoint/2010/main" val="318220062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C9DE-B747-42FA-39FA-1573224FC89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644DC0FC-CDBD-356A-A227-87F783593CEC}"/>
              </a:ext>
            </a:extLst>
          </p:cNvPr>
          <p:cNvSpPr>
            <a:spLocks noGrp="1"/>
          </p:cNvSpPr>
          <p:nvPr>
            <p:ph idx="1"/>
          </p:nvPr>
        </p:nvSpPr>
        <p:spPr/>
        <p:txBody>
          <a:bodyPr/>
          <a:lstStyle/>
          <a:p>
            <a:r>
              <a:rPr lang="en-US" b="1" i="1" dirty="0"/>
              <a:t>What charges will be coming out of the </a:t>
            </a:r>
            <a:r>
              <a:rPr lang="en-US" b="1" i="1" dirty="0" err="1"/>
              <a:t>chartfield</a:t>
            </a:r>
            <a:r>
              <a:rPr lang="en-US" b="1" i="1" dirty="0"/>
              <a:t> I provided for Extended Tuition Benefit?</a:t>
            </a:r>
          </a:p>
          <a:p>
            <a:r>
              <a:rPr lang="en-US" dirty="0">
                <a:solidFill>
                  <a:srgbClr val="FF0000"/>
                </a:solidFill>
              </a:rPr>
              <a:t>Resident tuition and Mandatory fees for up to 12 graduate credits (Fall/Spring) or 6 graduate credits (Summer).</a:t>
            </a:r>
          </a:p>
          <a:p>
            <a:r>
              <a:rPr lang="en-US" b="1" i="1" dirty="0"/>
              <a:t>What about the non-resident waiver?</a:t>
            </a:r>
          </a:p>
          <a:p>
            <a:r>
              <a:rPr lang="en-US" dirty="0">
                <a:solidFill>
                  <a:srgbClr val="FF0000"/>
                </a:solidFill>
              </a:rPr>
              <a:t>The non-resident waiver does not come out of the </a:t>
            </a:r>
            <a:r>
              <a:rPr lang="en-US" dirty="0" err="1">
                <a:solidFill>
                  <a:srgbClr val="FF0000"/>
                </a:solidFill>
              </a:rPr>
              <a:t>chartfield</a:t>
            </a:r>
            <a:r>
              <a:rPr lang="en-US" dirty="0">
                <a:solidFill>
                  <a:srgbClr val="FF0000"/>
                </a:solidFill>
              </a:rPr>
              <a:t> provided at the time of entry. It is a courtesy provided by the University of Utah for the Tuition Benefit Program.</a:t>
            </a:r>
          </a:p>
        </p:txBody>
      </p:sp>
    </p:spTree>
    <p:extLst>
      <p:ext uri="{BB962C8B-B14F-4D97-AF65-F5344CB8AC3E}">
        <p14:creationId xmlns:p14="http://schemas.microsoft.com/office/powerpoint/2010/main" val="1926623942"/>
      </p:ext>
    </p:extLst>
  </p:cSld>
  <p:clrMapOvr>
    <a:masterClrMapping/>
  </p:clrMapOvr>
  <p:transition/>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870</TotalTime>
  <Words>1230</Words>
  <Application>Microsoft Macintosh PowerPoint</Application>
  <PresentationFormat>Custom</PresentationFormat>
  <Paragraphs>78</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Helvetica Neue</vt:lpstr>
      <vt:lpstr>Helvetica Neue Light</vt:lpstr>
      <vt:lpstr>Helvetica Neue Medium</vt:lpstr>
      <vt:lpstr>White</vt:lpstr>
      <vt:lpstr>Tuition Benefit Q&amp;A</vt:lpstr>
      <vt:lpstr>Outline</vt:lpstr>
      <vt:lpstr>Petition Portal – Quick Update</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Upcoming Workshops</vt:lpstr>
      <vt:lpstr>Questions?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LoGan Gowers</dc:creator>
  <cp:lastModifiedBy>Matthew Plooster</cp:lastModifiedBy>
  <cp:revision>58</cp:revision>
  <dcterms:modified xsi:type="dcterms:W3CDTF">2023-07-06T16:36:22Z</dcterms:modified>
</cp:coreProperties>
</file>