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7" r:id="rId4"/>
  </p:sldMasterIdLst>
  <p:sldIdLst>
    <p:sldId id="348" r:id="rId5"/>
    <p:sldId id="350" r:id="rId6"/>
    <p:sldId id="349" r:id="rId7"/>
    <p:sldId id="354" r:id="rId8"/>
    <p:sldId id="352" r:id="rId9"/>
    <p:sldId id="351" r:id="rId10"/>
    <p:sldId id="357" r:id="rId11"/>
    <p:sldId id="358" r:id="rId12"/>
    <p:sldId id="359" r:id="rId13"/>
    <p:sldId id="368" r:id="rId14"/>
    <p:sldId id="356" r:id="rId15"/>
    <p:sldId id="360" r:id="rId16"/>
    <p:sldId id="364" r:id="rId17"/>
    <p:sldId id="361" r:id="rId18"/>
    <p:sldId id="362" r:id="rId19"/>
    <p:sldId id="365" r:id="rId20"/>
    <p:sldId id="369" r:id="rId21"/>
    <p:sldId id="370" r:id="rId22"/>
    <p:sldId id="371" r:id="rId23"/>
    <p:sldId id="372" r:id="rId24"/>
    <p:sldId id="373" r:id="rId25"/>
    <p:sldId id="374" r:id="rId26"/>
    <p:sldId id="375" r:id="rId27"/>
    <p:sldId id="37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2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34" autoAdjust="0"/>
  </p:normalViewPr>
  <p:slideViewPr>
    <p:cSldViewPr snapToGrid="0">
      <p:cViewPr varScale="1">
        <p:scale>
          <a:sx n="112" d="100"/>
          <a:sy n="112" d="100"/>
        </p:scale>
        <p:origin x="4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3566160"/>
          </a:xfrm>
          <a:prstGeom prst="rect">
            <a:avLst/>
          </a:prstGeo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6/23/2022</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1" name="Oval 10">
            <a:extLst>
              <a:ext uri="{FF2B5EF4-FFF2-40B4-BE49-F238E27FC236}">
                <a16:creationId xmlns:a16="http://schemas.microsoft.com/office/drawing/2014/main" id="{68EC5FC9-F7D0-0141-850B-7623CA81A775}"/>
              </a:ext>
            </a:extLst>
          </p:cNvPr>
          <p:cNvSpPr/>
          <p:nvPr userDrawn="1"/>
        </p:nvSpPr>
        <p:spPr>
          <a:xfrm>
            <a:off x="10429390" y="360726"/>
            <a:ext cx="1035859" cy="1035859"/>
          </a:xfrm>
          <a:prstGeom prst="ellipse">
            <a:avLst/>
          </a:prstGeom>
          <a:noFill/>
          <a:ln w="38100">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B8F839E6-7F1F-6E4D-B83C-F5DA99E98229}"/>
              </a:ext>
            </a:extLst>
          </p:cNvPr>
          <p:cNvSpPr/>
          <p:nvPr userDrawn="1"/>
        </p:nvSpPr>
        <p:spPr>
          <a:xfrm>
            <a:off x="10337662" y="4398630"/>
            <a:ext cx="1700492" cy="1700492"/>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5EACA50E-A3A8-9D41-B30C-03B00FB2DEF0}"/>
              </a:ext>
            </a:extLst>
          </p:cNvPr>
          <p:cNvSpPr/>
          <p:nvPr userDrawn="1"/>
        </p:nvSpPr>
        <p:spPr>
          <a:xfrm>
            <a:off x="5664569" y="541205"/>
            <a:ext cx="283407" cy="283407"/>
          </a:xfrm>
          <a:prstGeom prst="ellipse">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EA92073B-F20B-034A-BC3A-9B993F0DD0BA}"/>
              </a:ext>
            </a:extLst>
          </p:cNvPr>
          <p:cNvSpPr/>
          <p:nvPr userDrawn="1"/>
        </p:nvSpPr>
        <p:spPr>
          <a:xfrm>
            <a:off x="458087" y="5430446"/>
            <a:ext cx="99011" cy="99011"/>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C4091F50-D240-B145-B0B1-DAEDDFDE34AD}"/>
              </a:ext>
            </a:extLst>
          </p:cNvPr>
          <p:cNvSpPr/>
          <p:nvPr userDrawn="1"/>
        </p:nvSpPr>
        <p:spPr>
          <a:xfrm>
            <a:off x="0" y="-1994"/>
            <a:ext cx="1700492" cy="1700492"/>
          </a:xfrm>
          <a:prstGeom prst="ellipse">
            <a:avLst/>
          </a:prstGeom>
          <a:noFill/>
          <a:ln w="38100">
            <a:solidFill>
              <a:schemeClr val="accent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72700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6/23/2022</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grpSp>
        <p:nvGrpSpPr>
          <p:cNvPr id="21" name="Group 20">
            <a:extLst>
              <a:ext uri="{FF2B5EF4-FFF2-40B4-BE49-F238E27FC236}">
                <a16:creationId xmlns:a16="http://schemas.microsoft.com/office/drawing/2014/main" id="{7A2141DD-8D8D-FA43-BD4F-2CFC93C87782}"/>
              </a:ext>
            </a:extLst>
          </p:cNvPr>
          <p:cNvGrpSpPr/>
          <p:nvPr userDrawn="1"/>
        </p:nvGrpSpPr>
        <p:grpSpPr>
          <a:xfrm rot="5400000">
            <a:off x="-21619" y="1088453"/>
            <a:ext cx="910099" cy="99010"/>
            <a:chOff x="622418" y="280927"/>
            <a:chExt cx="2335705" cy="254101"/>
          </a:xfrm>
        </p:grpSpPr>
        <p:sp>
          <p:nvSpPr>
            <p:cNvPr id="22" name="Oval 21">
              <a:extLst>
                <a:ext uri="{FF2B5EF4-FFF2-40B4-BE49-F238E27FC236}">
                  <a16:creationId xmlns:a16="http://schemas.microsoft.com/office/drawing/2014/main" id="{71A62821-5E0F-DE41-B5C2-17A3A7277F4E}"/>
                </a:ext>
              </a:extLst>
            </p:cNvPr>
            <p:cNvSpPr/>
            <p:nvPr userDrawn="1"/>
          </p:nvSpPr>
          <p:spPr>
            <a:xfrm>
              <a:off x="1038739" y="280927"/>
              <a:ext cx="254101" cy="254101"/>
            </a:xfrm>
            <a:prstGeom prst="ellips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C311AE14-D8F0-1D4C-9D8D-603836582793}"/>
                </a:ext>
              </a:extLst>
            </p:cNvPr>
            <p:cNvSpPr/>
            <p:nvPr userDrawn="1"/>
          </p:nvSpPr>
          <p:spPr>
            <a:xfrm>
              <a:off x="1455060" y="280927"/>
              <a:ext cx="254101" cy="254101"/>
            </a:xfrm>
            <a:prstGeom prst="ellipse">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1F2BE645-D4F2-304C-9AFA-473D8F888A85}"/>
                </a:ext>
              </a:extLst>
            </p:cNvPr>
            <p:cNvSpPr/>
            <p:nvPr userDrawn="1"/>
          </p:nvSpPr>
          <p:spPr>
            <a:xfrm>
              <a:off x="1871381" y="280927"/>
              <a:ext cx="254101" cy="254101"/>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93640330-30A6-6948-87A7-9DE6D41794F5}"/>
                </a:ext>
              </a:extLst>
            </p:cNvPr>
            <p:cNvSpPr/>
            <p:nvPr userDrawn="1"/>
          </p:nvSpPr>
          <p:spPr>
            <a:xfrm>
              <a:off x="2287702" y="280927"/>
              <a:ext cx="254101" cy="254101"/>
            </a:xfrm>
            <a:prstGeom prst="ellipse">
              <a:avLst/>
            </a:prstGeom>
            <a:solidFill>
              <a:schemeClr val="accent5"/>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ADFB6548-D83C-1D4E-AE87-2E8F1D3D0FA7}"/>
                </a:ext>
              </a:extLst>
            </p:cNvPr>
            <p:cNvSpPr/>
            <p:nvPr userDrawn="1"/>
          </p:nvSpPr>
          <p:spPr>
            <a:xfrm>
              <a:off x="2704022" y="280927"/>
              <a:ext cx="254101" cy="254101"/>
            </a:xfrm>
            <a:prstGeom prst="ellipse">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D97C7400-7EDC-8845-AB5A-80FB8175C1E2}"/>
                </a:ext>
              </a:extLst>
            </p:cNvPr>
            <p:cNvSpPr/>
            <p:nvPr userDrawn="1"/>
          </p:nvSpPr>
          <p:spPr>
            <a:xfrm>
              <a:off x="622418" y="280927"/>
              <a:ext cx="254101" cy="254101"/>
            </a:xfrm>
            <a:prstGeom prst="ellips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Title 1">
            <a:extLst>
              <a:ext uri="{FF2B5EF4-FFF2-40B4-BE49-F238E27FC236}">
                <a16:creationId xmlns:a16="http://schemas.microsoft.com/office/drawing/2014/main" id="{BC941C44-9B96-0040-8C71-D8364EB577C2}"/>
              </a:ext>
            </a:extLst>
          </p:cNvPr>
          <p:cNvSpPr>
            <a:spLocks noGrp="1"/>
          </p:cNvSpPr>
          <p:nvPr>
            <p:ph type="title" hasCustomPrompt="1"/>
          </p:nvPr>
        </p:nvSpPr>
        <p:spPr>
          <a:xfrm>
            <a:off x="1097280" y="421817"/>
            <a:ext cx="10058400" cy="1369074"/>
          </a:xfrm>
          <a:prstGeom prst="rect">
            <a:avLst/>
          </a:prstGeom>
        </p:spPr>
        <p:txBody>
          <a:bodyPr lIns="0" rIns="0" anchor="ctr">
            <a:normAutofit/>
          </a:bodyPr>
          <a:lstStyle>
            <a:lvl1pPr>
              <a:defRPr sz="4000" cap="all" baseline="0"/>
            </a:lvl1pPr>
          </a:lstStyle>
          <a:p>
            <a:r>
              <a:rPr lang="en-US" dirty="0"/>
              <a:t>Title Goes Here</a:t>
            </a:r>
          </a:p>
        </p:txBody>
      </p:sp>
      <p:sp>
        <p:nvSpPr>
          <p:cNvPr id="29" name="Oval 28">
            <a:extLst>
              <a:ext uri="{FF2B5EF4-FFF2-40B4-BE49-F238E27FC236}">
                <a16:creationId xmlns:a16="http://schemas.microsoft.com/office/drawing/2014/main" id="{E014993B-5057-2A4C-9CA0-383DC5504020}"/>
              </a:ext>
            </a:extLst>
          </p:cNvPr>
          <p:cNvSpPr/>
          <p:nvPr userDrawn="1"/>
        </p:nvSpPr>
        <p:spPr>
          <a:xfrm>
            <a:off x="10429390" y="360726"/>
            <a:ext cx="1035859" cy="1035859"/>
          </a:xfrm>
          <a:prstGeom prst="ellipse">
            <a:avLst/>
          </a:prstGeom>
          <a:noFill/>
          <a:ln w="38100">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43B110E8-1FE2-BC47-A5AE-4C698B688B65}"/>
              </a:ext>
            </a:extLst>
          </p:cNvPr>
          <p:cNvSpPr/>
          <p:nvPr userDrawn="1"/>
        </p:nvSpPr>
        <p:spPr>
          <a:xfrm>
            <a:off x="5664570" y="125360"/>
            <a:ext cx="176394" cy="176394"/>
          </a:xfrm>
          <a:prstGeom prst="ellipse">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87DACF2F-5D4D-434D-8786-E4DF0385E6F6}"/>
              </a:ext>
            </a:extLst>
          </p:cNvPr>
          <p:cNvSpPr/>
          <p:nvPr userDrawn="1"/>
        </p:nvSpPr>
        <p:spPr>
          <a:xfrm>
            <a:off x="458087" y="5430446"/>
            <a:ext cx="99011" cy="99011"/>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CFE816CC-CBCA-7946-B9E5-E9649EF369BE}"/>
              </a:ext>
            </a:extLst>
          </p:cNvPr>
          <p:cNvSpPr/>
          <p:nvPr userDrawn="1"/>
        </p:nvSpPr>
        <p:spPr>
          <a:xfrm>
            <a:off x="11383587" y="6035040"/>
            <a:ext cx="776923" cy="776923"/>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18278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6/23/2022</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4" name="Picture Placeholder 3">
            <a:extLst>
              <a:ext uri="{FF2B5EF4-FFF2-40B4-BE49-F238E27FC236}">
                <a16:creationId xmlns:a16="http://schemas.microsoft.com/office/drawing/2014/main" id="{C950F4E3-11A9-2549-A00D-601AEF6E49A4}"/>
              </a:ext>
            </a:extLst>
          </p:cNvPr>
          <p:cNvSpPr>
            <a:spLocks noGrp="1"/>
          </p:cNvSpPr>
          <p:nvPr>
            <p:ph type="pic" sz="quarter" idx="13"/>
          </p:nvPr>
        </p:nvSpPr>
        <p:spPr>
          <a:xfrm>
            <a:off x="1097279" y="2160508"/>
            <a:ext cx="2919413" cy="2919413"/>
          </a:xfrm>
          <a:prstGeom prst="ellipse">
            <a:avLst/>
          </a:prstGeom>
          <a:solidFill>
            <a:srgbClr val="EDEFF7"/>
          </a:solidFill>
          <a:ln w="38100">
            <a:solidFill>
              <a:schemeClr val="accent3"/>
            </a:solidFill>
          </a:ln>
        </p:spPr>
        <p:txBody>
          <a:bodyPr anchor="ctr"/>
          <a:lstStyle>
            <a:lvl1pPr algn="ctr">
              <a:defRPr/>
            </a:lvl1pPr>
          </a:lstStyle>
          <a:p>
            <a:r>
              <a:rPr lang="en-US"/>
              <a:t>Click icon to add picture</a:t>
            </a:r>
            <a:endParaRPr lang="en-US" dirty="0"/>
          </a:p>
        </p:txBody>
      </p:sp>
      <p:sp>
        <p:nvSpPr>
          <p:cNvPr id="21" name="Picture Placeholder 3">
            <a:extLst>
              <a:ext uri="{FF2B5EF4-FFF2-40B4-BE49-F238E27FC236}">
                <a16:creationId xmlns:a16="http://schemas.microsoft.com/office/drawing/2014/main" id="{21B5A175-E633-E74F-AE3B-DF58F989F443}"/>
              </a:ext>
            </a:extLst>
          </p:cNvPr>
          <p:cNvSpPr>
            <a:spLocks noGrp="1"/>
          </p:cNvSpPr>
          <p:nvPr>
            <p:ph type="pic" sz="quarter" idx="14"/>
          </p:nvPr>
        </p:nvSpPr>
        <p:spPr>
          <a:xfrm>
            <a:off x="4659186" y="2160508"/>
            <a:ext cx="2919413" cy="2919413"/>
          </a:xfrm>
          <a:prstGeom prst="ellipse">
            <a:avLst/>
          </a:prstGeom>
          <a:solidFill>
            <a:srgbClr val="EDEFF7"/>
          </a:solidFill>
          <a:ln w="38100">
            <a:solidFill>
              <a:schemeClr val="accent6"/>
            </a:solidFill>
          </a:ln>
        </p:spPr>
        <p:txBody>
          <a:bodyPr anchor="ctr"/>
          <a:lstStyle>
            <a:lvl1pPr algn="ctr">
              <a:defRPr/>
            </a:lvl1pPr>
          </a:lstStyle>
          <a:p>
            <a:r>
              <a:rPr lang="en-US"/>
              <a:t>Click icon to add picture</a:t>
            </a:r>
            <a:endParaRPr lang="en-US" dirty="0"/>
          </a:p>
        </p:txBody>
      </p:sp>
      <p:sp>
        <p:nvSpPr>
          <p:cNvPr id="22" name="Picture Placeholder 3">
            <a:extLst>
              <a:ext uri="{FF2B5EF4-FFF2-40B4-BE49-F238E27FC236}">
                <a16:creationId xmlns:a16="http://schemas.microsoft.com/office/drawing/2014/main" id="{261D2778-BA56-D247-9B2C-28D010C9D4E2}"/>
              </a:ext>
            </a:extLst>
          </p:cNvPr>
          <p:cNvSpPr>
            <a:spLocks noGrp="1"/>
          </p:cNvSpPr>
          <p:nvPr>
            <p:ph type="pic" sz="quarter" idx="15"/>
          </p:nvPr>
        </p:nvSpPr>
        <p:spPr>
          <a:xfrm>
            <a:off x="8221093" y="2160508"/>
            <a:ext cx="2919413" cy="2919413"/>
          </a:xfrm>
          <a:prstGeom prst="ellipse">
            <a:avLst/>
          </a:prstGeom>
          <a:solidFill>
            <a:srgbClr val="EDEFF7"/>
          </a:solidFill>
          <a:ln w="38100">
            <a:solidFill>
              <a:schemeClr val="accent1"/>
            </a:solidFill>
          </a:ln>
        </p:spPr>
        <p:txBody>
          <a:bodyPr anchor="ctr"/>
          <a:lstStyle>
            <a:lvl1pPr algn="ctr">
              <a:defRPr/>
            </a:lvl1pPr>
          </a:lstStyle>
          <a:p>
            <a:r>
              <a:rPr lang="en-US"/>
              <a:t>Click icon to add picture</a:t>
            </a:r>
            <a:endParaRPr lang="en-US" dirty="0"/>
          </a:p>
        </p:txBody>
      </p:sp>
      <p:sp>
        <p:nvSpPr>
          <p:cNvPr id="23" name="Text Placeholder 3">
            <a:extLst>
              <a:ext uri="{FF2B5EF4-FFF2-40B4-BE49-F238E27FC236}">
                <a16:creationId xmlns:a16="http://schemas.microsoft.com/office/drawing/2014/main" id="{2DAF6EFF-134E-BA40-8B51-917FDE13C076}"/>
              </a:ext>
            </a:extLst>
          </p:cNvPr>
          <p:cNvSpPr>
            <a:spLocks noGrp="1"/>
          </p:cNvSpPr>
          <p:nvPr>
            <p:ph type="body" sz="half" idx="2" hasCustomPrompt="1"/>
          </p:nvPr>
        </p:nvSpPr>
        <p:spPr>
          <a:xfrm>
            <a:off x="1097279" y="5486968"/>
            <a:ext cx="2919413" cy="583534"/>
          </a:xfrm>
        </p:spPr>
        <p:txBody>
          <a:bodyPr lIns="91440" rIns="9144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Name Goes Here</a:t>
            </a:r>
          </a:p>
        </p:txBody>
      </p:sp>
      <p:sp>
        <p:nvSpPr>
          <p:cNvPr id="24" name="Text Placeholder 3">
            <a:extLst>
              <a:ext uri="{FF2B5EF4-FFF2-40B4-BE49-F238E27FC236}">
                <a16:creationId xmlns:a16="http://schemas.microsoft.com/office/drawing/2014/main" id="{188BF917-678C-1249-95B9-7FD2AC7B2231}"/>
              </a:ext>
            </a:extLst>
          </p:cNvPr>
          <p:cNvSpPr>
            <a:spLocks noGrp="1"/>
          </p:cNvSpPr>
          <p:nvPr>
            <p:ph type="body" sz="half" idx="16" hasCustomPrompt="1"/>
          </p:nvPr>
        </p:nvSpPr>
        <p:spPr>
          <a:xfrm>
            <a:off x="4666773" y="5486968"/>
            <a:ext cx="2919413" cy="583534"/>
          </a:xfrm>
        </p:spPr>
        <p:txBody>
          <a:bodyPr lIns="91440" rIns="9144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Name Goes Here</a:t>
            </a:r>
          </a:p>
        </p:txBody>
      </p:sp>
      <p:sp>
        <p:nvSpPr>
          <p:cNvPr id="25" name="Text Placeholder 3">
            <a:extLst>
              <a:ext uri="{FF2B5EF4-FFF2-40B4-BE49-F238E27FC236}">
                <a16:creationId xmlns:a16="http://schemas.microsoft.com/office/drawing/2014/main" id="{BAFF17AE-3EA2-2D47-BCDD-E5587B127062}"/>
              </a:ext>
            </a:extLst>
          </p:cNvPr>
          <p:cNvSpPr>
            <a:spLocks noGrp="1"/>
          </p:cNvSpPr>
          <p:nvPr>
            <p:ph type="body" sz="half" idx="17" hasCustomPrompt="1"/>
          </p:nvPr>
        </p:nvSpPr>
        <p:spPr>
          <a:xfrm>
            <a:off x="8236267" y="5486968"/>
            <a:ext cx="2919413" cy="583534"/>
          </a:xfrm>
        </p:spPr>
        <p:txBody>
          <a:bodyPr lIns="91440" rIns="9144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Name Goes Here</a:t>
            </a:r>
          </a:p>
        </p:txBody>
      </p:sp>
      <p:grpSp>
        <p:nvGrpSpPr>
          <p:cNvPr id="26" name="Group 25">
            <a:extLst>
              <a:ext uri="{FF2B5EF4-FFF2-40B4-BE49-F238E27FC236}">
                <a16:creationId xmlns:a16="http://schemas.microsoft.com/office/drawing/2014/main" id="{F2D7EDB7-7C02-0245-8A1F-553F094A4429}"/>
              </a:ext>
            </a:extLst>
          </p:cNvPr>
          <p:cNvGrpSpPr/>
          <p:nvPr userDrawn="1"/>
        </p:nvGrpSpPr>
        <p:grpSpPr>
          <a:xfrm rot="5400000">
            <a:off x="-21619" y="1088453"/>
            <a:ext cx="910099" cy="99010"/>
            <a:chOff x="622418" y="280927"/>
            <a:chExt cx="2335705" cy="254101"/>
          </a:xfrm>
        </p:grpSpPr>
        <p:sp>
          <p:nvSpPr>
            <p:cNvPr id="27" name="Oval 26">
              <a:extLst>
                <a:ext uri="{FF2B5EF4-FFF2-40B4-BE49-F238E27FC236}">
                  <a16:creationId xmlns:a16="http://schemas.microsoft.com/office/drawing/2014/main" id="{8CF5D165-4F6F-2447-8B9E-8B0D94808ED3}"/>
                </a:ext>
              </a:extLst>
            </p:cNvPr>
            <p:cNvSpPr/>
            <p:nvPr userDrawn="1"/>
          </p:nvSpPr>
          <p:spPr>
            <a:xfrm>
              <a:off x="1038739" y="280927"/>
              <a:ext cx="254101" cy="254101"/>
            </a:xfrm>
            <a:prstGeom prst="ellips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146C35C7-7133-4C43-BBF7-575440F7BAD3}"/>
                </a:ext>
              </a:extLst>
            </p:cNvPr>
            <p:cNvSpPr/>
            <p:nvPr userDrawn="1"/>
          </p:nvSpPr>
          <p:spPr>
            <a:xfrm>
              <a:off x="1455060" y="280927"/>
              <a:ext cx="254101" cy="254101"/>
            </a:xfrm>
            <a:prstGeom prst="ellipse">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a:extLst>
                <a:ext uri="{FF2B5EF4-FFF2-40B4-BE49-F238E27FC236}">
                  <a16:creationId xmlns:a16="http://schemas.microsoft.com/office/drawing/2014/main" id="{D33DD7BE-C379-5C42-9FB0-EF72161049F4}"/>
                </a:ext>
              </a:extLst>
            </p:cNvPr>
            <p:cNvSpPr/>
            <p:nvPr userDrawn="1"/>
          </p:nvSpPr>
          <p:spPr>
            <a:xfrm>
              <a:off x="1871381" y="280927"/>
              <a:ext cx="254101" cy="254101"/>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743DFC41-C6DE-7942-9358-E23A1EE8759D}"/>
                </a:ext>
              </a:extLst>
            </p:cNvPr>
            <p:cNvSpPr/>
            <p:nvPr userDrawn="1"/>
          </p:nvSpPr>
          <p:spPr>
            <a:xfrm>
              <a:off x="2287702" y="280927"/>
              <a:ext cx="254101" cy="254101"/>
            </a:xfrm>
            <a:prstGeom prst="ellipse">
              <a:avLst/>
            </a:prstGeom>
            <a:solidFill>
              <a:schemeClr val="accent5"/>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A2ABB593-7229-9548-8BCC-C947B1BF8D93}"/>
                </a:ext>
              </a:extLst>
            </p:cNvPr>
            <p:cNvSpPr/>
            <p:nvPr userDrawn="1"/>
          </p:nvSpPr>
          <p:spPr>
            <a:xfrm>
              <a:off x="2704022" y="280927"/>
              <a:ext cx="254101" cy="254101"/>
            </a:xfrm>
            <a:prstGeom prst="ellipse">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986D2413-D60D-484E-ACAB-31891AFDA133}"/>
                </a:ext>
              </a:extLst>
            </p:cNvPr>
            <p:cNvSpPr/>
            <p:nvPr userDrawn="1"/>
          </p:nvSpPr>
          <p:spPr>
            <a:xfrm>
              <a:off x="622418" y="280927"/>
              <a:ext cx="254101" cy="254101"/>
            </a:xfrm>
            <a:prstGeom prst="ellips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4" name="Title 1">
            <a:extLst>
              <a:ext uri="{FF2B5EF4-FFF2-40B4-BE49-F238E27FC236}">
                <a16:creationId xmlns:a16="http://schemas.microsoft.com/office/drawing/2014/main" id="{86090E0F-345E-3D4B-8886-95D8A4A77CE7}"/>
              </a:ext>
            </a:extLst>
          </p:cNvPr>
          <p:cNvSpPr>
            <a:spLocks noGrp="1"/>
          </p:cNvSpPr>
          <p:nvPr>
            <p:ph type="title" hasCustomPrompt="1"/>
          </p:nvPr>
        </p:nvSpPr>
        <p:spPr>
          <a:xfrm>
            <a:off x="1097280" y="421817"/>
            <a:ext cx="10058400" cy="1369074"/>
          </a:xfrm>
          <a:prstGeom prst="rect">
            <a:avLst/>
          </a:prstGeom>
        </p:spPr>
        <p:txBody>
          <a:bodyPr lIns="0" rIns="0" anchor="ctr">
            <a:normAutofit/>
          </a:bodyPr>
          <a:lstStyle>
            <a:lvl1pPr>
              <a:defRPr sz="4000" cap="all" baseline="0"/>
            </a:lvl1pPr>
          </a:lstStyle>
          <a:p>
            <a:r>
              <a:rPr lang="en-US" dirty="0"/>
              <a:t>Title Goes Here</a:t>
            </a:r>
          </a:p>
        </p:txBody>
      </p:sp>
    </p:spTree>
    <p:extLst>
      <p:ext uri="{BB962C8B-B14F-4D97-AF65-F5344CB8AC3E}">
        <p14:creationId xmlns:p14="http://schemas.microsoft.com/office/powerpoint/2010/main" val="3258682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17873" y="758952"/>
            <a:ext cx="7356255" cy="3566160"/>
          </a:xfrm>
          <a:prstGeom prst="rect">
            <a:avLst/>
          </a:prstGeom>
        </p:spPr>
        <p:txBody>
          <a:bodyPr anchor="b" anchorCtr="0">
            <a:normAutofit/>
          </a:bodyPr>
          <a:lstStyle>
            <a:lvl1pPr algn="ctr">
              <a:lnSpc>
                <a:spcPct val="90000"/>
              </a:lnSpc>
              <a:defRPr sz="8000" b="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17873" y="4663440"/>
            <a:ext cx="7356255" cy="1143000"/>
          </a:xfrm>
        </p:spPr>
        <p:txBody>
          <a:bodyPr lIns="91440" rIns="91440" anchor="t" anchorCtr="0">
            <a:normAutofit/>
          </a:bodyPr>
          <a:lstStyle>
            <a:lvl1pPr marL="0" indent="0" algn="ctr">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158240" y="4485132"/>
            <a:ext cx="98755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6/23/2022</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2" name="Oval 11">
            <a:extLst>
              <a:ext uri="{FF2B5EF4-FFF2-40B4-BE49-F238E27FC236}">
                <a16:creationId xmlns:a16="http://schemas.microsoft.com/office/drawing/2014/main" id="{8675A452-E352-BE40-9E44-7C0E90F4DBC5}"/>
              </a:ext>
            </a:extLst>
          </p:cNvPr>
          <p:cNvSpPr/>
          <p:nvPr userDrawn="1"/>
        </p:nvSpPr>
        <p:spPr>
          <a:xfrm>
            <a:off x="10429390" y="360726"/>
            <a:ext cx="1035859" cy="1035859"/>
          </a:xfrm>
          <a:prstGeom prst="ellipse">
            <a:avLst/>
          </a:prstGeom>
          <a:noFill/>
          <a:ln w="38100">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72E00246-7C7C-8E48-B95E-02BE89F197F5}"/>
              </a:ext>
            </a:extLst>
          </p:cNvPr>
          <p:cNvSpPr/>
          <p:nvPr userDrawn="1"/>
        </p:nvSpPr>
        <p:spPr>
          <a:xfrm>
            <a:off x="10337662" y="4398630"/>
            <a:ext cx="1700492" cy="1700492"/>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EBF1652A-A323-BC48-9A00-7ECF1C4E1DA4}"/>
              </a:ext>
            </a:extLst>
          </p:cNvPr>
          <p:cNvSpPr/>
          <p:nvPr userDrawn="1"/>
        </p:nvSpPr>
        <p:spPr>
          <a:xfrm>
            <a:off x="11634902" y="2565781"/>
            <a:ext cx="283407" cy="283407"/>
          </a:xfrm>
          <a:prstGeom prst="ellips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F733BC29-8FD1-CB45-8FF6-0C7CC3CB423D}"/>
              </a:ext>
            </a:extLst>
          </p:cNvPr>
          <p:cNvSpPr/>
          <p:nvPr userDrawn="1"/>
        </p:nvSpPr>
        <p:spPr>
          <a:xfrm>
            <a:off x="458087" y="5430446"/>
            <a:ext cx="99011" cy="99011"/>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4C67EB1F-C984-B840-BD1F-FD174D01A3AF}"/>
              </a:ext>
            </a:extLst>
          </p:cNvPr>
          <p:cNvSpPr/>
          <p:nvPr userDrawn="1"/>
        </p:nvSpPr>
        <p:spPr>
          <a:xfrm>
            <a:off x="6135" y="0"/>
            <a:ext cx="1700492" cy="1700492"/>
          </a:xfrm>
          <a:prstGeom prst="ellipse">
            <a:avLst/>
          </a:prstGeom>
          <a:noFill/>
          <a:ln w="38100">
            <a:solidFill>
              <a:schemeClr val="accent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9" name="Group 38">
            <a:extLst>
              <a:ext uri="{FF2B5EF4-FFF2-40B4-BE49-F238E27FC236}">
                <a16:creationId xmlns:a16="http://schemas.microsoft.com/office/drawing/2014/main" id="{9D75F8B1-A294-E349-BD08-B06B2954212A}"/>
              </a:ext>
            </a:extLst>
          </p:cNvPr>
          <p:cNvGrpSpPr/>
          <p:nvPr userDrawn="1"/>
        </p:nvGrpSpPr>
        <p:grpSpPr>
          <a:xfrm>
            <a:off x="495300" y="0"/>
            <a:ext cx="11201400" cy="6880860"/>
            <a:chOff x="495300" y="0"/>
            <a:chExt cx="11201400" cy="6880860"/>
          </a:xfrm>
        </p:grpSpPr>
        <p:sp>
          <p:nvSpPr>
            <p:cNvPr id="33" name="Freeform 32">
              <a:extLst>
                <a:ext uri="{FF2B5EF4-FFF2-40B4-BE49-F238E27FC236}">
                  <a16:creationId xmlns:a16="http://schemas.microsoft.com/office/drawing/2014/main" id="{5942EFAD-842E-9C46-9853-C0F135D24007}"/>
                </a:ext>
              </a:extLst>
            </p:cNvPr>
            <p:cNvSpPr/>
            <p:nvPr userDrawn="1"/>
          </p:nvSpPr>
          <p:spPr>
            <a:xfrm>
              <a:off x="495300" y="0"/>
              <a:ext cx="1337265" cy="6880860"/>
            </a:xfrm>
            <a:custGeom>
              <a:avLst/>
              <a:gdLst>
                <a:gd name="connsiteX0" fmla="*/ 1173967 w 1337265"/>
                <a:gd name="connsiteY0" fmla="*/ 0 h 6880860"/>
                <a:gd name="connsiteX1" fmla="*/ 1319300 w 1337265"/>
                <a:gd name="connsiteY1" fmla="*/ 0 h 6880860"/>
                <a:gd name="connsiteX2" fmla="*/ 1204253 w 1337265"/>
                <a:gd name="connsiteY2" fmla="*/ 146399 h 6880860"/>
                <a:gd name="connsiteX3" fmla="*/ 114300 w 1337265"/>
                <a:gd name="connsiteY3" fmla="*/ 3429000 h 6880860"/>
                <a:gd name="connsiteX4" fmla="*/ 1204253 w 1337265"/>
                <a:gd name="connsiteY4" fmla="*/ 6711601 h 6880860"/>
                <a:gd name="connsiteX5" fmla="*/ 1337265 w 1337265"/>
                <a:gd name="connsiteY5" fmla="*/ 6880860 h 6880860"/>
                <a:gd name="connsiteX6" fmla="*/ 1191931 w 1337265"/>
                <a:gd name="connsiteY6" fmla="*/ 6880860 h 6880860"/>
                <a:gd name="connsiteX7" fmla="*/ 1112661 w 1337265"/>
                <a:gd name="connsiteY7" fmla="*/ 6779988 h 6880860"/>
                <a:gd name="connsiteX8" fmla="*/ 0 w 1337265"/>
                <a:gd name="connsiteY8" fmla="*/ 3429000 h 6880860"/>
                <a:gd name="connsiteX9" fmla="*/ 1112661 w 1337265"/>
                <a:gd name="connsiteY9" fmla="*/ 78012 h 6880860"/>
                <a:gd name="connsiteX10" fmla="*/ 1173967 w 1337265"/>
                <a:gd name="connsiteY10" fmla="*/ 0 h 688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37265" h="6880860">
                  <a:moveTo>
                    <a:pt x="1173967" y="0"/>
                  </a:moveTo>
                  <a:lnTo>
                    <a:pt x="1319300" y="0"/>
                  </a:lnTo>
                  <a:lnTo>
                    <a:pt x="1204253" y="146399"/>
                  </a:lnTo>
                  <a:cubicBezTo>
                    <a:pt x="519693" y="1061765"/>
                    <a:pt x="114300" y="2198040"/>
                    <a:pt x="114300" y="3429000"/>
                  </a:cubicBezTo>
                  <a:cubicBezTo>
                    <a:pt x="114300" y="4659960"/>
                    <a:pt x="519693" y="5796235"/>
                    <a:pt x="1204253" y="6711601"/>
                  </a:cubicBezTo>
                  <a:lnTo>
                    <a:pt x="1337265" y="6880860"/>
                  </a:lnTo>
                  <a:lnTo>
                    <a:pt x="1191931" y="6880860"/>
                  </a:lnTo>
                  <a:lnTo>
                    <a:pt x="1112661" y="6779988"/>
                  </a:lnTo>
                  <a:cubicBezTo>
                    <a:pt x="413839" y="5845552"/>
                    <a:pt x="0" y="4685605"/>
                    <a:pt x="0" y="3429000"/>
                  </a:cubicBezTo>
                  <a:cubicBezTo>
                    <a:pt x="0" y="2172395"/>
                    <a:pt x="413839" y="1012448"/>
                    <a:pt x="1112661" y="78012"/>
                  </a:cubicBezTo>
                  <a:lnTo>
                    <a:pt x="1173967"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31">
              <a:extLst>
                <a:ext uri="{FF2B5EF4-FFF2-40B4-BE49-F238E27FC236}">
                  <a16:creationId xmlns:a16="http://schemas.microsoft.com/office/drawing/2014/main" id="{BE0B7AF7-52C0-EB45-93DE-79DFF44F5AAE}"/>
                </a:ext>
              </a:extLst>
            </p:cNvPr>
            <p:cNvSpPr/>
            <p:nvPr userDrawn="1"/>
          </p:nvSpPr>
          <p:spPr>
            <a:xfrm>
              <a:off x="10359435" y="0"/>
              <a:ext cx="1337265" cy="6880860"/>
            </a:xfrm>
            <a:custGeom>
              <a:avLst/>
              <a:gdLst>
                <a:gd name="connsiteX0" fmla="*/ 17965 w 1337265"/>
                <a:gd name="connsiteY0" fmla="*/ 0 h 6880860"/>
                <a:gd name="connsiteX1" fmla="*/ 163299 w 1337265"/>
                <a:gd name="connsiteY1" fmla="*/ 0 h 6880860"/>
                <a:gd name="connsiteX2" fmla="*/ 224604 w 1337265"/>
                <a:gd name="connsiteY2" fmla="*/ 78012 h 6880860"/>
                <a:gd name="connsiteX3" fmla="*/ 1337265 w 1337265"/>
                <a:gd name="connsiteY3" fmla="*/ 3429000 h 6880860"/>
                <a:gd name="connsiteX4" fmla="*/ 224604 w 1337265"/>
                <a:gd name="connsiteY4" fmla="*/ 6779988 h 6880860"/>
                <a:gd name="connsiteX5" fmla="*/ 145334 w 1337265"/>
                <a:gd name="connsiteY5" fmla="*/ 6880860 h 6880860"/>
                <a:gd name="connsiteX6" fmla="*/ 0 w 1337265"/>
                <a:gd name="connsiteY6" fmla="*/ 6880860 h 6880860"/>
                <a:gd name="connsiteX7" fmla="*/ 133012 w 1337265"/>
                <a:gd name="connsiteY7" fmla="*/ 6711601 h 6880860"/>
                <a:gd name="connsiteX8" fmla="*/ 1222965 w 1337265"/>
                <a:gd name="connsiteY8" fmla="*/ 3429000 h 6880860"/>
                <a:gd name="connsiteX9" fmla="*/ 133012 w 1337265"/>
                <a:gd name="connsiteY9" fmla="*/ 146399 h 6880860"/>
                <a:gd name="connsiteX10" fmla="*/ 17965 w 1337265"/>
                <a:gd name="connsiteY10" fmla="*/ 0 h 688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37265" h="6880860">
                  <a:moveTo>
                    <a:pt x="17965" y="0"/>
                  </a:moveTo>
                  <a:lnTo>
                    <a:pt x="163299" y="0"/>
                  </a:lnTo>
                  <a:lnTo>
                    <a:pt x="224604" y="78012"/>
                  </a:lnTo>
                  <a:cubicBezTo>
                    <a:pt x="923426" y="1012448"/>
                    <a:pt x="1337265" y="2172395"/>
                    <a:pt x="1337265" y="3429000"/>
                  </a:cubicBezTo>
                  <a:cubicBezTo>
                    <a:pt x="1337265" y="4685605"/>
                    <a:pt x="923426" y="5845552"/>
                    <a:pt x="224604" y="6779988"/>
                  </a:cubicBezTo>
                  <a:lnTo>
                    <a:pt x="145334" y="6880860"/>
                  </a:lnTo>
                  <a:lnTo>
                    <a:pt x="0" y="6880860"/>
                  </a:lnTo>
                  <a:lnTo>
                    <a:pt x="133012" y="6711601"/>
                  </a:lnTo>
                  <a:cubicBezTo>
                    <a:pt x="817572" y="5796235"/>
                    <a:pt x="1222965" y="4659960"/>
                    <a:pt x="1222965" y="3429000"/>
                  </a:cubicBezTo>
                  <a:cubicBezTo>
                    <a:pt x="1222965" y="2198040"/>
                    <a:pt x="817572" y="1061765"/>
                    <a:pt x="133012" y="146399"/>
                  </a:cubicBezTo>
                  <a:lnTo>
                    <a:pt x="17965"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596984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6/23/2022</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grpSp>
        <p:nvGrpSpPr>
          <p:cNvPr id="11" name="Group 10">
            <a:extLst>
              <a:ext uri="{FF2B5EF4-FFF2-40B4-BE49-F238E27FC236}">
                <a16:creationId xmlns:a16="http://schemas.microsoft.com/office/drawing/2014/main" id="{D06E6D77-4CA3-764C-99E1-7D2CFE6B929E}"/>
              </a:ext>
            </a:extLst>
          </p:cNvPr>
          <p:cNvGrpSpPr/>
          <p:nvPr userDrawn="1"/>
        </p:nvGrpSpPr>
        <p:grpSpPr>
          <a:xfrm rot="5400000">
            <a:off x="-21619" y="1088453"/>
            <a:ext cx="910099" cy="99010"/>
            <a:chOff x="622418" y="280927"/>
            <a:chExt cx="2335705" cy="254101"/>
          </a:xfrm>
        </p:grpSpPr>
        <p:sp>
          <p:nvSpPr>
            <p:cNvPr id="12" name="Oval 11">
              <a:extLst>
                <a:ext uri="{FF2B5EF4-FFF2-40B4-BE49-F238E27FC236}">
                  <a16:creationId xmlns:a16="http://schemas.microsoft.com/office/drawing/2014/main" id="{1D155117-8A2A-414B-9598-C2919DF747DC}"/>
                </a:ext>
              </a:extLst>
            </p:cNvPr>
            <p:cNvSpPr/>
            <p:nvPr userDrawn="1"/>
          </p:nvSpPr>
          <p:spPr>
            <a:xfrm>
              <a:off x="1038739" y="280927"/>
              <a:ext cx="254101" cy="254101"/>
            </a:xfrm>
            <a:prstGeom prst="ellips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53838F88-99DE-9246-A83B-9C7DB6AE99EF}"/>
                </a:ext>
              </a:extLst>
            </p:cNvPr>
            <p:cNvSpPr/>
            <p:nvPr userDrawn="1"/>
          </p:nvSpPr>
          <p:spPr>
            <a:xfrm>
              <a:off x="1455060" y="280927"/>
              <a:ext cx="254101" cy="254101"/>
            </a:xfrm>
            <a:prstGeom prst="ellipse">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D031FBA2-FD0D-7346-8941-4861923E15CF}"/>
                </a:ext>
              </a:extLst>
            </p:cNvPr>
            <p:cNvSpPr/>
            <p:nvPr userDrawn="1"/>
          </p:nvSpPr>
          <p:spPr>
            <a:xfrm>
              <a:off x="1871381" y="280927"/>
              <a:ext cx="254101" cy="254101"/>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022D5D5E-3339-5D47-9E1C-8897082672DB}"/>
                </a:ext>
              </a:extLst>
            </p:cNvPr>
            <p:cNvSpPr/>
            <p:nvPr userDrawn="1"/>
          </p:nvSpPr>
          <p:spPr>
            <a:xfrm>
              <a:off x="2287702" y="280927"/>
              <a:ext cx="254101" cy="254101"/>
            </a:xfrm>
            <a:prstGeom prst="ellipse">
              <a:avLst/>
            </a:prstGeom>
            <a:solidFill>
              <a:schemeClr val="accent5"/>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13BE7267-458F-A141-8480-10E9FB553671}"/>
                </a:ext>
              </a:extLst>
            </p:cNvPr>
            <p:cNvSpPr/>
            <p:nvPr userDrawn="1"/>
          </p:nvSpPr>
          <p:spPr>
            <a:xfrm>
              <a:off x="2704022" y="280927"/>
              <a:ext cx="254101" cy="254101"/>
            </a:xfrm>
            <a:prstGeom prst="ellipse">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A71A438B-57BE-F445-AFBB-BBB2270E9BB4}"/>
                </a:ext>
              </a:extLst>
            </p:cNvPr>
            <p:cNvSpPr/>
            <p:nvPr userDrawn="1"/>
          </p:nvSpPr>
          <p:spPr>
            <a:xfrm>
              <a:off x="622418" y="280927"/>
              <a:ext cx="254101" cy="254101"/>
            </a:xfrm>
            <a:prstGeom prst="ellips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 name="Title 1">
            <a:extLst>
              <a:ext uri="{FF2B5EF4-FFF2-40B4-BE49-F238E27FC236}">
                <a16:creationId xmlns:a16="http://schemas.microsoft.com/office/drawing/2014/main" id="{040C74AA-3663-2A49-AA62-C9207F22BF3D}"/>
              </a:ext>
            </a:extLst>
          </p:cNvPr>
          <p:cNvSpPr>
            <a:spLocks noGrp="1"/>
          </p:cNvSpPr>
          <p:nvPr>
            <p:ph type="title" hasCustomPrompt="1"/>
          </p:nvPr>
        </p:nvSpPr>
        <p:spPr>
          <a:xfrm>
            <a:off x="1097280" y="421817"/>
            <a:ext cx="10058400" cy="1369074"/>
          </a:xfrm>
          <a:prstGeom prst="rect">
            <a:avLst/>
          </a:prstGeom>
        </p:spPr>
        <p:txBody>
          <a:bodyPr lIns="0" rIns="0" anchor="ctr">
            <a:normAutofit/>
          </a:bodyPr>
          <a:lstStyle>
            <a:lvl1pPr>
              <a:defRPr sz="4000" cap="all" baseline="0"/>
            </a:lvl1pPr>
          </a:lstStyle>
          <a:p>
            <a:r>
              <a:rPr lang="en-US" dirty="0"/>
              <a:t>Title Goes Here</a:t>
            </a:r>
          </a:p>
        </p:txBody>
      </p:sp>
      <p:sp>
        <p:nvSpPr>
          <p:cNvPr id="19" name="Oval 18">
            <a:extLst>
              <a:ext uri="{FF2B5EF4-FFF2-40B4-BE49-F238E27FC236}">
                <a16:creationId xmlns:a16="http://schemas.microsoft.com/office/drawing/2014/main" id="{8E70AAE0-F405-8C4D-B2F2-BC73ABD2560F}"/>
              </a:ext>
            </a:extLst>
          </p:cNvPr>
          <p:cNvSpPr/>
          <p:nvPr userDrawn="1"/>
        </p:nvSpPr>
        <p:spPr>
          <a:xfrm>
            <a:off x="10429390" y="360726"/>
            <a:ext cx="1035859" cy="1035859"/>
          </a:xfrm>
          <a:prstGeom prst="ellipse">
            <a:avLst/>
          </a:prstGeom>
          <a:noFill/>
          <a:ln w="38100">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FC72AC8A-19AA-5641-88DA-414732A1A643}"/>
              </a:ext>
            </a:extLst>
          </p:cNvPr>
          <p:cNvSpPr/>
          <p:nvPr userDrawn="1"/>
        </p:nvSpPr>
        <p:spPr>
          <a:xfrm>
            <a:off x="458087" y="5430446"/>
            <a:ext cx="99011" cy="99011"/>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B0FF4153-FE4A-204C-B4B4-F331F8058F73}"/>
              </a:ext>
            </a:extLst>
          </p:cNvPr>
          <p:cNvSpPr/>
          <p:nvPr userDrawn="1"/>
        </p:nvSpPr>
        <p:spPr>
          <a:xfrm>
            <a:off x="5664570" y="125360"/>
            <a:ext cx="176394" cy="176394"/>
          </a:xfrm>
          <a:prstGeom prst="ellipse">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C0910027-B57E-5C4C-B196-C2CF16EB6B83}"/>
              </a:ext>
            </a:extLst>
          </p:cNvPr>
          <p:cNvSpPr/>
          <p:nvPr userDrawn="1"/>
        </p:nvSpPr>
        <p:spPr>
          <a:xfrm>
            <a:off x="11383587" y="6035040"/>
            <a:ext cx="776923" cy="776923"/>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87972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6/23/2022</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grpSp>
        <p:nvGrpSpPr>
          <p:cNvPr id="13" name="Group 12">
            <a:extLst>
              <a:ext uri="{FF2B5EF4-FFF2-40B4-BE49-F238E27FC236}">
                <a16:creationId xmlns:a16="http://schemas.microsoft.com/office/drawing/2014/main" id="{DD896C11-7092-DD43-9676-23A81081B759}"/>
              </a:ext>
            </a:extLst>
          </p:cNvPr>
          <p:cNvGrpSpPr/>
          <p:nvPr userDrawn="1"/>
        </p:nvGrpSpPr>
        <p:grpSpPr>
          <a:xfrm rot="5400000">
            <a:off x="-21619" y="1088453"/>
            <a:ext cx="910099" cy="99010"/>
            <a:chOff x="622418" y="280927"/>
            <a:chExt cx="2335705" cy="254101"/>
          </a:xfrm>
        </p:grpSpPr>
        <p:sp>
          <p:nvSpPr>
            <p:cNvPr id="14" name="Oval 13">
              <a:extLst>
                <a:ext uri="{FF2B5EF4-FFF2-40B4-BE49-F238E27FC236}">
                  <a16:creationId xmlns:a16="http://schemas.microsoft.com/office/drawing/2014/main" id="{D39FB8D4-533A-0C44-89B5-487470B0B82B}"/>
                </a:ext>
              </a:extLst>
            </p:cNvPr>
            <p:cNvSpPr/>
            <p:nvPr userDrawn="1"/>
          </p:nvSpPr>
          <p:spPr>
            <a:xfrm>
              <a:off x="1038739" y="280927"/>
              <a:ext cx="254101" cy="254101"/>
            </a:xfrm>
            <a:prstGeom prst="ellips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C642B0AB-C322-C14B-B2A1-E9F144473219}"/>
                </a:ext>
              </a:extLst>
            </p:cNvPr>
            <p:cNvSpPr/>
            <p:nvPr userDrawn="1"/>
          </p:nvSpPr>
          <p:spPr>
            <a:xfrm>
              <a:off x="1455060" y="280927"/>
              <a:ext cx="254101" cy="254101"/>
            </a:xfrm>
            <a:prstGeom prst="ellipse">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47ABE4C7-7926-3949-9205-07E33FB2D2CE}"/>
                </a:ext>
              </a:extLst>
            </p:cNvPr>
            <p:cNvSpPr/>
            <p:nvPr userDrawn="1"/>
          </p:nvSpPr>
          <p:spPr>
            <a:xfrm>
              <a:off x="1871381" y="280927"/>
              <a:ext cx="254101" cy="254101"/>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E1B43F26-6C7C-4D43-9D1C-A0F792F54874}"/>
                </a:ext>
              </a:extLst>
            </p:cNvPr>
            <p:cNvSpPr/>
            <p:nvPr userDrawn="1"/>
          </p:nvSpPr>
          <p:spPr>
            <a:xfrm>
              <a:off x="2287702" y="280927"/>
              <a:ext cx="254101" cy="254101"/>
            </a:xfrm>
            <a:prstGeom prst="ellipse">
              <a:avLst/>
            </a:prstGeom>
            <a:solidFill>
              <a:schemeClr val="accent5"/>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C53D175F-F9D4-DD4E-81B9-495A2E867249}"/>
                </a:ext>
              </a:extLst>
            </p:cNvPr>
            <p:cNvSpPr/>
            <p:nvPr userDrawn="1"/>
          </p:nvSpPr>
          <p:spPr>
            <a:xfrm>
              <a:off x="2704022" y="280927"/>
              <a:ext cx="254101" cy="254101"/>
            </a:xfrm>
            <a:prstGeom prst="ellipse">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852D03A0-BBCF-2042-832A-8082F1377835}"/>
                </a:ext>
              </a:extLst>
            </p:cNvPr>
            <p:cNvSpPr/>
            <p:nvPr userDrawn="1"/>
          </p:nvSpPr>
          <p:spPr>
            <a:xfrm>
              <a:off x="622418" y="280927"/>
              <a:ext cx="254101" cy="254101"/>
            </a:xfrm>
            <a:prstGeom prst="ellips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Title 1">
            <a:extLst>
              <a:ext uri="{FF2B5EF4-FFF2-40B4-BE49-F238E27FC236}">
                <a16:creationId xmlns:a16="http://schemas.microsoft.com/office/drawing/2014/main" id="{E2831508-70C2-2F43-998D-55CE4837BA4C}"/>
              </a:ext>
            </a:extLst>
          </p:cNvPr>
          <p:cNvSpPr>
            <a:spLocks noGrp="1"/>
          </p:cNvSpPr>
          <p:nvPr>
            <p:ph type="title" hasCustomPrompt="1"/>
          </p:nvPr>
        </p:nvSpPr>
        <p:spPr>
          <a:xfrm>
            <a:off x="1097280" y="421817"/>
            <a:ext cx="10058400" cy="1369074"/>
          </a:xfrm>
          <a:prstGeom prst="rect">
            <a:avLst/>
          </a:prstGeom>
        </p:spPr>
        <p:txBody>
          <a:bodyPr lIns="0" rIns="0" anchor="ctr">
            <a:normAutofit/>
          </a:bodyPr>
          <a:lstStyle>
            <a:lvl1pPr>
              <a:defRPr sz="4000" cap="all" baseline="0"/>
            </a:lvl1pPr>
          </a:lstStyle>
          <a:p>
            <a:r>
              <a:rPr lang="en-US" dirty="0"/>
              <a:t>Title Goes Here</a:t>
            </a:r>
          </a:p>
        </p:txBody>
      </p:sp>
      <p:sp>
        <p:nvSpPr>
          <p:cNvPr id="21" name="Oval 20">
            <a:extLst>
              <a:ext uri="{FF2B5EF4-FFF2-40B4-BE49-F238E27FC236}">
                <a16:creationId xmlns:a16="http://schemas.microsoft.com/office/drawing/2014/main" id="{5232ACE3-4E65-6243-9416-19BFA39FD92C}"/>
              </a:ext>
            </a:extLst>
          </p:cNvPr>
          <p:cNvSpPr/>
          <p:nvPr userDrawn="1"/>
        </p:nvSpPr>
        <p:spPr>
          <a:xfrm>
            <a:off x="10429390" y="360726"/>
            <a:ext cx="1035859" cy="1035859"/>
          </a:xfrm>
          <a:prstGeom prst="ellipse">
            <a:avLst/>
          </a:prstGeom>
          <a:noFill/>
          <a:ln w="38100">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6A372105-F1CB-9149-A4B9-C151B3CCB9B4}"/>
              </a:ext>
            </a:extLst>
          </p:cNvPr>
          <p:cNvSpPr/>
          <p:nvPr userDrawn="1"/>
        </p:nvSpPr>
        <p:spPr>
          <a:xfrm>
            <a:off x="458087" y="5430446"/>
            <a:ext cx="99011" cy="99011"/>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CAE2DDF3-5C18-5644-8994-8CD902656DE8}"/>
              </a:ext>
            </a:extLst>
          </p:cNvPr>
          <p:cNvSpPr/>
          <p:nvPr userDrawn="1"/>
        </p:nvSpPr>
        <p:spPr>
          <a:xfrm>
            <a:off x="5664570" y="125360"/>
            <a:ext cx="176394" cy="176394"/>
          </a:xfrm>
          <a:prstGeom prst="ellipse">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0383F4E3-E6C1-BB40-90E6-290C140F9A07}"/>
              </a:ext>
            </a:extLst>
          </p:cNvPr>
          <p:cNvSpPr/>
          <p:nvPr userDrawn="1"/>
        </p:nvSpPr>
        <p:spPr>
          <a:xfrm>
            <a:off x="11383587" y="6035040"/>
            <a:ext cx="776923" cy="776923"/>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9594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6/23/2022</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grpSp>
        <p:nvGrpSpPr>
          <p:cNvPr id="9" name="Group 8">
            <a:extLst>
              <a:ext uri="{FF2B5EF4-FFF2-40B4-BE49-F238E27FC236}">
                <a16:creationId xmlns:a16="http://schemas.microsoft.com/office/drawing/2014/main" id="{A2C09A16-A6B6-E04E-A40A-F482C0A95C0A}"/>
              </a:ext>
            </a:extLst>
          </p:cNvPr>
          <p:cNvGrpSpPr/>
          <p:nvPr userDrawn="1"/>
        </p:nvGrpSpPr>
        <p:grpSpPr>
          <a:xfrm rot="5400000">
            <a:off x="-21619" y="1088453"/>
            <a:ext cx="910099" cy="99010"/>
            <a:chOff x="622418" y="280927"/>
            <a:chExt cx="2335705" cy="254101"/>
          </a:xfrm>
        </p:grpSpPr>
        <p:sp>
          <p:nvSpPr>
            <p:cNvPr id="10" name="Oval 9">
              <a:extLst>
                <a:ext uri="{FF2B5EF4-FFF2-40B4-BE49-F238E27FC236}">
                  <a16:creationId xmlns:a16="http://schemas.microsoft.com/office/drawing/2014/main" id="{A6B2DF34-338D-4F43-B8F7-D7A00348B68B}"/>
                </a:ext>
              </a:extLst>
            </p:cNvPr>
            <p:cNvSpPr/>
            <p:nvPr userDrawn="1"/>
          </p:nvSpPr>
          <p:spPr>
            <a:xfrm>
              <a:off x="1038739" y="280927"/>
              <a:ext cx="254101" cy="254101"/>
            </a:xfrm>
            <a:prstGeom prst="ellips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33778C21-4171-774D-A73F-77BEBF2E4C18}"/>
                </a:ext>
              </a:extLst>
            </p:cNvPr>
            <p:cNvSpPr/>
            <p:nvPr userDrawn="1"/>
          </p:nvSpPr>
          <p:spPr>
            <a:xfrm>
              <a:off x="1455060" y="280927"/>
              <a:ext cx="254101" cy="254101"/>
            </a:xfrm>
            <a:prstGeom prst="ellipse">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CC25D2EF-AE01-A247-8BC3-8F35F863C0A6}"/>
                </a:ext>
              </a:extLst>
            </p:cNvPr>
            <p:cNvSpPr/>
            <p:nvPr userDrawn="1"/>
          </p:nvSpPr>
          <p:spPr>
            <a:xfrm>
              <a:off x="1871381" y="280927"/>
              <a:ext cx="254101" cy="254101"/>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5F860801-109B-EB4F-96A8-35D76B759583}"/>
                </a:ext>
              </a:extLst>
            </p:cNvPr>
            <p:cNvSpPr/>
            <p:nvPr userDrawn="1"/>
          </p:nvSpPr>
          <p:spPr>
            <a:xfrm>
              <a:off x="2287702" y="280927"/>
              <a:ext cx="254101" cy="254101"/>
            </a:xfrm>
            <a:prstGeom prst="ellipse">
              <a:avLst/>
            </a:prstGeom>
            <a:solidFill>
              <a:schemeClr val="accent5"/>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97337F70-9199-7242-BD8B-8F96606A18A1}"/>
                </a:ext>
              </a:extLst>
            </p:cNvPr>
            <p:cNvSpPr/>
            <p:nvPr userDrawn="1"/>
          </p:nvSpPr>
          <p:spPr>
            <a:xfrm>
              <a:off x="2704022" y="280927"/>
              <a:ext cx="254101" cy="254101"/>
            </a:xfrm>
            <a:prstGeom prst="ellipse">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DF9320B7-AD58-7649-BC95-614ED90F4E69}"/>
                </a:ext>
              </a:extLst>
            </p:cNvPr>
            <p:cNvSpPr/>
            <p:nvPr userDrawn="1"/>
          </p:nvSpPr>
          <p:spPr>
            <a:xfrm>
              <a:off x="622418" y="280927"/>
              <a:ext cx="254101" cy="254101"/>
            </a:xfrm>
            <a:prstGeom prst="ellips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 name="Title 1">
            <a:extLst>
              <a:ext uri="{FF2B5EF4-FFF2-40B4-BE49-F238E27FC236}">
                <a16:creationId xmlns:a16="http://schemas.microsoft.com/office/drawing/2014/main" id="{0C0DE796-998A-F84E-9B56-1958C6777C8D}"/>
              </a:ext>
            </a:extLst>
          </p:cNvPr>
          <p:cNvSpPr>
            <a:spLocks noGrp="1"/>
          </p:cNvSpPr>
          <p:nvPr>
            <p:ph type="title" hasCustomPrompt="1"/>
          </p:nvPr>
        </p:nvSpPr>
        <p:spPr>
          <a:xfrm>
            <a:off x="1097280" y="421817"/>
            <a:ext cx="10058400" cy="1369074"/>
          </a:xfrm>
          <a:prstGeom prst="rect">
            <a:avLst/>
          </a:prstGeom>
        </p:spPr>
        <p:txBody>
          <a:bodyPr lIns="0" rIns="0" anchor="ctr">
            <a:normAutofit/>
          </a:bodyPr>
          <a:lstStyle>
            <a:lvl1pPr>
              <a:defRPr sz="4000" cap="all" baseline="0"/>
            </a:lvl1pPr>
          </a:lstStyle>
          <a:p>
            <a:r>
              <a:rPr lang="en-US" dirty="0"/>
              <a:t>Title Goes Here</a:t>
            </a:r>
          </a:p>
        </p:txBody>
      </p:sp>
      <p:sp>
        <p:nvSpPr>
          <p:cNvPr id="17" name="Oval 16">
            <a:extLst>
              <a:ext uri="{FF2B5EF4-FFF2-40B4-BE49-F238E27FC236}">
                <a16:creationId xmlns:a16="http://schemas.microsoft.com/office/drawing/2014/main" id="{7B23D2B0-E152-D14D-8154-8DD47BD10DF3}"/>
              </a:ext>
            </a:extLst>
          </p:cNvPr>
          <p:cNvSpPr/>
          <p:nvPr userDrawn="1"/>
        </p:nvSpPr>
        <p:spPr>
          <a:xfrm>
            <a:off x="10429390" y="360726"/>
            <a:ext cx="1035859" cy="1035859"/>
          </a:xfrm>
          <a:prstGeom prst="ellipse">
            <a:avLst/>
          </a:prstGeom>
          <a:noFill/>
          <a:ln w="38100">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8A3BEDF6-5ABA-3B42-99BB-4438813B1A4B}"/>
              </a:ext>
            </a:extLst>
          </p:cNvPr>
          <p:cNvSpPr/>
          <p:nvPr userDrawn="1"/>
        </p:nvSpPr>
        <p:spPr>
          <a:xfrm>
            <a:off x="458087" y="5430446"/>
            <a:ext cx="99011" cy="99011"/>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A9CF8BE7-F2AC-AB4C-900F-F64D55111EFC}"/>
              </a:ext>
            </a:extLst>
          </p:cNvPr>
          <p:cNvSpPr/>
          <p:nvPr userDrawn="1"/>
        </p:nvSpPr>
        <p:spPr>
          <a:xfrm>
            <a:off x="5664570" y="125360"/>
            <a:ext cx="176394" cy="176394"/>
          </a:xfrm>
          <a:prstGeom prst="ellipse">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5EF4254B-D281-684E-BD0B-63AEC0AC197C}"/>
              </a:ext>
            </a:extLst>
          </p:cNvPr>
          <p:cNvSpPr/>
          <p:nvPr userDrawn="1"/>
        </p:nvSpPr>
        <p:spPr>
          <a:xfrm>
            <a:off x="11383587" y="6035040"/>
            <a:ext cx="776923" cy="776923"/>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80013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6/23/2022</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grpSp>
        <p:nvGrpSpPr>
          <p:cNvPr id="9" name="Group 8">
            <a:extLst>
              <a:ext uri="{FF2B5EF4-FFF2-40B4-BE49-F238E27FC236}">
                <a16:creationId xmlns:a16="http://schemas.microsoft.com/office/drawing/2014/main" id="{A2C09A16-A6B6-E04E-A40A-F482C0A95C0A}"/>
              </a:ext>
            </a:extLst>
          </p:cNvPr>
          <p:cNvGrpSpPr/>
          <p:nvPr userDrawn="1"/>
        </p:nvGrpSpPr>
        <p:grpSpPr>
          <a:xfrm rot="5400000">
            <a:off x="-21619" y="1088453"/>
            <a:ext cx="910099" cy="99010"/>
            <a:chOff x="622418" y="280927"/>
            <a:chExt cx="2335705" cy="254101"/>
          </a:xfrm>
        </p:grpSpPr>
        <p:sp>
          <p:nvSpPr>
            <p:cNvPr id="10" name="Oval 9">
              <a:extLst>
                <a:ext uri="{FF2B5EF4-FFF2-40B4-BE49-F238E27FC236}">
                  <a16:creationId xmlns:a16="http://schemas.microsoft.com/office/drawing/2014/main" id="{A6B2DF34-338D-4F43-B8F7-D7A00348B68B}"/>
                </a:ext>
              </a:extLst>
            </p:cNvPr>
            <p:cNvSpPr/>
            <p:nvPr userDrawn="1"/>
          </p:nvSpPr>
          <p:spPr>
            <a:xfrm>
              <a:off x="1038739" y="280927"/>
              <a:ext cx="254101" cy="254101"/>
            </a:xfrm>
            <a:prstGeom prst="ellips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33778C21-4171-774D-A73F-77BEBF2E4C18}"/>
                </a:ext>
              </a:extLst>
            </p:cNvPr>
            <p:cNvSpPr/>
            <p:nvPr userDrawn="1"/>
          </p:nvSpPr>
          <p:spPr>
            <a:xfrm>
              <a:off x="1455060" y="280927"/>
              <a:ext cx="254101" cy="254101"/>
            </a:xfrm>
            <a:prstGeom prst="ellipse">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CC25D2EF-AE01-A247-8BC3-8F35F863C0A6}"/>
                </a:ext>
              </a:extLst>
            </p:cNvPr>
            <p:cNvSpPr/>
            <p:nvPr userDrawn="1"/>
          </p:nvSpPr>
          <p:spPr>
            <a:xfrm>
              <a:off x="1871381" y="280927"/>
              <a:ext cx="254101" cy="254101"/>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5F860801-109B-EB4F-96A8-35D76B759583}"/>
                </a:ext>
              </a:extLst>
            </p:cNvPr>
            <p:cNvSpPr/>
            <p:nvPr userDrawn="1"/>
          </p:nvSpPr>
          <p:spPr>
            <a:xfrm>
              <a:off x="2287702" y="280927"/>
              <a:ext cx="254101" cy="254101"/>
            </a:xfrm>
            <a:prstGeom prst="ellipse">
              <a:avLst/>
            </a:prstGeom>
            <a:solidFill>
              <a:schemeClr val="accent5"/>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97337F70-9199-7242-BD8B-8F96606A18A1}"/>
                </a:ext>
              </a:extLst>
            </p:cNvPr>
            <p:cNvSpPr/>
            <p:nvPr userDrawn="1"/>
          </p:nvSpPr>
          <p:spPr>
            <a:xfrm>
              <a:off x="2704022" y="280927"/>
              <a:ext cx="254101" cy="254101"/>
            </a:xfrm>
            <a:prstGeom prst="ellipse">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DF9320B7-AD58-7649-BC95-614ED90F4E69}"/>
                </a:ext>
              </a:extLst>
            </p:cNvPr>
            <p:cNvSpPr/>
            <p:nvPr userDrawn="1"/>
          </p:nvSpPr>
          <p:spPr>
            <a:xfrm>
              <a:off x="622418" y="280927"/>
              <a:ext cx="254101" cy="254101"/>
            </a:xfrm>
            <a:prstGeom prst="ellips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 name="Title 1">
            <a:extLst>
              <a:ext uri="{FF2B5EF4-FFF2-40B4-BE49-F238E27FC236}">
                <a16:creationId xmlns:a16="http://schemas.microsoft.com/office/drawing/2014/main" id="{0C0DE796-998A-F84E-9B56-1958C6777C8D}"/>
              </a:ext>
            </a:extLst>
          </p:cNvPr>
          <p:cNvSpPr>
            <a:spLocks noGrp="1"/>
          </p:cNvSpPr>
          <p:nvPr>
            <p:ph type="title" hasCustomPrompt="1"/>
          </p:nvPr>
        </p:nvSpPr>
        <p:spPr>
          <a:xfrm>
            <a:off x="1097280" y="421817"/>
            <a:ext cx="5751389" cy="1369074"/>
          </a:xfrm>
          <a:prstGeom prst="rect">
            <a:avLst/>
          </a:prstGeom>
        </p:spPr>
        <p:txBody>
          <a:bodyPr lIns="0" rIns="0" anchor="ctr">
            <a:normAutofit/>
          </a:bodyPr>
          <a:lstStyle>
            <a:lvl1pPr>
              <a:defRPr sz="4000" cap="all" baseline="0"/>
            </a:lvl1pPr>
          </a:lstStyle>
          <a:p>
            <a:r>
              <a:rPr lang="en-US" dirty="0"/>
              <a:t>Title Goes Here</a:t>
            </a:r>
          </a:p>
        </p:txBody>
      </p:sp>
      <p:sp>
        <p:nvSpPr>
          <p:cNvPr id="21" name="Picture Placeholder 20">
            <a:extLst>
              <a:ext uri="{FF2B5EF4-FFF2-40B4-BE49-F238E27FC236}">
                <a16:creationId xmlns:a16="http://schemas.microsoft.com/office/drawing/2014/main" id="{384D173E-9054-4C40-98EA-A6EAC4D8511B}"/>
              </a:ext>
            </a:extLst>
          </p:cNvPr>
          <p:cNvSpPr>
            <a:spLocks noGrp="1"/>
          </p:cNvSpPr>
          <p:nvPr>
            <p:ph type="pic" sz="quarter" idx="13"/>
          </p:nvPr>
        </p:nvSpPr>
        <p:spPr>
          <a:xfrm>
            <a:off x="7921641" y="0"/>
            <a:ext cx="4270360" cy="6858001"/>
          </a:xfrm>
          <a:custGeom>
            <a:avLst/>
            <a:gdLst>
              <a:gd name="connsiteX0" fmla="*/ 1904091 w 4305219"/>
              <a:gd name="connsiteY0" fmla="*/ 0 h 6913983"/>
              <a:gd name="connsiteX1" fmla="*/ 4305219 w 4305219"/>
              <a:gd name="connsiteY1" fmla="*/ 0 h 6913983"/>
              <a:gd name="connsiteX2" fmla="*/ 4305219 w 4305219"/>
              <a:gd name="connsiteY2" fmla="*/ 6913983 h 6913983"/>
              <a:gd name="connsiteX3" fmla="*/ 1818156 w 4305219"/>
              <a:gd name="connsiteY3" fmla="*/ 6913983 h 6913983"/>
              <a:gd name="connsiteX4" fmla="*/ 1507580 w 4305219"/>
              <a:gd name="connsiteY4" fmla="*/ 6681739 h 6913983"/>
              <a:gd name="connsiteX5" fmla="*/ 0 w 4305219"/>
              <a:gd name="connsiteY5" fmla="*/ 3484983 h 6913983"/>
              <a:gd name="connsiteX6" fmla="*/ 1826504 w 4305219"/>
              <a:gd name="connsiteY6" fmla="*/ 49741 h 6913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05219" h="6913983">
                <a:moveTo>
                  <a:pt x="1904091" y="0"/>
                </a:moveTo>
                <a:lnTo>
                  <a:pt x="4305219" y="0"/>
                </a:lnTo>
                <a:lnTo>
                  <a:pt x="4305219" y="6913983"/>
                </a:lnTo>
                <a:lnTo>
                  <a:pt x="1818156" y="6913983"/>
                </a:lnTo>
                <a:lnTo>
                  <a:pt x="1507580" y="6681739"/>
                </a:lnTo>
                <a:cubicBezTo>
                  <a:pt x="586863" y="5921896"/>
                  <a:pt x="0" y="4771974"/>
                  <a:pt x="0" y="3484983"/>
                </a:cubicBezTo>
                <a:cubicBezTo>
                  <a:pt x="0" y="2054993"/>
                  <a:pt x="724522" y="794225"/>
                  <a:pt x="1826504" y="49741"/>
                </a:cubicBezTo>
                <a:close/>
              </a:path>
            </a:pathLst>
          </a:custGeom>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p:spPr>
        <p:txBody>
          <a:bodyPr wrap="square">
            <a:noAutofit/>
          </a:bodyPr>
          <a:lstStyle/>
          <a:p>
            <a:r>
              <a:rPr lang="en-US"/>
              <a:t>Click icon to add picture</a:t>
            </a:r>
            <a:endParaRPr lang="en-US" dirty="0"/>
          </a:p>
        </p:txBody>
      </p:sp>
      <p:sp>
        <p:nvSpPr>
          <p:cNvPr id="18" name="Content Placeholder 2">
            <a:extLst>
              <a:ext uri="{FF2B5EF4-FFF2-40B4-BE49-F238E27FC236}">
                <a16:creationId xmlns:a16="http://schemas.microsoft.com/office/drawing/2014/main" id="{881322FE-E286-E344-B332-CF37E6CAD2DC}"/>
              </a:ext>
            </a:extLst>
          </p:cNvPr>
          <p:cNvSpPr>
            <a:spLocks noGrp="1"/>
          </p:cNvSpPr>
          <p:nvPr>
            <p:ph sz="half" idx="1"/>
          </p:nvPr>
        </p:nvSpPr>
        <p:spPr>
          <a:xfrm>
            <a:off x="1097278" y="2322728"/>
            <a:ext cx="5751389" cy="4032225"/>
          </a:xfrm>
        </p:spPr>
        <p:txBody>
          <a:bodyPr anchor="t">
            <a:normAutofit/>
          </a:bodyPr>
          <a:lstStyle>
            <a:lvl1pPr>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29985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6/23/2022</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10507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6/23/2022</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1050">
                <a:solidFill>
                  <a:srgbClr val="FFFFFF"/>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169028571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22" r:id="rId3"/>
    <p:sldLayoutId id="2147483708" r:id="rId4"/>
    <p:sldLayoutId id="2147483709" r:id="rId5"/>
    <p:sldLayoutId id="2147483716" r:id="rId6"/>
    <p:sldLayoutId id="2147483710" r:id="rId7"/>
    <p:sldLayoutId id="2147483724" r:id="rId8"/>
    <p:sldLayoutId id="2147483711" r:id="rId9"/>
  </p:sldLayoutIdLst>
  <p:hf sldNum="0" hdr="0" ftr="0" dt="0"/>
  <p:txStyles>
    <p:titleStyle>
      <a:lvl1pPr algn="l" defTabSz="914400" rtl="0" eaLnBrk="1" latinLnBrk="0" hangingPunct="1">
        <a:lnSpc>
          <a:spcPct val="90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SIDPremium@uhcsr.com" TargetMode="Externa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hyperlink" Target="mailto:TBELL@EMIHEALTH.COM"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2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sidpremium@uhcsr.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50278-9A9A-0F4E-BDCF-6351BE173254}"/>
              </a:ext>
            </a:extLst>
          </p:cNvPr>
          <p:cNvSpPr>
            <a:spLocks noGrp="1"/>
          </p:cNvSpPr>
          <p:nvPr>
            <p:ph type="ctrTitle"/>
          </p:nvPr>
        </p:nvSpPr>
        <p:spPr>
          <a:xfrm>
            <a:off x="1066800" y="1279070"/>
            <a:ext cx="10058400" cy="2957370"/>
          </a:xfrm>
        </p:spPr>
        <p:txBody>
          <a:bodyPr>
            <a:normAutofit/>
          </a:bodyPr>
          <a:lstStyle/>
          <a:p>
            <a:r>
              <a:rPr lang="en-US" sz="3600" dirty="0">
                <a:latin typeface="+mn-lt"/>
              </a:rPr>
              <a:t>Graduate Subsidized Health Insurance Program </a:t>
            </a:r>
            <a:r>
              <a:rPr lang="en-US" sz="3200" dirty="0">
                <a:latin typeface="+mn-lt"/>
              </a:rPr>
              <a:t>(</a:t>
            </a:r>
            <a:r>
              <a:rPr lang="en-US" sz="3200" dirty="0">
                <a:solidFill>
                  <a:schemeClr val="accent5">
                    <a:lumMod val="75000"/>
                  </a:schemeClr>
                </a:solidFill>
                <a:latin typeface="+mn-lt"/>
              </a:rPr>
              <a:t>GSHIP</a:t>
            </a:r>
            <a:r>
              <a:rPr lang="en-US" sz="3200" dirty="0">
                <a:latin typeface="+mn-lt"/>
              </a:rPr>
              <a:t>)</a:t>
            </a:r>
          </a:p>
        </p:txBody>
      </p:sp>
      <p:sp>
        <p:nvSpPr>
          <p:cNvPr id="3" name="Subtitle 2">
            <a:extLst>
              <a:ext uri="{FF2B5EF4-FFF2-40B4-BE49-F238E27FC236}">
                <a16:creationId xmlns:a16="http://schemas.microsoft.com/office/drawing/2014/main" id="{117F481B-9C2C-084A-8DF1-0582D2DA4B02}"/>
              </a:ext>
            </a:extLst>
          </p:cNvPr>
          <p:cNvSpPr>
            <a:spLocks noGrp="1"/>
          </p:cNvSpPr>
          <p:nvPr>
            <p:ph type="subTitle" idx="1"/>
          </p:nvPr>
        </p:nvSpPr>
        <p:spPr>
          <a:xfrm>
            <a:off x="1100051" y="4645152"/>
            <a:ext cx="10058400" cy="707024"/>
          </a:xfrm>
        </p:spPr>
        <p:txBody>
          <a:bodyPr>
            <a:normAutofit lnSpcReduction="10000"/>
          </a:bodyPr>
          <a:lstStyle/>
          <a:p>
            <a:r>
              <a:rPr lang="en-US" sz="1400" dirty="0"/>
              <a:t>Jennifer Ehlers</a:t>
            </a:r>
          </a:p>
          <a:p>
            <a:r>
              <a:rPr lang="en-US" sz="1400" dirty="0"/>
              <a:t>Manager, Accounting and budget</a:t>
            </a:r>
          </a:p>
          <a:p>
            <a:endParaRPr lang="en-US" sz="1800" dirty="0"/>
          </a:p>
        </p:txBody>
      </p:sp>
      <p:pic>
        <p:nvPicPr>
          <p:cNvPr id="4" name="Picture 3">
            <a:extLst>
              <a:ext uri="{FF2B5EF4-FFF2-40B4-BE49-F238E27FC236}">
                <a16:creationId xmlns:a16="http://schemas.microsoft.com/office/drawing/2014/main" id="{D5E719F0-FB71-4538-9D3B-877B7E0C8B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6131" y="5531770"/>
            <a:ext cx="2262188"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7693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75C46EF-1A72-4186-9184-619AE35FD275}"/>
              </a:ext>
            </a:extLst>
          </p:cNvPr>
          <p:cNvSpPr>
            <a:spLocks noGrp="1"/>
          </p:cNvSpPr>
          <p:nvPr>
            <p:ph type="title"/>
          </p:nvPr>
        </p:nvSpPr>
        <p:spPr/>
        <p:txBody>
          <a:bodyPr/>
          <a:lstStyle/>
          <a:p>
            <a:r>
              <a:rPr lang="en-US" dirty="0"/>
              <a:t>Enrollment methods overview</a:t>
            </a:r>
          </a:p>
        </p:txBody>
      </p:sp>
      <p:sp>
        <p:nvSpPr>
          <p:cNvPr id="7" name="Content Placeholder 2">
            <a:extLst>
              <a:ext uri="{FF2B5EF4-FFF2-40B4-BE49-F238E27FC236}">
                <a16:creationId xmlns:a16="http://schemas.microsoft.com/office/drawing/2014/main" id="{0A6BC3BE-885F-4637-806D-AB299531C775}"/>
              </a:ext>
            </a:extLst>
          </p:cNvPr>
          <p:cNvSpPr>
            <a:spLocks noGrp="1"/>
          </p:cNvSpPr>
          <p:nvPr>
            <p:ph sz="half" idx="2"/>
          </p:nvPr>
        </p:nvSpPr>
        <p:spPr>
          <a:xfrm>
            <a:off x="1096963" y="2957513"/>
            <a:ext cx="4640262" cy="2911475"/>
          </a:xfrm>
        </p:spPr>
        <p:txBody>
          <a:bodyPr>
            <a:normAutofit/>
          </a:bodyPr>
          <a:lstStyle/>
          <a:p>
            <a:r>
              <a:rPr lang="en-US" dirty="0"/>
              <a:t>UHCRS </a:t>
            </a:r>
          </a:p>
          <a:p>
            <a:pPr lvl="1"/>
            <a:r>
              <a:rPr lang="en-US" dirty="0"/>
              <a:t>UHCSR Enrollment Spreadsheet</a:t>
            </a:r>
          </a:p>
          <a:p>
            <a:pPr lvl="2"/>
            <a:r>
              <a:rPr lang="en-US" dirty="0"/>
              <a:t>Enroll only Department-Paid students via department specific spreadsheet</a:t>
            </a:r>
          </a:p>
          <a:p>
            <a:pPr lvl="3"/>
            <a:r>
              <a:rPr lang="en-US" dirty="0"/>
              <a:t>The Graduate School will enroll students eligible for GSHIP</a:t>
            </a:r>
          </a:p>
          <a:p>
            <a:pPr lvl="1"/>
            <a:r>
              <a:rPr lang="en-US" dirty="0"/>
              <a:t>Email to spreadsheet to:  </a:t>
            </a:r>
            <a:r>
              <a:rPr lang="en-US" dirty="0">
                <a:hlinkClick r:id="rId2"/>
              </a:rPr>
              <a:t>SIDPremium@uhcsr.com</a:t>
            </a:r>
            <a:r>
              <a:rPr lang="en-US" dirty="0"/>
              <a:t>	</a:t>
            </a:r>
          </a:p>
        </p:txBody>
      </p:sp>
      <p:sp>
        <p:nvSpPr>
          <p:cNvPr id="8" name="Content Placeholder 3">
            <a:extLst>
              <a:ext uri="{FF2B5EF4-FFF2-40B4-BE49-F238E27FC236}">
                <a16:creationId xmlns:a16="http://schemas.microsoft.com/office/drawing/2014/main" id="{4AC75E32-A4C2-4F17-8E1C-490253436929}"/>
              </a:ext>
            </a:extLst>
          </p:cNvPr>
          <p:cNvSpPr>
            <a:spLocks noGrp="1"/>
          </p:cNvSpPr>
          <p:nvPr>
            <p:ph sz="quarter" idx="4"/>
          </p:nvPr>
        </p:nvSpPr>
        <p:spPr>
          <a:xfrm>
            <a:off x="6516688" y="2957513"/>
            <a:ext cx="4638675" cy="2911475"/>
          </a:xfrm>
        </p:spPr>
        <p:txBody>
          <a:bodyPr>
            <a:normAutofit fontScale="92500"/>
          </a:bodyPr>
          <a:lstStyle/>
          <a:p>
            <a:r>
              <a:rPr lang="en-US" dirty="0"/>
              <a:t>EMI</a:t>
            </a:r>
          </a:p>
          <a:p>
            <a:pPr lvl="1"/>
            <a:r>
              <a:rPr lang="en-US" dirty="0"/>
              <a:t>Department use EMI Health Enrollment Portal</a:t>
            </a:r>
          </a:p>
          <a:p>
            <a:pPr lvl="2"/>
            <a:r>
              <a:rPr lang="en-US" dirty="0"/>
              <a:t>Start with Open Enrollment for existing students</a:t>
            </a:r>
          </a:p>
          <a:p>
            <a:pPr lvl="3"/>
            <a:r>
              <a:rPr lang="en-US" dirty="0"/>
              <a:t>Found on the enrollment section</a:t>
            </a:r>
          </a:p>
          <a:p>
            <a:pPr lvl="2"/>
            <a:r>
              <a:rPr lang="en-US" dirty="0"/>
              <a:t>Use “New Hire” section to add new students</a:t>
            </a:r>
          </a:p>
          <a:p>
            <a:pPr lvl="2"/>
            <a:r>
              <a:rPr lang="en-US" dirty="0"/>
              <a:t>Enroll only Department-Paid students via Portal</a:t>
            </a:r>
          </a:p>
          <a:p>
            <a:pPr lvl="3"/>
            <a:r>
              <a:rPr lang="en-US" dirty="0"/>
              <a:t>The Graduate School will enroll students eligible for GSHIP</a:t>
            </a:r>
          </a:p>
          <a:p>
            <a:pPr lvl="2"/>
            <a:r>
              <a:rPr lang="en-US" dirty="0"/>
              <a:t>Complete initial enrollment by census deadline</a:t>
            </a:r>
          </a:p>
        </p:txBody>
      </p:sp>
      <p:pic>
        <p:nvPicPr>
          <p:cNvPr id="9" name="Picture 8">
            <a:extLst>
              <a:ext uri="{FF2B5EF4-FFF2-40B4-BE49-F238E27FC236}">
                <a16:creationId xmlns:a16="http://schemas.microsoft.com/office/drawing/2014/main" id="{E91ACF16-108F-4CA5-88E1-500699F3A8C6}"/>
              </a:ext>
            </a:extLst>
          </p:cNvPr>
          <p:cNvPicPr>
            <a:picLocks noChangeAspect="1"/>
          </p:cNvPicPr>
          <p:nvPr/>
        </p:nvPicPr>
        <p:blipFill>
          <a:blip r:embed="rId3"/>
          <a:stretch>
            <a:fillRect/>
          </a:stretch>
        </p:blipFill>
        <p:spPr>
          <a:xfrm>
            <a:off x="1203217" y="2125503"/>
            <a:ext cx="3648075" cy="600075"/>
          </a:xfrm>
          <a:prstGeom prst="rect">
            <a:avLst/>
          </a:prstGeom>
        </p:spPr>
      </p:pic>
      <p:pic>
        <p:nvPicPr>
          <p:cNvPr id="10" name="Picture 9">
            <a:extLst>
              <a:ext uri="{FF2B5EF4-FFF2-40B4-BE49-F238E27FC236}">
                <a16:creationId xmlns:a16="http://schemas.microsoft.com/office/drawing/2014/main" id="{75FF7FDA-57DD-41D2-99B2-3F3A174E6011}"/>
              </a:ext>
            </a:extLst>
          </p:cNvPr>
          <p:cNvPicPr>
            <a:picLocks noChangeAspect="1"/>
          </p:cNvPicPr>
          <p:nvPr/>
        </p:nvPicPr>
        <p:blipFill>
          <a:blip r:embed="rId4"/>
          <a:stretch>
            <a:fillRect/>
          </a:stretch>
        </p:blipFill>
        <p:spPr>
          <a:xfrm>
            <a:off x="7412661" y="2189900"/>
            <a:ext cx="2095500" cy="504825"/>
          </a:xfrm>
          <a:prstGeom prst="rect">
            <a:avLst/>
          </a:prstGeom>
        </p:spPr>
      </p:pic>
      <p:pic>
        <p:nvPicPr>
          <p:cNvPr id="11" name="Picture 10">
            <a:extLst>
              <a:ext uri="{FF2B5EF4-FFF2-40B4-BE49-F238E27FC236}">
                <a16:creationId xmlns:a16="http://schemas.microsoft.com/office/drawing/2014/main" id="{4225A3C4-610E-40F1-81F9-A525659E69F6}"/>
              </a:ext>
            </a:extLst>
          </p:cNvPr>
          <p:cNvPicPr>
            <a:picLocks noChangeAspect="1"/>
          </p:cNvPicPr>
          <p:nvPr/>
        </p:nvPicPr>
        <p:blipFill>
          <a:blip r:embed="rId5"/>
          <a:stretch>
            <a:fillRect/>
          </a:stretch>
        </p:blipFill>
        <p:spPr>
          <a:xfrm>
            <a:off x="10151642" y="2957513"/>
            <a:ext cx="1098377" cy="776322"/>
          </a:xfrm>
          <a:prstGeom prst="rect">
            <a:avLst/>
          </a:prstGeom>
        </p:spPr>
      </p:pic>
    </p:spTree>
    <p:extLst>
      <p:ext uri="{BB962C8B-B14F-4D97-AF65-F5344CB8AC3E}">
        <p14:creationId xmlns:p14="http://schemas.microsoft.com/office/powerpoint/2010/main" val="2552488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8906C44-D2EF-47B8-A9EB-18871D80A488}"/>
              </a:ext>
            </a:extLst>
          </p:cNvPr>
          <p:cNvSpPr>
            <a:spLocks noGrp="1"/>
          </p:cNvSpPr>
          <p:nvPr>
            <p:ph type="body" idx="1"/>
          </p:nvPr>
        </p:nvSpPr>
        <p:spPr>
          <a:xfrm>
            <a:off x="954667" y="1063972"/>
            <a:ext cx="8231278" cy="736282"/>
          </a:xfrm>
          <a:ln w="38100">
            <a:solidFill>
              <a:schemeClr val="accent1">
                <a:lumMod val="75000"/>
              </a:schemeClr>
            </a:solidFill>
          </a:ln>
        </p:spPr>
        <p:txBody>
          <a:bodyPr/>
          <a:lstStyle/>
          <a:p>
            <a:r>
              <a:rPr lang="en-US" dirty="0"/>
              <a:t>GSHIP – Student Pay</a:t>
            </a:r>
          </a:p>
        </p:txBody>
      </p:sp>
      <p:sp>
        <p:nvSpPr>
          <p:cNvPr id="3" name="Content Placeholder 2">
            <a:extLst>
              <a:ext uri="{FF2B5EF4-FFF2-40B4-BE49-F238E27FC236}">
                <a16:creationId xmlns:a16="http://schemas.microsoft.com/office/drawing/2014/main" id="{88ADA28D-3672-4180-B9F3-4D7D6F79C1DB}"/>
              </a:ext>
            </a:extLst>
          </p:cNvPr>
          <p:cNvSpPr>
            <a:spLocks noGrp="1"/>
          </p:cNvSpPr>
          <p:nvPr>
            <p:ph sz="half" idx="2"/>
          </p:nvPr>
        </p:nvSpPr>
        <p:spPr>
          <a:xfrm>
            <a:off x="954666" y="1951595"/>
            <a:ext cx="10359965" cy="4667197"/>
          </a:xfrm>
          <a:ln w="28575">
            <a:solidFill>
              <a:schemeClr val="accent1">
                <a:lumMod val="75000"/>
              </a:schemeClr>
            </a:solidFill>
          </a:ln>
        </p:spPr>
        <p:txBody>
          <a:bodyPr>
            <a:normAutofit fontScale="92500" lnSpcReduction="20000"/>
          </a:bodyPr>
          <a:lstStyle/>
          <a:p>
            <a:pPr>
              <a:buFont typeface="Arial" panose="020B0604020202020204" pitchFamily="34" charset="0"/>
              <a:buChar char="•"/>
            </a:pPr>
            <a:r>
              <a:rPr lang="en-US" dirty="0"/>
              <a:t>UHCSR</a:t>
            </a:r>
          </a:p>
          <a:p>
            <a:pPr lvl="1">
              <a:buFont typeface="Arial" panose="020B0604020202020204" pitchFamily="34" charset="0"/>
              <a:buChar char="•"/>
            </a:pPr>
            <a:r>
              <a:rPr lang="en-US" dirty="0"/>
              <a:t>Subsidized students must add dependents during UHCSR’s open enrollment period for each semester if not adding annual coverage in the Fall</a:t>
            </a:r>
          </a:p>
          <a:p>
            <a:pPr lvl="1">
              <a:buFont typeface="Arial" panose="020B0604020202020204" pitchFamily="34" charset="0"/>
              <a:buChar char="•"/>
            </a:pPr>
            <a:r>
              <a:rPr lang="en-US" dirty="0"/>
              <a:t>They do not need to wait for their own coverage to be processed, but should follow these steps:</a:t>
            </a:r>
          </a:p>
          <a:p>
            <a:pPr lvl="2">
              <a:buFont typeface="Arial" panose="020B0604020202020204" pitchFamily="34" charset="0"/>
              <a:buChar char="•"/>
            </a:pPr>
            <a:r>
              <a:rPr lang="en-US" dirty="0"/>
              <a:t>Go to www.uhcsr.com/utah</a:t>
            </a:r>
          </a:p>
          <a:p>
            <a:pPr lvl="2">
              <a:buFont typeface="Arial" panose="020B0604020202020204" pitchFamily="34" charset="0"/>
              <a:buChar char="•"/>
            </a:pPr>
            <a:r>
              <a:rPr lang="en-US" dirty="0"/>
              <a:t>Click on “Enrollment Info,” and then “Dependent Coverage Page.”</a:t>
            </a:r>
          </a:p>
          <a:p>
            <a:pPr lvl="2">
              <a:buFont typeface="Arial" panose="020B0604020202020204" pitchFamily="34" charset="0"/>
              <a:buChar char="•"/>
            </a:pPr>
            <a:r>
              <a:rPr lang="en-US" dirty="0"/>
              <a:t>This form reserves coverage for the student’s dependents. Once the student’s enrollment is processed by the University, the student should be billed for their dependents’ premium</a:t>
            </a:r>
          </a:p>
          <a:p>
            <a:pPr>
              <a:buFont typeface="Arial" panose="020B0604020202020204" pitchFamily="34" charset="0"/>
              <a:buChar char="•"/>
            </a:pPr>
            <a:r>
              <a:rPr lang="en-US" dirty="0"/>
              <a:t>EMI </a:t>
            </a:r>
          </a:p>
          <a:p>
            <a:pPr lvl="1">
              <a:buFont typeface="Arial" panose="020B0604020202020204" pitchFamily="34" charset="0"/>
              <a:buChar char="•"/>
            </a:pPr>
            <a:r>
              <a:rPr lang="en-US" dirty="0"/>
              <a:t>Has a separate form for adding dependents to the vision/dental coverage</a:t>
            </a:r>
          </a:p>
          <a:p>
            <a:pPr lvl="1">
              <a:buFont typeface="Arial" panose="020B0604020202020204" pitchFamily="34" charset="0"/>
              <a:buChar char="•"/>
            </a:pPr>
            <a:r>
              <a:rPr lang="en-US" dirty="0"/>
              <a:t>The form will be sent to the departments in August</a:t>
            </a:r>
          </a:p>
          <a:p>
            <a:pPr lvl="1">
              <a:buFont typeface="Arial" panose="020B0604020202020204" pitchFamily="34" charset="0"/>
              <a:buChar char="•"/>
            </a:pPr>
            <a:r>
              <a:rPr lang="en-US" dirty="0"/>
              <a:t>Check the box at the top of the form indicating that the STUDENT is responsible for the premiums</a:t>
            </a:r>
          </a:p>
          <a:p>
            <a:pPr lvl="1">
              <a:buFont typeface="Arial" panose="020B0604020202020204" pitchFamily="34" charset="0"/>
              <a:buChar char="•"/>
            </a:pPr>
            <a:r>
              <a:rPr lang="en-US" dirty="0"/>
              <a:t>Currently, the dependent enrollment form is the only method to enroll dependents for subsidized students</a:t>
            </a:r>
          </a:p>
          <a:p>
            <a:pPr lvl="3">
              <a:buFont typeface="Arial" panose="020B0604020202020204" pitchFamily="34" charset="0"/>
              <a:buChar char="•"/>
            </a:pPr>
            <a:r>
              <a:rPr lang="en-US" dirty="0"/>
              <a:t>DEPARTMENTS - PLEASE EMAIL THE FORM WITH “PHI” IN THE SUBJECT HEADING TO </a:t>
            </a:r>
            <a:r>
              <a:rPr lang="en-US" dirty="0">
                <a:hlinkClick r:id="rId2"/>
              </a:rPr>
              <a:t>TBELL@EMIHEALTH.COM</a:t>
            </a:r>
            <a:r>
              <a:rPr lang="en-US" dirty="0"/>
              <a:t>.</a:t>
            </a:r>
          </a:p>
          <a:p>
            <a:pPr lvl="4">
              <a:buFont typeface="Arial" panose="020B0604020202020204" pitchFamily="34" charset="0"/>
              <a:buChar char="•"/>
            </a:pPr>
            <a:r>
              <a:rPr lang="en-US" dirty="0"/>
              <a:t>Do not send the forms to the Tuition Benefit Office</a:t>
            </a:r>
          </a:p>
        </p:txBody>
      </p:sp>
      <p:sp>
        <p:nvSpPr>
          <p:cNvPr id="6" name="Title 5">
            <a:extLst>
              <a:ext uri="{FF2B5EF4-FFF2-40B4-BE49-F238E27FC236}">
                <a16:creationId xmlns:a16="http://schemas.microsoft.com/office/drawing/2014/main" id="{0A133AAD-25A3-45F2-94CB-D10CAAE355B6}"/>
              </a:ext>
            </a:extLst>
          </p:cNvPr>
          <p:cNvSpPr>
            <a:spLocks noGrp="1"/>
          </p:cNvSpPr>
          <p:nvPr>
            <p:ph type="title"/>
          </p:nvPr>
        </p:nvSpPr>
        <p:spPr>
          <a:xfrm>
            <a:off x="954667" y="63039"/>
            <a:ext cx="10058400" cy="1369074"/>
          </a:xfrm>
        </p:spPr>
        <p:txBody>
          <a:bodyPr/>
          <a:lstStyle/>
          <a:p>
            <a:r>
              <a:rPr lang="en-US" dirty="0"/>
              <a:t>Dependent Enrollment</a:t>
            </a:r>
          </a:p>
        </p:txBody>
      </p:sp>
    </p:spTree>
    <p:extLst>
      <p:ext uri="{BB962C8B-B14F-4D97-AF65-F5344CB8AC3E}">
        <p14:creationId xmlns:p14="http://schemas.microsoft.com/office/powerpoint/2010/main" val="2068527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8906C44-D2EF-47B8-A9EB-18871D80A488}"/>
              </a:ext>
            </a:extLst>
          </p:cNvPr>
          <p:cNvSpPr>
            <a:spLocks noGrp="1"/>
          </p:cNvSpPr>
          <p:nvPr>
            <p:ph type="body" idx="1"/>
          </p:nvPr>
        </p:nvSpPr>
        <p:spPr>
          <a:xfrm>
            <a:off x="954667" y="1127546"/>
            <a:ext cx="8231278" cy="736282"/>
          </a:xfrm>
          <a:ln w="38100">
            <a:solidFill>
              <a:schemeClr val="accent4">
                <a:lumMod val="75000"/>
              </a:schemeClr>
            </a:solidFill>
          </a:ln>
        </p:spPr>
        <p:txBody>
          <a:bodyPr/>
          <a:lstStyle/>
          <a:p>
            <a:r>
              <a:rPr lang="en-US" dirty="0"/>
              <a:t>GSHIP – department Pay</a:t>
            </a:r>
          </a:p>
        </p:txBody>
      </p:sp>
      <p:sp>
        <p:nvSpPr>
          <p:cNvPr id="3" name="Content Placeholder 2">
            <a:extLst>
              <a:ext uri="{FF2B5EF4-FFF2-40B4-BE49-F238E27FC236}">
                <a16:creationId xmlns:a16="http://schemas.microsoft.com/office/drawing/2014/main" id="{88ADA28D-3672-4180-B9F3-4D7D6F79C1DB}"/>
              </a:ext>
            </a:extLst>
          </p:cNvPr>
          <p:cNvSpPr>
            <a:spLocks noGrp="1"/>
          </p:cNvSpPr>
          <p:nvPr>
            <p:ph sz="half" idx="2"/>
          </p:nvPr>
        </p:nvSpPr>
        <p:spPr>
          <a:xfrm>
            <a:off x="954667" y="2027096"/>
            <a:ext cx="8292238" cy="4667197"/>
          </a:xfrm>
          <a:ln w="28575">
            <a:solidFill>
              <a:schemeClr val="accent4">
                <a:lumMod val="75000"/>
              </a:schemeClr>
            </a:solidFill>
          </a:ln>
        </p:spPr>
        <p:txBody>
          <a:bodyPr>
            <a:normAutofit/>
          </a:bodyPr>
          <a:lstStyle/>
          <a:p>
            <a:pPr>
              <a:buFont typeface="Arial" panose="020B0604020202020204" pitchFamily="34" charset="0"/>
              <a:buChar char="•"/>
            </a:pPr>
            <a:r>
              <a:rPr lang="en-US" dirty="0"/>
              <a:t>UHCSR</a:t>
            </a:r>
          </a:p>
          <a:p>
            <a:pPr lvl="1">
              <a:buFont typeface="Arial" panose="020B0604020202020204" pitchFamily="34" charset="0"/>
              <a:buChar char="•"/>
            </a:pPr>
            <a:r>
              <a:rPr lang="en-US" dirty="0"/>
              <a:t>Add dependents using the department enrollment spreadsheet</a:t>
            </a:r>
          </a:p>
          <a:p>
            <a:pPr lvl="1">
              <a:buFont typeface="Arial" panose="020B0604020202020204" pitchFamily="34" charset="0"/>
              <a:buChar char="•"/>
            </a:pPr>
            <a:r>
              <a:rPr lang="en-US" dirty="0"/>
              <a:t>If the student is eligible for GSHIP, you should still use your department enrollment spreadsheet (since your department is paying for the dependent premiums)</a:t>
            </a:r>
          </a:p>
          <a:p>
            <a:pPr lvl="2">
              <a:buFont typeface="Arial" panose="020B0604020202020204" pitchFamily="34" charset="0"/>
              <a:buChar char="•"/>
            </a:pPr>
            <a:r>
              <a:rPr lang="en-US" dirty="0"/>
              <a:t>PLEASE do not change the student’s location - </a:t>
            </a:r>
          </a:p>
          <a:p>
            <a:pPr>
              <a:buFont typeface="Arial" panose="020B0604020202020204" pitchFamily="34" charset="0"/>
              <a:buChar char="•"/>
            </a:pPr>
            <a:r>
              <a:rPr lang="en-US" dirty="0"/>
              <a:t>EMI </a:t>
            </a:r>
          </a:p>
          <a:p>
            <a:pPr lvl="1">
              <a:buFont typeface="Arial" panose="020B0604020202020204" pitchFamily="34" charset="0"/>
              <a:buChar char="•"/>
            </a:pPr>
            <a:r>
              <a:rPr lang="en-US" dirty="0"/>
              <a:t>Department-paid enrolled students</a:t>
            </a:r>
          </a:p>
          <a:p>
            <a:pPr lvl="1">
              <a:buFont typeface="Arial" panose="020B0604020202020204" pitchFamily="34" charset="0"/>
              <a:buChar char="•"/>
            </a:pPr>
            <a:r>
              <a:rPr lang="en-US" dirty="0"/>
              <a:t>Use the EMI portal to enroll dependents</a:t>
            </a:r>
          </a:p>
          <a:p>
            <a:pPr lvl="2">
              <a:buFont typeface="Arial" panose="020B0604020202020204" pitchFamily="34" charset="0"/>
              <a:buChar char="•"/>
            </a:pPr>
            <a:r>
              <a:rPr lang="en-US" dirty="0"/>
              <a:t>That the department is paying</a:t>
            </a:r>
          </a:p>
          <a:p>
            <a:pPr lvl="1">
              <a:buFont typeface="Arial" panose="020B0604020202020204" pitchFamily="34" charset="0"/>
              <a:buChar char="•"/>
            </a:pPr>
            <a:r>
              <a:rPr lang="en-US" dirty="0"/>
              <a:t>Training will be available in August with EMI staff</a:t>
            </a:r>
          </a:p>
          <a:p>
            <a:pPr lvl="2">
              <a:buFont typeface="Arial" panose="020B0604020202020204" pitchFamily="34" charset="0"/>
              <a:buChar char="•"/>
            </a:pPr>
            <a:r>
              <a:rPr lang="en-US" dirty="0"/>
              <a:t>Via Zoom</a:t>
            </a:r>
          </a:p>
          <a:p>
            <a:pPr lvl="1">
              <a:buFont typeface="Arial" panose="020B0604020202020204" pitchFamily="34" charset="0"/>
              <a:buChar char="•"/>
            </a:pPr>
            <a:endParaRPr lang="en-US" dirty="0"/>
          </a:p>
        </p:txBody>
      </p:sp>
      <p:sp>
        <p:nvSpPr>
          <p:cNvPr id="6" name="Title 5">
            <a:extLst>
              <a:ext uri="{FF2B5EF4-FFF2-40B4-BE49-F238E27FC236}">
                <a16:creationId xmlns:a16="http://schemas.microsoft.com/office/drawing/2014/main" id="{0A133AAD-25A3-45F2-94CB-D10CAAE355B6}"/>
              </a:ext>
            </a:extLst>
          </p:cNvPr>
          <p:cNvSpPr>
            <a:spLocks noGrp="1"/>
          </p:cNvSpPr>
          <p:nvPr>
            <p:ph type="title"/>
          </p:nvPr>
        </p:nvSpPr>
        <p:spPr>
          <a:xfrm>
            <a:off x="954667" y="63039"/>
            <a:ext cx="10058400" cy="1369074"/>
          </a:xfrm>
        </p:spPr>
        <p:txBody>
          <a:bodyPr/>
          <a:lstStyle/>
          <a:p>
            <a:r>
              <a:rPr lang="en-US" dirty="0"/>
              <a:t>Dependent Enrollment</a:t>
            </a:r>
          </a:p>
        </p:txBody>
      </p:sp>
    </p:spTree>
    <p:extLst>
      <p:ext uri="{BB962C8B-B14F-4D97-AF65-F5344CB8AC3E}">
        <p14:creationId xmlns:p14="http://schemas.microsoft.com/office/powerpoint/2010/main" val="3720617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F8A68-E90A-4181-9FB0-E1051AB6F104}"/>
              </a:ext>
            </a:extLst>
          </p:cNvPr>
          <p:cNvSpPr>
            <a:spLocks noGrp="1"/>
          </p:cNvSpPr>
          <p:nvPr>
            <p:ph type="title"/>
          </p:nvPr>
        </p:nvSpPr>
        <p:spPr>
          <a:xfrm>
            <a:off x="570452" y="421817"/>
            <a:ext cx="7415868" cy="1369074"/>
          </a:xfrm>
        </p:spPr>
        <p:txBody>
          <a:bodyPr/>
          <a:lstStyle/>
          <a:p>
            <a:r>
              <a:rPr lang="en-US" dirty="0"/>
              <a:t>UHCSR open enrollment dates</a:t>
            </a:r>
          </a:p>
        </p:txBody>
      </p:sp>
      <p:sp>
        <p:nvSpPr>
          <p:cNvPr id="3" name="Picture Placeholder 2">
            <a:extLst>
              <a:ext uri="{FF2B5EF4-FFF2-40B4-BE49-F238E27FC236}">
                <a16:creationId xmlns:a16="http://schemas.microsoft.com/office/drawing/2014/main" id="{DE8DBB24-24B2-49B6-AE26-D3393743F98B}"/>
              </a:ext>
            </a:extLst>
          </p:cNvPr>
          <p:cNvSpPr>
            <a:spLocks noGrp="1"/>
          </p:cNvSpPr>
          <p:nvPr>
            <p:ph type="pic" sz="quarter" idx="13"/>
          </p:nvPr>
        </p:nvSpPr>
        <p:spPr/>
      </p:sp>
      <p:pic>
        <p:nvPicPr>
          <p:cNvPr id="5" name="Content Placeholder 4">
            <a:extLst>
              <a:ext uri="{FF2B5EF4-FFF2-40B4-BE49-F238E27FC236}">
                <a16:creationId xmlns:a16="http://schemas.microsoft.com/office/drawing/2014/main" id="{271A2EA6-535D-4B07-B57D-FB25A7CF893A}"/>
              </a:ext>
            </a:extLst>
          </p:cNvPr>
          <p:cNvPicPr>
            <a:picLocks noGrp="1" noChangeAspect="1"/>
          </p:cNvPicPr>
          <p:nvPr>
            <p:ph sz="half" idx="1"/>
          </p:nvPr>
        </p:nvPicPr>
        <p:blipFill>
          <a:blip r:embed="rId2"/>
          <a:stretch>
            <a:fillRect/>
          </a:stretch>
        </p:blipFill>
        <p:spPr>
          <a:xfrm>
            <a:off x="1507922" y="1514299"/>
            <a:ext cx="5029200" cy="3400425"/>
          </a:xfrm>
        </p:spPr>
      </p:pic>
      <p:sp>
        <p:nvSpPr>
          <p:cNvPr id="7" name="TextBox 6">
            <a:extLst>
              <a:ext uri="{FF2B5EF4-FFF2-40B4-BE49-F238E27FC236}">
                <a16:creationId xmlns:a16="http://schemas.microsoft.com/office/drawing/2014/main" id="{66324DF2-8C22-4DEE-9EE6-4052A0311E56}"/>
              </a:ext>
            </a:extLst>
          </p:cNvPr>
          <p:cNvSpPr txBox="1"/>
          <p:nvPr/>
        </p:nvSpPr>
        <p:spPr>
          <a:xfrm>
            <a:off x="971027" y="5083876"/>
            <a:ext cx="6102990" cy="923330"/>
          </a:xfrm>
          <a:prstGeom prst="rect">
            <a:avLst/>
          </a:prstGeom>
          <a:noFill/>
        </p:spPr>
        <p:txBody>
          <a:bodyPr wrap="square">
            <a:spAutoFit/>
          </a:bodyPr>
          <a:lstStyle/>
          <a:p>
            <a:r>
              <a:rPr lang="en-US" sz="1800" dirty="0">
                <a:solidFill>
                  <a:srgbClr val="1F497D"/>
                </a:solidFill>
                <a:effectLst/>
                <a:latin typeface="Adobe Devanagari" panose="02040503050201020203" pitchFamily="18" charset="0"/>
                <a:ea typeface="Calibri" panose="020F0502020204030204" pitchFamily="34" charset="0"/>
              </a:rPr>
              <a:t>These dates will be posted in the brochure and/or on the website for students and admin to see at any time. The cut-off date is the last date students are able to be enrolled in the plan for that period. </a:t>
            </a:r>
            <a:endParaRPr lang="en-US" dirty="0"/>
          </a:p>
        </p:txBody>
      </p:sp>
    </p:spTree>
    <p:extLst>
      <p:ext uri="{BB962C8B-B14F-4D97-AF65-F5344CB8AC3E}">
        <p14:creationId xmlns:p14="http://schemas.microsoft.com/office/powerpoint/2010/main" val="3444868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6148C1-C09D-4A29-AF8A-2C163DC77747}"/>
              </a:ext>
            </a:extLst>
          </p:cNvPr>
          <p:cNvSpPr>
            <a:spLocks noGrp="1"/>
          </p:cNvSpPr>
          <p:nvPr>
            <p:ph idx="1"/>
          </p:nvPr>
        </p:nvSpPr>
        <p:spPr/>
        <p:txBody>
          <a:bodyPr>
            <a:normAutofit fontScale="85000" lnSpcReduction="20000"/>
          </a:bodyPr>
          <a:lstStyle/>
          <a:p>
            <a:pPr>
              <a:buFont typeface="Wingdings" panose="05000000000000000000" pitchFamily="2" charset="2"/>
              <a:buChar char="Ø"/>
            </a:pPr>
            <a:r>
              <a:rPr lang="en-US" dirty="0"/>
              <a:t>The University wants to ensure that international students are fully covered by adequate health insurance while in the U.S.  </a:t>
            </a:r>
          </a:p>
          <a:p>
            <a:pPr lvl="1">
              <a:buFont typeface="Wingdings" panose="05000000000000000000" pitchFamily="2" charset="2"/>
              <a:buChar char="Ø"/>
            </a:pPr>
            <a:r>
              <a:rPr lang="en-US" dirty="0"/>
              <a:t>https://studenthealth.utah.edu/international-students/</a:t>
            </a:r>
          </a:p>
          <a:p>
            <a:pPr>
              <a:buFont typeface="Wingdings" panose="05000000000000000000" pitchFamily="2" charset="2"/>
              <a:buChar char="Ø"/>
            </a:pPr>
            <a:r>
              <a:rPr lang="en-US" dirty="0"/>
              <a:t>Each Semester, Student Health automatically enrolls students on F-1 and J-1 Visas in the voluntary student health plan </a:t>
            </a:r>
          </a:p>
          <a:p>
            <a:pPr lvl="1">
              <a:buFont typeface="Wingdings" panose="05000000000000000000" pitchFamily="2" charset="2"/>
              <a:buChar char="Ø"/>
            </a:pPr>
            <a:r>
              <a:rPr lang="en-US" dirty="0"/>
              <a:t>Fall 8/16-12/31</a:t>
            </a:r>
          </a:p>
          <a:p>
            <a:pPr lvl="1">
              <a:buFont typeface="Wingdings" panose="05000000000000000000" pitchFamily="2" charset="2"/>
              <a:buChar char="Ø"/>
            </a:pPr>
            <a:r>
              <a:rPr lang="en-US" dirty="0"/>
              <a:t>Spring/Summer 1/1 – 8/15</a:t>
            </a:r>
          </a:p>
          <a:p>
            <a:pPr>
              <a:buFont typeface="Wingdings" panose="05000000000000000000" pitchFamily="2" charset="2"/>
              <a:buChar char="Ø"/>
            </a:pPr>
            <a:r>
              <a:rPr lang="en-US" dirty="0"/>
              <a:t>If an international student has an existing insurance plan, they may be eligible to apply for a waiver of the insurance requirement.</a:t>
            </a:r>
          </a:p>
          <a:p>
            <a:pPr>
              <a:buFont typeface="Wingdings" panose="05000000000000000000" pitchFamily="2" charset="2"/>
              <a:buChar char="Ø"/>
            </a:pPr>
            <a:r>
              <a:rPr lang="en-US" dirty="0"/>
              <a:t>Students are bill via Income Accounting for the full premium at the start of each semester</a:t>
            </a:r>
          </a:p>
          <a:p>
            <a:pPr>
              <a:buFont typeface="Wingdings" panose="05000000000000000000" pitchFamily="2" charset="2"/>
              <a:buChar char="Ø"/>
            </a:pPr>
            <a:r>
              <a:rPr lang="en-US" dirty="0"/>
              <a:t>They are NOT automatically enrolled in vision/dental plan (not mandatory)</a:t>
            </a:r>
          </a:p>
          <a:p>
            <a:pPr lvl="1">
              <a:buFont typeface="Wingdings" panose="05000000000000000000" pitchFamily="2" charset="2"/>
              <a:buChar char="Ø"/>
            </a:pPr>
            <a:r>
              <a:rPr lang="en-US" dirty="0"/>
              <a:t>Unless they are part of GSHIP, the TB Office will enroll the students</a:t>
            </a:r>
          </a:p>
          <a:p>
            <a:pPr>
              <a:buFont typeface="Wingdings" panose="05000000000000000000" pitchFamily="2" charset="2"/>
              <a:buChar char="Ø"/>
            </a:pPr>
            <a:endParaRPr lang="en-US" dirty="0"/>
          </a:p>
        </p:txBody>
      </p:sp>
      <p:sp>
        <p:nvSpPr>
          <p:cNvPr id="3" name="Title 2">
            <a:extLst>
              <a:ext uri="{FF2B5EF4-FFF2-40B4-BE49-F238E27FC236}">
                <a16:creationId xmlns:a16="http://schemas.microsoft.com/office/drawing/2014/main" id="{FE2DE065-0B16-46B0-A9DC-7C98B3AECA29}"/>
              </a:ext>
            </a:extLst>
          </p:cNvPr>
          <p:cNvSpPr>
            <a:spLocks noGrp="1"/>
          </p:cNvSpPr>
          <p:nvPr>
            <p:ph type="title"/>
          </p:nvPr>
        </p:nvSpPr>
        <p:spPr/>
        <p:txBody>
          <a:bodyPr/>
          <a:lstStyle/>
          <a:p>
            <a:r>
              <a:rPr lang="en-US" dirty="0"/>
              <a:t>International students</a:t>
            </a:r>
          </a:p>
        </p:txBody>
      </p:sp>
    </p:spTree>
    <p:extLst>
      <p:ext uri="{BB962C8B-B14F-4D97-AF65-F5344CB8AC3E}">
        <p14:creationId xmlns:p14="http://schemas.microsoft.com/office/powerpoint/2010/main" val="2109314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FDBBDD2-0F58-48D0-965F-B9EF462AFD30}"/>
              </a:ext>
            </a:extLst>
          </p:cNvPr>
          <p:cNvPicPr>
            <a:picLocks noChangeAspect="1"/>
          </p:cNvPicPr>
          <p:nvPr/>
        </p:nvPicPr>
        <p:blipFill>
          <a:blip r:embed="rId2"/>
          <a:stretch>
            <a:fillRect/>
          </a:stretch>
        </p:blipFill>
        <p:spPr>
          <a:xfrm>
            <a:off x="578754" y="76737"/>
            <a:ext cx="9734239" cy="6587079"/>
          </a:xfrm>
          <a:prstGeom prst="rect">
            <a:avLst/>
          </a:prstGeom>
        </p:spPr>
      </p:pic>
      <p:sp>
        <p:nvSpPr>
          <p:cNvPr id="7" name="Rectangle 6">
            <a:extLst>
              <a:ext uri="{FF2B5EF4-FFF2-40B4-BE49-F238E27FC236}">
                <a16:creationId xmlns:a16="http://schemas.microsoft.com/office/drawing/2014/main" id="{0DB8652A-2044-416E-BAA4-1D115203AEA6}"/>
              </a:ext>
            </a:extLst>
          </p:cNvPr>
          <p:cNvSpPr/>
          <p:nvPr/>
        </p:nvSpPr>
        <p:spPr>
          <a:xfrm>
            <a:off x="2990763" y="4745472"/>
            <a:ext cx="2080726" cy="787624"/>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Enroll the student via EMI’s web portal </a:t>
            </a:r>
          </a:p>
        </p:txBody>
      </p:sp>
      <p:sp>
        <p:nvSpPr>
          <p:cNvPr id="8" name="Teardrop 7">
            <a:extLst>
              <a:ext uri="{FF2B5EF4-FFF2-40B4-BE49-F238E27FC236}">
                <a16:creationId xmlns:a16="http://schemas.microsoft.com/office/drawing/2014/main" id="{DD29F343-779E-47A8-B3E3-2C4BF18F680F}"/>
              </a:ext>
            </a:extLst>
          </p:cNvPr>
          <p:cNvSpPr/>
          <p:nvPr/>
        </p:nvSpPr>
        <p:spPr>
          <a:xfrm rot="831957">
            <a:off x="85727" y="1737601"/>
            <a:ext cx="1182604" cy="577925"/>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Also </a:t>
            </a:r>
            <a:r>
              <a:rPr lang="en-US" sz="1100" dirty="0">
                <a:solidFill>
                  <a:schemeClr val="tx1"/>
                </a:solidFill>
              </a:rPr>
              <a:t>includes GR/GT</a:t>
            </a:r>
          </a:p>
        </p:txBody>
      </p:sp>
    </p:spTree>
    <p:extLst>
      <p:ext uri="{BB962C8B-B14F-4D97-AF65-F5344CB8AC3E}">
        <p14:creationId xmlns:p14="http://schemas.microsoft.com/office/powerpoint/2010/main" val="2921401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9F22BFF-0B71-493C-8FDF-57420E378D13}"/>
              </a:ext>
            </a:extLst>
          </p:cNvPr>
          <p:cNvSpPr>
            <a:spLocks noGrp="1"/>
          </p:cNvSpPr>
          <p:nvPr>
            <p:ph type="body" idx="1"/>
          </p:nvPr>
        </p:nvSpPr>
        <p:spPr>
          <a:ln w="57150">
            <a:solidFill>
              <a:schemeClr val="accent2">
                <a:lumMod val="75000"/>
              </a:schemeClr>
            </a:solidFill>
          </a:ln>
        </p:spPr>
        <p:txBody>
          <a:bodyPr/>
          <a:lstStyle/>
          <a:p>
            <a:r>
              <a:rPr lang="en-US" dirty="0" err="1"/>
              <a:t>UHCSr</a:t>
            </a:r>
            <a:endParaRPr lang="en-US" dirty="0"/>
          </a:p>
        </p:txBody>
      </p:sp>
      <p:sp>
        <p:nvSpPr>
          <p:cNvPr id="3" name="Content Placeholder 2">
            <a:extLst>
              <a:ext uri="{FF2B5EF4-FFF2-40B4-BE49-F238E27FC236}">
                <a16:creationId xmlns:a16="http://schemas.microsoft.com/office/drawing/2014/main" id="{8BFE4D8B-13EE-47EE-A372-9470150CA0CF}"/>
              </a:ext>
            </a:extLst>
          </p:cNvPr>
          <p:cNvSpPr>
            <a:spLocks noGrp="1"/>
          </p:cNvSpPr>
          <p:nvPr>
            <p:ph sz="half" idx="2"/>
          </p:nvPr>
        </p:nvSpPr>
        <p:spPr>
          <a:ln w="28575">
            <a:solidFill>
              <a:schemeClr val="accent2">
                <a:lumMod val="75000"/>
              </a:schemeClr>
            </a:solidFill>
          </a:ln>
        </p:spPr>
        <p:txBody>
          <a:bodyPr/>
          <a:lstStyle/>
          <a:p>
            <a:pPr>
              <a:buFont typeface="Wingdings" panose="05000000000000000000" pitchFamily="2" charset="2"/>
              <a:buChar char="Ø"/>
            </a:pPr>
            <a:r>
              <a:rPr lang="en-US" dirty="0"/>
              <a:t>Tentative annual rate - $2,471</a:t>
            </a:r>
          </a:p>
          <a:p>
            <a:pPr lvl="1">
              <a:buFont typeface="Wingdings" panose="05000000000000000000" pitchFamily="2" charset="2"/>
              <a:buChar char="Ø"/>
            </a:pPr>
            <a:r>
              <a:rPr lang="en-US" dirty="0"/>
              <a:t>Major Changes</a:t>
            </a:r>
          </a:p>
          <a:p>
            <a:pPr lvl="2">
              <a:buFont typeface="Wingdings" panose="05000000000000000000" pitchFamily="2" charset="2"/>
              <a:buChar char="Ø"/>
            </a:pPr>
            <a:r>
              <a:rPr lang="en-US" dirty="0"/>
              <a:t>Prescription reimbursement increased to 90%</a:t>
            </a:r>
          </a:p>
          <a:p>
            <a:pPr lvl="2">
              <a:buFont typeface="Wingdings" panose="05000000000000000000" pitchFamily="2" charset="2"/>
              <a:buChar char="Ø"/>
            </a:pPr>
            <a:r>
              <a:rPr lang="en-US" dirty="0"/>
              <a:t>Removed barriers in submitting prescription receipts on a timely basis</a:t>
            </a:r>
          </a:p>
          <a:p>
            <a:pPr lvl="2">
              <a:buFont typeface="Wingdings" panose="05000000000000000000" pitchFamily="2" charset="2"/>
              <a:buChar char="Ø"/>
            </a:pPr>
            <a:r>
              <a:rPr lang="en-US" dirty="0"/>
              <a:t>Allow domestic partnerships effective 8/16/2022</a:t>
            </a:r>
          </a:p>
        </p:txBody>
      </p:sp>
      <p:sp>
        <p:nvSpPr>
          <p:cNvPr id="4" name="Text Placeholder 3">
            <a:extLst>
              <a:ext uri="{FF2B5EF4-FFF2-40B4-BE49-F238E27FC236}">
                <a16:creationId xmlns:a16="http://schemas.microsoft.com/office/drawing/2014/main" id="{D40CC80D-6A62-4EF2-9239-7F5128DEB3B0}"/>
              </a:ext>
            </a:extLst>
          </p:cNvPr>
          <p:cNvSpPr>
            <a:spLocks noGrp="1"/>
          </p:cNvSpPr>
          <p:nvPr>
            <p:ph type="body" sz="quarter" idx="3"/>
          </p:nvPr>
        </p:nvSpPr>
        <p:spPr>
          <a:ln w="57150">
            <a:solidFill>
              <a:schemeClr val="accent1">
                <a:lumMod val="75000"/>
              </a:schemeClr>
            </a:solidFill>
          </a:ln>
        </p:spPr>
        <p:txBody>
          <a:bodyPr/>
          <a:lstStyle/>
          <a:p>
            <a:r>
              <a:rPr lang="en-US" dirty="0"/>
              <a:t>EMI</a:t>
            </a:r>
          </a:p>
        </p:txBody>
      </p:sp>
      <p:sp>
        <p:nvSpPr>
          <p:cNvPr id="5" name="Content Placeholder 4">
            <a:extLst>
              <a:ext uri="{FF2B5EF4-FFF2-40B4-BE49-F238E27FC236}">
                <a16:creationId xmlns:a16="http://schemas.microsoft.com/office/drawing/2014/main" id="{1525DC8E-D19D-443C-8B92-C1703B1F118B}"/>
              </a:ext>
            </a:extLst>
          </p:cNvPr>
          <p:cNvSpPr>
            <a:spLocks noGrp="1"/>
          </p:cNvSpPr>
          <p:nvPr>
            <p:ph sz="quarter" idx="4"/>
          </p:nvPr>
        </p:nvSpPr>
        <p:spPr>
          <a:xfrm>
            <a:off x="6515944" y="2958273"/>
            <a:ext cx="4639736" cy="2910821"/>
          </a:xfrm>
          <a:ln w="28575">
            <a:solidFill>
              <a:schemeClr val="accent1">
                <a:lumMod val="75000"/>
              </a:schemeClr>
            </a:solidFill>
          </a:ln>
        </p:spPr>
        <p:txBody>
          <a:bodyPr>
            <a:normAutofit fontScale="85000" lnSpcReduction="20000"/>
          </a:bodyPr>
          <a:lstStyle/>
          <a:p>
            <a:pPr>
              <a:buFont typeface="Wingdings" panose="05000000000000000000" pitchFamily="2" charset="2"/>
              <a:buChar char="q"/>
            </a:pPr>
            <a:r>
              <a:rPr lang="en-US" dirty="0"/>
              <a:t>Advantage Co-Pay (Dental)</a:t>
            </a:r>
          </a:p>
          <a:p>
            <a:pPr lvl="1">
              <a:buFont typeface="Wingdings" panose="05000000000000000000" pitchFamily="2" charset="2"/>
              <a:buChar char="q"/>
            </a:pPr>
            <a:r>
              <a:rPr lang="en-US" dirty="0"/>
              <a:t>Student Monthly Rate - $10.40</a:t>
            </a:r>
          </a:p>
          <a:p>
            <a:pPr lvl="2">
              <a:buFont typeface="Wingdings" panose="05000000000000000000" pitchFamily="2" charset="2"/>
              <a:buChar char="q"/>
            </a:pPr>
            <a:r>
              <a:rPr lang="en-US" dirty="0"/>
              <a:t>12% decrease from 2021-2022</a:t>
            </a:r>
          </a:p>
          <a:p>
            <a:pPr>
              <a:buFont typeface="Wingdings" panose="05000000000000000000" pitchFamily="2" charset="2"/>
              <a:buChar char="q"/>
            </a:pPr>
            <a:r>
              <a:rPr lang="en-US" dirty="0"/>
              <a:t>VSP 10-130P (Vision)</a:t>
            </a:r>
          </a:p>
          <a:p>
            <a:pPr lvl="1">
              <a:buFont typeface="Wingdings" panose="05000000000000000000" pitchFamily="2" charset="2"/>
              <a:buChar char="q"/>
            </a:pPr>
            <a:r>
              <a:rPr lang="en-US" dirty="0"/>
              <a:t>Student Monthly Rate - $4.20</a:t>
            </a:r>
          </a:p>
          <a:p>
            <a:pPr lvl="2">
              <a:buFont typeface="Wingdings" panose="05000000000000000000" pitchFamily="2" charset="2"/>
              <a:buChar char="q"/>
            </a:pPr>
            <a:r>
              <a:rPr lang="en-US" dirty="0"/>
              <a:t>19% decrease from 2021-2022</a:t>
            </a:r>
          </a:p>
          <a:p>
            <a:pPr>
              <a:buFont typeface="Wingdings" panose="05000000000000000000" pitchFamily="2" charset="2"/>
              <a:buChar char="q"/>
            </a:pPr>
            <a:r>
              <a:rPr lang="en-US" dirty="0"/>
              <a:t>Break in Coverage </a:t>
            </a:r>
          </a:p>
          <a:p>
            <a:pPr lvl="1">
              <a:buFont typeface="Wingdings" panose="05000000000000000000" pitchFamily="2" charset="2"/>
              <a:buChar char="q"/>
            </a:pPr>
            <a:r>
              <a:rPr lang="en-US" dirty="0"/>
              <a:t>EMI will allow the waiting period to be waived as long as there is no more that one (1) semester break in coverage</a:t>
            </a:r>
          </a:p>
          <a:p>
            <a:pPr lvl="1">
              <a:buFont typeface="Wingdings" panose="05000000000000000000" pitchFamily="2" charset="2"/>
              <a:buChar char="q"/>
            </a:pPr>
            <a:r>
              <a:rPr lang="en-US" dirty="0"/>
              <a:t>Student can also enroll in Voluntary plan </a:t>
            </a:r>
          </a:p>
        </p:txBody>
      </p:sp>
      <p:sp>
        <p:nvSpPr>
          <p:cNvPr id="6" name="Title 5">
            <a:extLst>
              <a:ext uri="{FF2B5EF4-FFF2-40B4-BE49-F238E27FC236}">
                <a16:creationId xmlns:a16="http://schemas.microsoft.com/office/drawing/2014/main" id="{9FD6B4C4-9D93-4DC1-A46C-30521B3AEEF7}"/>
              </a:ext>
            </a:extLst>
          </p:cNvPr>
          <p:cNvSpPr>
            <a:spLocks noGrp="1"/>
          </p:cNvSpPr>
          <p:nvPr>
            <p:ph type="title"/>
          </p:nvPr>
        </p:nvSpPr>
        <p:spPr/>
        <p:txBody>
          <a:bodyPr/>
          <a:lstStyle/>
          <a:p>
            <a:r>
              <a:rPr lang="en-US" dirty="0"/>
              <a:t>2021-2022 premiums</a:t>
            </a:r>
          </a:p>
        </p:txBody>
      </p:sp>
    </p:spTree>
    <p:extLst>
      <p:ext uri="{BB962C8B-B14F-4D97-AF65-F5344CB8AC3E}">
        <p14:creationId xmlns:p14="http://schemas.microsoft.com/office/powerpoint/2010/main" val="1059851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1D8B18-0592-4B9B-A98D-8A2D57DAEEE4}"/>
              </a:ext>
            </a:extLst>
          </p:cNvPr>
          <p:cNvSpPr>
            <a:spLocks noGrp="1"/>
          </p:cNvSpPr>
          <p:nvPr>
            <p:ph sz="half" idx="2"/>
          </p:nvPr>
        </p:nvSpPr>
        <p:spPr/>
        <p:txBody>
          <a:bodyPr/>
          <a:lstStyle/>
          <a:p>
            <a:r>
              <a:rPr lang="en-US" dirty="0"/>
              <a:t>UHCRS </a:t>
            </a:r>
          </a:p>
          <a:p>
            <a:pPr lvl="1"/>
            <a:r>
              <a:rPr lang="en-US" dirty="0"/>
              <a:t>Request invoice from UHCSR</a:t>
            </a:r>
          </a:p>
          <a:p>
            <a:pPr lvl="1"/>
            <a:r>
              <a:rPr lang="en-US" dirty="0"/>
              <a:t>Review Data</a:t>
            </a:r>
          </a:p>
          <a:p>
            <a:pPr lvl="1"/>
            <a:r>
              <a:rPr lang="en-US" dirty="0"/>
              <a:t>Make any necessary changes via UHCSR’s spreadsheet</a:t>
            </a:r>
          </a:p>
          <a:p>
            <a:endParaRPr lang="en-US" dirty="0"/>
          </a:p>
        </p:txBody>
      </p:sp>
      <p:sp>
        <p:nvSpPr>
          <p:cNvPr id="5" name="Content Placeholder 4">
            <a:extLst>
              <a:ext uri="{FF2B5EF4-FFF2-40B4-BE49-F238E27FC236}">
                <a16:creationId xmlns:a16="http://schemas.microsoft.com/office/drawing/2014/main" id="{3ACB8690-3635-4139-B860-04B6D75A0222}"/>
              </a:ext>
            </a:extLst>
          </p:cNvPr>
          <p:cNvSpPr>
            <a:spLocks noGrp="1"/>
          </p:cNvSpPr>
          <p:nvPr>
            <p:ph sz="quarter" idx="4"/>
          </p:nvPr>
        </p:nvSpPr>
        <p:spPr/>
        <p:txBody>
          <a:bodyPr>
            <a:normAutofit fontScale="92500" lnSpcReduction="10000"/>
          </a:bodyPr>
          <a:lstStyle/>
          <a:p>
            <a:r>
              <a:rPr lang="en-US" dirty="0"/>
              <a:t>EMI</a:t>
            </a:r>
          </a:p>
          <a:p>
            <a:pPr lvl="1"/>
            <a:r>
              <a:rPr lang="en-US" dirty="0"/>
              <a:t>Fall Semester</a:t>
            </a:r>
          </a:p>
          <a:p>
            <a:pPr lvl="2"/>
            <a:r>
              <a:rPr lang="en-US" dirty="0"/>
              <a:t>Census of Enrollment to Graduate School – TBD</a:t>
            </a:r>
          </a:p>
          <a:p>
            <a:pPr lvl="2"/>
            <a:r>
              <a:rPr lang="en-US" dirty="0"/>
              <a:t>Census of Enrollment to Departments – TBD</a:t>
            </a:r>
          </a:p>
          <a:p>
            <a:pPr lvl="2"/>
            <a:r>
              <a:rPr lang="en-US" dirty="0"/>
              <a:t>Enrollment changes/Reconciliation via Portal – 10/1/2022</a:t>
            </a:r>
          </a:p>
          <a:p>
            <a:pPr lvl="1"/>
            <a:r>
              <a:rPr lang="en-US" dirty="0"/>
              <a:t>Spring Semester</a:t>
            </a:r>
          </a:p>
          <a:p>
            <a:pPr lvl="2"/>
            <a:r>
              <a:rPr lang="en-US" dirty="0"/>
              <a:t>Census of Enrollment to Graduate School – TBD</a:t>
            </a:r>
          </a:p>
          <a:p>
            <a:pPr lvl="2"/>
            <a:r>
              <a:rPr lang="en-US" dirty="0"/>
              <a:t>Census of Enrollment to Departments – TBD</a:t>
            </a:r>
          </a:p>
          <a:p>
            <a:pPr lvl="2"/>
            <a:r>
              <a:rPr lang="en-US" dirty="0"/>
              <a:t>Enrollment changes/Reconciliation via Portal – 3/01/2022</a:t>
            </a:r>
          </a:p>
          <a:p>
            <a:endParaRPr lang="en-US" dirty="0"/>
          </a:p>
        </p:txBody>
      </p:sp>
      <p:sp>
        <p:nvSpPr>
          <p:cNvPr id="6" name="Title 5">
            <a:extLst>
              <a:ext uri="{FF2B5EF4-FFF2-40B4-BE49-F238E27FC236}">
                <a16:creationId xmlns:a16="http://schemas.microsoft.com/office/drawing/2014/main" id="{38D1455B-FCC0-4999-9BB0-D4270D367DF1}"/>
              </a:ext>
            </a:extLst>
          </p:cNvPr>
          <p:cNvSpPr>
            <a:spLocks noGrp="1"/>
          </p:cNvSpPr>
          <p:nvPr>
            <p:ph type="title"/>
          </p:nvPr>
        </p:nvSpPr>
        <p:spPr/>
        <p:txBody>
          <a:bodyPr/>
          <a:lstStyle/>
          <a:p>
            <a:r>
              <a:rPr lang="en-US" dirty="0"/>
              <a:t>reconciliation</a:t>
            </a:r>
          </a:p>
        </p:txBody>
      </p:sp>
      <p:pic>
        <p:nvPicPr>
          <p:cNvPr id="7" name="Picture 6">
            <a:extLst>
              <a:ext uri="{FF2B5EF4-FFF2-40B4-BE49-F238E27FC236}">
                <a16:creationId xmlns:a16="http://schemas.microsoft.com/office/drawing/2014/main" id="{993AA7AB-0E34-4FCC-A4B5-21F126D2BCA2}"/>
              </a:ext>
            </a:extLst>
          </p:cNvPr>
          <p:cNvPicPr>
            <a:picLocks noChangeAspect="1"/>
          </p:cNvPicPr>
          <p:nvPr/>
        </p:nvPicPr>
        <p:blipFill>
          <a:blip r:embed="rId2"/>
          <a:stretch>
            <a:fillRect/>
          </a:stretch>
        </p:blipFill>
        <p:spPr>
          <a:xfrm>
            <a:off x="1312274" y="2193607"/>
            <a:ext cx="3648075" cy="600075"/>
          </a:xfrm>
          <a:prstGeom prst="rect">
            <a:avLst/>
          </a:prstGeom>
        </p:spPr>
      </p:pic>
      <p:pic>
        <p:nvPicPr>
          <p:cNvPr id="8" name="Picture 7">
            <a:extLst>
              <a:ext uri="{FF2B5EF4-FFF2-40B4-BE49-F238E27FC236}">
                <a16:creationId xmlns:a16="http://schemas.microsoft.com/office/drawing/2014/main" id="{B9CFABFF-CD2A-476D-947F-50D512C43A47}"/>
              </a:ext>
            </a:extLst>
          </p:cNvPr>
          <p:cNvPicPr>
            <a:picLocks noChangeAspect="1"/>
          </p:cNvPicPr>
          <p:nvPr/>
        </p:nvPicPr>
        <p:blipFill>
          <a:blip r:embed="rId3"/>
          <a:stretch>
            <a:fillRect/>
          </a:stretch>
        </p:blipFill>
        <p:spPr>
          <a:xfrm>
            <a:off x="7387495" y="2122169"/>
            <a:ext cx="2095500" cy="504825"/>
          </a:xfrm>
          <a:prstGeom prst="rect">
            <a:avLst/>
          </a:prstGeom>
        </p:spPr>
      </p:pic>
    </p:spTree>
    <p:extLst>
      <p:ext uri="{BB962C8B-B14F-4D97-AF65-F5344CB8AC3E}">
        <p14:creationId xmlns:p14="http://schemas.microsoft.com/office/powerpoint/2010/main" val="2582272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8D1455B-FCC0-4999-9BB0-D4270D367DF1}"/>
              </a:ext>
            </a:extLst>
          </p:cNvPr>
          <p:cNvSpPr>
            <a:spLocks noGrp="1"/>
          </p:cNvSpPr>
          <p:nvPr>
            <p:ph type="title"/>
          </p:nvPr>
        </p:nvSpPr>
        <p:spPr/>
        <p:txBody>
          <a:bodyPr/>
          <a:lstStyle/>
          <a:p>
            <a:r>
              <a:rPr lang="en-US" dirty="0"/>
              <a:t>billing</a:t>
            </a:r>
          </a:p>
        </p:txBody>
      </p:sp>
      <p:pic>
        <p:nvPicPr>
          <p:cNvPr id="7" name="Picture 6">
            <a:extLst>
              <a:ext uri="{FF2B5EF4-FFF2-40B4-BE49-F238E27FC236}">
                <a16:creationId xmlns:a16="http://schemas.microsoft.com/office/drawing/2014/main" id="{993AA7AB-0E34-4FCC-A4B5-21F126D2BCA2}"/>
              </a:ext>
            </a:extLst>
          </p:cNvPr>
          <p:cNvPicPr>
            <a:picLocks noChangeAspect="1"/>
          </p:cNvPicPr>
          <p:nvPr/>
        </p:nvPicPr>
        <p:blipFill>
          <a:blip r:embed="rId2"/>
          <a:stretch>
            <a:fillRect/>
          </a:stretch>
        </p:blipFill>
        <p:spPr>
          <a:xfrm>
            <a:off x="1312274" y="2193607"/>
            <a:ext cx="3648075" cy="600075"/>
          </a:xfrm>
          <a:prstGeom prst="rect">
            <a:avLst/>
          </a:prstGeom>
        </p:spPr>
      </p:pic>
      <p:pic>
        <p:nvPicPr>
          <p:cNvPr id="8" name="Picture 7">
            <a:extLst>
              <a:ext uri="{FF2B5EF4-FFF2-40B4-BE49-F238E27FC236}">
                <a16:creationId xmlns:a16="http://schemas.microsoft.com/office/drawing/2014/main" id="{B9CFABFF-CD2A-476D-947F-50D512C43A47}"/>
              </a:ext>
            </a:extLst>
          </p:cNvPr>
          <p:cNvPicPr>
            <a:picLocks noChangeAspect="1"/>
          </p:cNvPicPr>
          <p:nvPr/>
        </p:nvPicPr>
        <p:blipFill>
          <a:blip r:embed="rId3"/>
          <a:stretch>
            <a:fillRect/>
          </a:stretch>
        </p:blipFill>
        <p:spPr>
          <a:xfrm>
            <a:off x="7370717" y="1577910"/>
            <a:ext cx="2095500" cy="504825"/>
          </a:xfrm>
          <a:prstGeom prst="rect">
            <a:avLst/>
          </a:prstGeom>
        </p:spPr>
      </p:pic>
      <p:sp>
        <p:nvSpPr>
          <p:cNvPr id="9" name="Content Placeholder 2">
            <a:extLst>
              <a:ext uri="{FF2B5EF4-FFF2-40B4-BE49-F238E27FC236}">
                <a16:creationId xmlns:a16="http://schemas.microsoft.com/office/drawing/2014/main" id="{308D4589-CD8C-4DF4-A61C-3B9ADB41B617}"/>
              </a:ext>
            </a:extLst>
          </p:cNvPr>
          <p:cNvSpPr>
            <a:spLocks noGrp="1"/>
          </p:cNvSpPr>
          <p:nvPr>
            <p:ph sz="half" idx="2"/>
          </p:nvPr>
        </p:nvSpPr>
        <p:spPr>
          <a:xfrm>
            <a:off x="1096963" y="2957513"/>
            <a:ext cx="4640262" cy="2911475"/>
          </a:xfrm>
        </p:spPr>
        <p:txBody>
          <a:bodyPr/>
          <a:lstStyle/>
          <a:p>
            <a:r>
              <a:rPr lang="en-US" dirty="0"/>
              <a:t>UHCRS </a:t>
            </a:r>
          </a:p>
          <a:p>
            <a:pPr lvl="1"/>
            <a:r>
              <a:rPr lang="en-US" dirty="0"/>
              <a:t>Invoices Mailed for both semesters</a:t>
            </a:r>
          </a:p>
          <a:p>
            <a:pPr lvl="2"/>
            <a:r>
              <a:rPr lang="en-US" dirty="0"/>
              <a:t>Can request invoices at anytime during the semester</a:t>
            </a:r>
          </a:p>
          <a:p>
            <a:pPr marL="914400" lvl="2" indent="0">
              <a:buNone/>
            </a:pPr>
            <a:endParaRPr lang="en-US" dirty="0"/>
          </a:p>
          <a:p>
            <a:pPr marL="914400" lvl="2" indent="0">
              <a:buNone/>
            </a:pPr>
            <a:endParaRPr lang="en-US" dirty="0"/>
          </a:p>
        </p:txBody>
      </p:sp>
      <p:sp>
        <p:nvSpPr>
          <p:cNvPr id="12" name="Content Placeholder 3">
            <a:extLst>
              <a:ext uri="{FF2B5EF4-FFF2-40B4-BE49-F238E27FC236}">
                <a16:creationId xmlns:a16="http://schemas.microsoft.com/office/drawing/2014/main" id="{1571BE2A-2F6A-41BA-95BB-F7E5EC51FA7E}"/>
              </a:ext>
            </a:extLst>
          </p:cNvPr>
          <p:cNvSpPr txBox="1">
            <a:spLocks/>
          </p:cNvSpPr>
          <p:nvPr/>
        </p:nvSpPr>
        <p:spPr>
          <a:xfrm>
            <a:off x="6096000" y="2237581"/>
            <a:ext cx="5181600" cy="4351338"/>
          </a:xfrm>
          <a:prstGeom prst="rect">
            <a:avLst/>
          </a:prstGeom>
        </p:spPr>
        <p:txBody>
          <a:bodyPr vert="horz" lIns="0" tIns="45720" rIns="0" bIns="45720" rtlCol="0">
            <a:normAutofit/>
          </a:bodyPr>
          <a:lst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t>EMI</a:t>
            </a:r>
          </a:p>
          <a:p>
            <a:pPr lvl="1"/>
            <a:r>
              <a:rPr lang="en-US" dirty="0"/>
              <a:t>Notification emailed to check EMI’s billing Portal</a:t>
            </a:r>
          </a:p>
          <a:p>
            <a:pPr lvl="1"/>
            <a:r>
              <a:rPr lang="en-US" dirty="0"/>
              <a:t>Fall – end of October 2022</a:t>
            </a:r>
          </a:p>
          <a:p>
            <a:pPr lvl="2"/>
            <a:r>
              <a:rPr lang="en-US" dirty="0"/>
              <a:t>Fall Semester</a:t>
            </a:r>
          </a:p>
          <a:p>
            <a:pPr lvl="2"/>
            <a:r>
              <a:rPr lang="en-US" dirty="0"/>
              <a:t>Annual</a:t>
            </a:r>
          </a:p>
          <a:p>
            <a:pPr lvl="3"/>
            <a:r>
              <a:rPr lang="en-US" dirty="0"/>
              <a:t>Recommended: pay if you know you will not have changes in the Spring</a:t>
            </a:r>
          </a:p>
          <a:p>
            <a:pPr lvl="2"/>
            <a:r>
              <a:rPr lang="en-US" dirty="0"/>
              <a:t>Pay invoice by </a:t>
            </a:r>
            <a:r>
              <a:rPr lang="en-US" b="1" dirty="0">
                <a:solidFill>
                  <a:srgbClr val="FF0000"/>
                </a:solidFill>
              </a:rPr>
              <a:t>12/1/2022</a:t>
            </a:r>
            <a:endParaRPr lang="en-US" dirty="0">
              <a:solidFill>
                <a:srgbClr val="FF0000"/>
              </a:solidFill>
            </a:endParaRPr>
          </a:p>
          <a:p>
            <a:pPr lvl="1"/>
            <a:r>
              <a:rPr lang="en-US" dirty="0"/>
              <a:t>Spring – End of March</a:t>
            </a:r>
          </a:p>
          <a:p>
            <a:pPr lvl="2"/>
            <a:r>
              <a:rPr lang="en-US" dirty="0"/>
              <a:t>Spring Semester</a:t>
            </a:r>
          </a:p>
          <a:p>
            <a:pPr lvl="2"/>
            <a:r>
              <a:rPr lang="en-US" dirty="0"/>
              <a:t>Pay invoice by </a:t>
            </a:r>
            <a:r>
              <a:rPr lang="en-US" b="1" dirty="0">
                <a:solidFill>
                  <a:srgbClr val="FF0000"/>
                </a:solidFill>
              </a:rPr>
              <a:t>5/1/2023</a:t>
            </a:r>
          </a:p>
        </p:txBody>
      </p:sp>
    </p:spTree>
    <p:extLst>
      <p:ext uri="{BB962C8B-B14F-4D97-AF65-F5344CB8AC3E}">
        <p14:creationId xmlns:p14="http://schemas.microsoft.com/office/powerpoint/2010/main" val="30661941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8D1455B-FCC0-4999-9BB0-D4270D367DF1}"/>
              </a:ext>
            </a:extLst>
          </p:cNvPr>
          <p:cNvSpPr>
            <a:spLocks noGrp="1"/>
          </p:cNvSpPr>
          <p:nvPr>
            <p:ph type="title"/>
          </p:nvPr>
        </p:nvSpPr>
        <p:spPr>
          <a:xfrm>
            <a:off x="1224792" y="421817"/>
            <a:ext cx="9930887" cy="1369074"/>
          </a:xfrm>
        </p:spPr>
        <p:txBody>
          <a:bodyPr/>
          <a:lstStyle/>
          <a:p>
            <a:r>
              <a:rPr lang="en-US" dirty="0"/>
              <a:t>Dependent coverage</a:t>
            </a:r>
          </a:p>
        </p:txBody>
      </p:sp>
      <p:pic>
        <p:nvPicPr>
          <p:cNvPr id="7" name="Picture 6">
            <a:extLst>
              <a:ext uri="{FF2B5EF4-FFF2-40B4-BE49-F238E27FC236}">
                <a16:creationId xmlns:a16="http://schemas.microsoft.com/office/drawing/2014/main" id="{993AA7AB-0E34-4FCC-A4B5-21F126D2BCA2}"/>
              </a:ext>
            </a:extLst>
          </p:cNvPr>
          <p:cNvPicPr>
            <a:picLocks noChangeAspect="1"/>
          </p:cNvPicPr>
          <p:nvPr/>
        </p:nvPicPr>
        <p:blipFill>
          <a:blip r:embed="rId2"/>
          <a:stretch>
            <a:fillRect/>
          </a:stretch>
        </p:blipFill>
        <p:spPr>
          <a:xfrm>
            <a:off x="1312274" y="2193607"/>
            <a:ext cx="3648075" cy="600075"/>
          </a:xfrm>
          <a:prstGeom prst="rect">
            <a:avLst/>
          </a:prstGeom>
        </p:spPr>
      </p:pic>
      <p:pic>
        <p:nvPicPr>
          <p:cNvPr id="8" name="Picture 7">
            <a:extLst>
              <a:ext uri="{FF2B5EF4-FFF2-40B4-BE49-F238E27FC236}">
                <a16:creationId xmlns:a16="http://schemas.microsoft.com/office/drawing/2014/main" id="{B9CFABFF-CD2A-476D-947F-50D512C43A47}"/>
              </a:ext>
            </a:extLst>
          </p:cNvPr>
          <p:cNvPicPr>
            <a:picLocks noChangeAspect="1"/>
          </p:cNvPicPr>
          <p:nvPr/>
        </p:nvPicPr>
        <p:blipFill>
          <a:blip r:embed="rId3"/>
          <a:stretch>
            <a:fillRect/>
          </a:stretch>
        </p:blipFill>
        <p:spPr>
          <a:xfrm>
            <a:off x="7370717" y="1577910"/>
            <a:ext cx="2095500" cy="504825"/>
          </a:xfrm>
          <a:prstGeom prst="rect">
            <a:avLst/>
          </a:prstGeom>
        </p:spPr>
      </p:pic>
      <p:sp>
        <p:nvSpPr>
          <p:cNvPr id="12" name="Content Placeholder 3">
            <a:extLst>
              <a:ext uri="{FF2B5EF4-FFF2-40B4-BE49-F238E27FC236}">
                <a16:creationId xmlns:a16="http://schemas.microsoft.com/office/drawing/2014/main" id="{1571BE2A-2F6A-41BA-95BB-F7E5EC51FA7E}"/>
              </a:ext>
            </a:extLst>
          </p:cNvPr>
          <p:cNvSpPr txBox="1">
            <a:spLocks/>
          </p:cNvSpPr>
          <p:nvPr/>
        </p:nvSpPr>
        <p:spPr>
          <a:xfrm>
            <a:off x="6096000" y="2237581"/>
            <a:ext cx="5181600" cy="4351338"/>
          </a:xfrm>
          <a:prstGeom prst="rect">
            <a:avLst/>
          </a:prstGeom>
        </p:spPr>
        <p:txBody>
          <a:bodyPr vert="horz" lIns="0" tIns="45720" rIns="0" bIns="45720" rtlCol="0">
            <a:normAutofit/>
          </a:bodyPr>
          <a:lst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t>EMI</a:t>
            </a:r>
          </a:p>
          <a:p>
            <a:pPr lvl="1"/>
            <a:r>
              <a:rPr lang="en-US" dirty="0"/>
              <a:t>GSHIP</a:t>
            </a:r>
          </a:p>
          <a:p>
            <a:pPr lvl="2"/>
            <a:r>
              <a:rPr lang="en-US" dirty="0"/>
              <a:t>The Graduate School does not pay for dependent coverage</a:t>
            </a:r>
          </a:p>
          <a:p>
            <a:pPr lvl="2"/>
            <a:r>
              <a:rPr lang="en-US" dirty="0"/>
              <a:t>Need to complete EMI dependent coverage form</a:t>
            </a:r>
          </a:p>
          <a:p>
            <a:pPr lvl="3"/>
            <a:r>
              <a:rPr lang="en-US" dirty="0"/>
              <a:t>Send the form to directly to EMI</a:t>
            </a:r>
          </a:p>
          <a:p>
            <a:pPr lvl="2"/>
            <a:r>
              <a:rPr lang="en-US" dirty="0"/>
              <a:t>Dependent coverage follows the Student</a:t>
            </a:r>
          </a:p>
          <a:p>
            <a:pPr lvl="3"/>
            <a:r>
              <a:rPr lang="en-US" dirty="0"/>
              <a:t>Dependent coverage will appear on GSHIP Invoice</a:t>
            </a:r>
          </a:p>
          <a:p>
            <a:pPr lvl="2"/>
            <a:r>
              <a:rPr lang="en-US" dirty="0"/>
              <a:t>Graduate School </a:t>
            </a:r>
            <a:r>
              <a:rPr lang="en-US" dirty="0">
                <a:solidFill>
                  <a:srgbClr val="FF0000"/>
                </a:solidFill>
              </a:rPr>
              <a:t>will request a chartfield</a:t>
            </a:r>
            <a:r>
              <a:rPr lang="en-US" dirty="0"/>
              <a:t> for dependent coverage when paying EMI invoice</a:t>
            </a:r>
          </a:p>
          <a:p>
            <a:pPr lvl="2"/>
            <a:endParaRPr lang="en-US" b="1" dirty="0">
              <a:solidFill>
                <a:srgbClr val="FF0000"/>
              </a:solidFill>
            </a:endParaRPr>
          </a:p>
        </p:txBody>
      </p:sp>
      <p:sp>
        <p:nvSpPr>
          <p:cNvPr id="3" name="Content Placeholder 2">
            <a:extLst>
              <a:ext uri="{FF2B5EF4-FFF2-40B4-BE49-F238E27FC236}">
                <a16:creationId xmlns:a16="http://schemas.microsoft.com/office/drawing/2014/main" id="{7DE3BA5C-82E9-415B-865B-CABABE50BFC9}"/>
              </a:ext>
            </a:extLst>
          </p:cNvPr>
          <p:cNvSpPr>
            <a:spLocks noGrp="1"/>
          </p:cNvSpPr>
          <p:nvPr>
            <p:ph sz="half" idx="2"/>
          </p:nvPr>
        </p:nvSpPr>
        <p:spPr/>
        <p:txBody>
          <a:bodyPr/>
          <a:lstStyle/>
          <a:p>
            <a:r>
              <a:rPr lang="en-US" dirty="0"/>
              <a:t>UHCRS </a:t>
            </a:r>
          </a:p>
          <a:p>
            <a:pPr lvl="1"/>
            <a:r>
              <a:rPr lang="en-US" dirty="0"/>
              <a:t>GSHIP</a:t>
            </a:r>
          </a:p>
          <a:p>
            <a:pPr lvl="2"/>
            <a:r>
              <a:rPr lang="en-US" dirty="0"/>
              <a:t>The Graduate School does not pay for dependent coverage</a:t>
            </a:r>
          </a:p>
          <a:p>
            <a:pPr lvl="2"/>
            <a:r>
              <a:rPr lang="en-US" dirty="0"/>
              <a:t>Dependent coverage can be enrolled by the Department </a:t>
            </a:r>
          </a:p>
          <a:p>
            <a:pPr lvl="2"/>
            <a:r>
              <a:rPr lang="en-US" dirty="0"/>
              <a:t>Dependent coverage directly paid by the Department</a:t>
            </a:r>
          </a:p>
          <a:p>
            <a:pPr lvl="2"/>
            <a:r>
              <a:rPr lang="en-US" dirty="0"/>
              <a:t>The student can directly enroll their dependents via UHCSR website</a:t>
            </a:r>
          </a:p>
          <a:p>
            <a:endParaRPr lang="en-US" dirty="0"/>
          </a:p>
        </p:txBody>
      </p:sp>
    </p:spTree>
    <p:extLst>
      <p:ext uri="{BB962C8B-B14F-4D97-AF65-F5344CB8AC3E}">
        <p14:creationId xmlns:p14="http://schemas.microsoft.com/office/powerpoint/2010/main" val="3903363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5307E20-3AFA-41B0-8197-F30A20AD6359}"/>
              </a:ext>
            </a:extLst>
          </p:cNvPr>
          <p:cNvSpPr>
            <a:spLocks noGrp="1"/>
          </p:cNvSpPr>
          <p:nvPr>
            <p:ph idx="1"/>
          </p:nvPr>
        </p:nvSpPr>
        <p:spPr/>
        <p:txBody>
          <a:bodyPr>
            <a:normAutofit fontScale="92500" lnSpcReduction="20000"/>
          </a:bodyPr>
          <a:lstStyle/>
          <a:p>
            <a:r>
              <a:rPr lang="en-US" dirty="0"/>
              <a:t>GSHIP</a:t>
            </a:r>
          </a:p>
          <a:p>
            <a:pPr lvl="1"/>
            <a:r>
              <a:rPr lang="en-US" dirty="0"/>
              <a:t>Graduate Student Health Insurance Program</a:t>
            </a:r>
          </a:p>
          <a:p>
            <a:r>
              <a:rPr lang="en-US" dirty="0"/>
              <a:t>Department-Paid – </a:t>
            </a:r>
          </a:p>
          <a:p>
            <a:pPr lvl="1"/>
            <a:r>
              <a:rPr lang="en-US" dirty="0"/>
              <a:t>Some department choose to subsidized or fully cover insurance premiums for students who are not eligible for GSHIP.  This is department-paid insurance.</a:t>
            </a:r>
          </a:p>
          <a:p>
            <a:pPr lvl="2"/>
            <a:r>
              <a:rPr lang="en-US" dirty="0"/>
              <a:t>Some departments may offer dependent coverage</a:t>
            </a:r>
          </a:p>
          <a:p>
            <a:r>
              <a:rPr lang="en-US" dirty="0"/>
              <a:t>Voluntary (Direct) Coverage</a:t>
            </a:r>
          </a:p>
          <a:p>
            <a:pPr lvl="1"/>
            <a:r>
              <a:rPr lang="en-US" dirty="0"/>
              <a:t>A student who is not eligible for GSHIP and does not have department-paid options available to them can enroll in the insurance directly and pay the full premium.</a:t>
            </a:r>
          </a:p>
          <a:p>
            <a:pPr lvl="2"/>
            <a:r>
              <a:rPr lang="en-US" dirty="0"/>
              <a:t>Must enroll during Open Enrollment period for UHSCR</a:t>
            </a:r>
          </a:p>
          <a:p>
            <a:pPr lvl="3"/>
            <a:r>
              <a:rPr lang="en-US" dirty="0"/>
              <a:t>Must be enrolled in three (3) or more credit hours </a:t>
            </a:r>
          </a:p>
          <a:p>
            <a:pPr lvl="2"/>
            <a:r>
              <a:rPr lang="en-US" dirty="0"/>
              <a:t>The University of Utah policy has a continuation clause.  If the student was covered (GSHIP/Dept Paid) in the fall or spring, then the student may enroll in continuation coverage.  They can enroll directly through MyAccount on UHCSR’s website.</a:t>
            </a:r>
          </a:p>
        </p:txBody>
      </p:sp>
      <p:sp>
        <p:nvSpPr>
          <p:cNvPr id="3" name="Title 2">
            <a:extLst>
              <a:ext uri="{FF2B5EF4-FFF2-40B4-BE49-F238E27FC236}">
                <a16:creationId xmlns:a16="http://schemas.microsoft.com/office/drawing/2014/main" id="{3DFEB544-037F-45B1-A03E-FCC6CB029874}"/>
              </a:ext>
            </a:extLst>
          </p:cNvPr>
          <p:cNvSpPr>
            <a:spLocks noGrp="1"/>
          </p:cNvSpPr>
          <p:nvPr>
            <p:ph type="title"/>
          </p:nvPr>
        </p:nvSpPr>
        <p:spPr/>
        <p:txBody>
          <a:bodyPr/>
          <a:lstStyle/>
          <a:p>
            <a:r>
              <a:rPr lang="en-US" dirty="0"/>
              <a:t>Glossary terms</a:t>
            </a:r>
          </a:p>
        </p:txBody>
      </p:sp>
    </p:spTree>
    <p:extLst>
      <p:ext uri="{BB962C8B-B14F-4D97-AF65-F5344CB8AC3E}">
        <p14:creationId xmlns:p14="http://schemas.microsoft.com/office/powerpoint/2010/main" val="110311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6C4416E-E352-4F15-BAC2-BD276A59F1B1}"/>
              </a:ext>
            </a:extLst>
          </p:cNvPr>
          <p:cNvSpPr>
            <a:spLocks noGrp="1"/>
          </p:cNvSpPr>
          <p:nvPr>
            <p:ph type="title"/>
          </p:nvPr>
        </p:nvSpPr>
        <p:spPr/>
        <p:txBody>
          <a:bodyPr/>
          <a:lstStyle/>
          <a:p>
            <a:r>
              <a:rPr lang="en-US" dirty="0"/>
              <a:t>Emi portal</a:t>
            </a:r>
          </a:p>
        </p:txBody>
      </p:sp>
      <p:pic>
        <p:nvPicPr>
          <p:cNvPr id="4" name="Content Placeholder 4">
            <a:extLst>
              <a:ext uri="{FF2B5EF4-FFF2-40B4-BE49-F238E27FC236}">
                <a16:creationId xmlns:a16="http://schemas.microsoft.com/office/drawing/2014/main" id="{4C031D4B-CF52-48C1-93ED-486858BA5126}"/>
              </a:ext>
            </a:extLst>
          </p:cNvPr>
          <p:cNvPicPr>
            <a:picLocks noChangeAspect="1"/>
          </p:cNvPicPr>
          <p:nvPr/>
        </p:nvPicPr>
        <p:blipFill>
          <a:blip r:embed="rId2"/>
          <a:stretch>
            <a:fillRect/>
          </a:stretch>
        </p:blipFill>
        <p:spPr>
          <a:xfrm>
            <a:off x="282986" y="2756516"/>
            <a:ext cx="4853006" cy="3023500"/>
          </a:xfrm>
          <a:prstGeom prst="rect">
            <a:avLst/>
          </a:prstGeom>
        </p:spPr>
      </p:pic>
      <p:pic>
        <p:nvPicPr>
          <p:cNvPr id="5" name="Content Placeholder 3">
            <a:extLst>
              <a:ext uri="{FF2B5EF4-FFF2-40B4-BE49-F238E27FC236}">
                <a16:creationId xmlns:a16="http://schemas.microsoft.com/office/drawing/2014/main" id="{5C1C2EDC-41D0-4DA7-B5D2-9799AB9778E9}"/>
              </a:ext>
            </a:extLst>
          </p:cNvPr>
          <p:cNvPicPr>
            <a:picLocks noChangeAspect="1"/>
          </p:cNvPicPr>
          <p:nvPr/>
        </p:nvPicPr>
        <p:blipFill>
          <a:blip r:embed="rId3"/>
          <a:stretch>
            <a:fillRect/>
          </a:stretch>
        </p:blipFill>
        <p:spPr>
          <a:xfrm>
            <a:off x="5273080" y="1520714"/>
            <a:ext cx="6491081" cy="2471603"/>
          </a:xfrm>
          <a:prstGeom prst="rect">
            <a:avLst/>
          </a:prstGeom>
        </p:spPr>
      </p:pic>
      <p:sp>
        <p:nvSpPr>
          <p:cNvPr id="6" name="TextBox 5">
            <a:extLst>
              <a:ext uri="{FF2B5EF4-FFF2-40B4-BE49-F238E27FC236}">
                <a16:creationId xmlns:a16="http://schemas.microsoft.com/office/drawing/2014/main" id="{0B5C086F-E0C7-4D7F-91DD-5E35DB581C9D}"/>
              </a:ext>
            </a:extLst>
          </p:cNvPr>
          <p:cNvSpPr txBox="1"/>
          <p:nvPr/>
        </p:nvSpPr>
        <p:spPr>
          <a:xfrm>
            <a:off x="5682114" y="4242256"/>
            <a:ext cx="5673012" cy="369332"/>
          </a:xfrm>
          <a:prstGeom prst="rect">
            <a:avLst/>
          </a:prstGeom>
          <a:noFill/>
        </p:spPr>
        <p:txBody>
          <a:bodyPr wrap="square" rtlCol="0">
            <a:spAutoFit/>
          </a:bodyPr>
          <a:lstStyle/>
          <a:p>
            <a:r>
              <a:rPr lang="en-US" dirty="0"/>
              <a:t>You will need to have both logins linked onto one page.  </a:t>
            </a:r>
          </a:p>
        </p:txBody>
      </p:sp>
    </p:spTree>
    <p:extLst>
      <p:ext uri="{BB962C8B-B14F-4D97-AF65-F5344CB8AC3E}">
        <p14:creationId xmlns:p14="http://schemas.microsoft.com/office/powerpoint/2010/main" val="33602603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37B61B4-17C2-4E26-B50B-2CCC7DD851DB}"/>
              </a:ext>
            </a:extLst>
          </p:cNvPr>
          <p:cNvSpPr>
            <a:spLocks noGrp="1"/>
          </p:cNvSpPr>
          <p:nvPr>
            <p:ph type="title"/>
          </p:nvPr>
        </p:nvSpPr>
        <p:spPr>
          <a:xfrm>
            <a:off x="604351" y="0"/>
            <a:ext cx="10058400" cy="1369074"/>
          </a:xfrm>
        </p:spPr>
        <p:txBody>
          <a:bodyPr/>
          <a:lstStyle/>
          <a:p>
            <a:r>
              <a:rPr lang="en-US" dirty="0"/>
              <a:t>EMI billing portal</a:t>
            </a:r>
          </a:p>
        </p:txBody>
      </p:sp>
      <p:pic>
        <p:nvPicPr>
          <p:cNvPr id="4" name="Picture 3">
            <a:extLst>
              <a:ext uri="{FF2B5EF4-FFF2-40B4-BE49-F238E27FC236}">
                <a16:creationId xmlns:a16="http://schemas.microsoft.com/office/drawing/2014/main" id="{454E5E29-DC54-48E4-99EE-90B2DC588919}"/>
              </a:ext>
            </a:extLst>
          </p:cNvPr>
          <p:cNvPicPr>
            <a:picLocks noChangeAspect="1"/>
          </p:cNvPicPr>
          <p:nvPr/>
        </p:nvPicPr>
        <p:blipFill>
          <a:blip r:embed="rId2"/>
          <a:stretch>
            <a:fillRect/>
          </a:stretch>
        </p:blipFill>
        <p:spPr>
          <a:xfrm>
            <a:off x="604351" y="1270375"/>
            <a:ext cx="6186196" cy="4042824"/>
          </a:xfrm>
          <a:prstGeom prst="rect">
            <a:avLst/>
          </a:prstGeom>
        </p:spPr>
      </p:pic>
      <p:pic>
        <p:nvPicPr>
          <p:cNvPr id="5" name="Picture 4">
            <a:extLst>
              <a:ext uri="{FF2B5EF4-FFF2-40B4-BE49-F238E27FC236}">
                <a16:creationId xmlns:a16="http://schemas.microsoft.com/office/drawing/2014/main" id="{223C335B-240C-47E6-81E1-015C60247ED7}"/>
              </a:ext>
            </a:extLst>
          </p:cNvPr>
          <p:cNvPicPr>
            <a:picLocks noChangeAspect="1"/>
          </p:cNvPicPr>
          <p:nvPr/>
        </p:nvPicPr>
        <p:blipFill>
          <a:blip r:embed="rId3"/>
          <a:stretch>
            <a:fillRect/>
          </a:stretch>
        </p:blipFill>
        <p:spPr>
          <a:xfrm>
            <a:off x="604351" y="5578300"/>
            <a:ext cx="8361103" cy="1205204"/>
          </a:xfrm>
          <a:prstGeom prst="rect">
            <a:avLst/>
          </a:prstGeom>
        </p:spPr>
      </p:pic>
      <p:sp>
        <p:nvSpPr>
          <p:cNvPr id="6" name="TextBox 5">
            <a:extLst>
              <a:ext uri="{FF2B5EF4-FFF2-40B4-BE49-F238E27FC236}">
                <a16:creationId xmlns:a16="http://schemas.microsoft.com/office/drawing/2014/main" id="{39819A24-CFBB-4889-8B01-3CDCCACED5A0}"/>
              </a:ext>
            </a:extLst>
          </p:cNvPr>
          <p:cNvSpPr txBox="1"/>
          <p:nvPr/>
        </p:nvSpPr>
        <p:spPr>
          <a:xfrm>
            <a:off x="6904653" y="1733641"/>
            <a:ext cx="5066523" cy="2308324"/>
          </a:xfrm>
          <a:prstGeom prst="rect">
            <a:avLst/>
          </a:prstGeom>
          <a:noFill/>
        </p:spPr>
        <p:txBody>
          <a:bodyPr wrap="square" rtlCol="0">
            <a:spAutoFit/>
          </a:bodyPr>
          <a:lstStyle/>
          <a:p>
            <a:pPr marL="285750" indent="-285750">
              <a:buFont typeface="Arial" panose="020B0604020202020204" pitchFamily="34" charset="0"/>
              <a:buChar char="•"/>
            </a:pPr>
            <a:r>
              <a:rPr lang="en-US" dirty="0"/>
              <a:t>In the Fall, there will be two invoices</a:t>
            </a:r>
          </a:p>
          <a:p>
            <a:pPr marL="742950" lvl="1" indent="-285750">
              <a:buFont typeface="Arial" panose="020B0604020202020204" pitchFamily="34" charset="0"/>
              <a:buChar char="•"/>
            </a:pPr>
            <a:r>
              <a:rPr lang="en-US" dirty="0"/>
              <a:t>Look at the Invoice number to determine what invoice you’re reviewing</a:t>
            </a:r>
          </a:p>
          <a:p>
            <a:pPr marL="1200150" lvl="2" indent="-285750">
              <a:buFont typeface="Arial" panose="020B0604020202020204" pitchFamily="34" charset="0"/>
              <a:buChar char="•"/>
            </a:pPr>
            <a:r>
              <a:rPr lang="en-US" dirty="0"/>
              <a:t>COMM4752………FALL</a:t>
            </a:r>
          </a:p>
          <a:p>
            <a:pPr marL="1200150" lvl="2" indent="-285750">
              <a:buFont typeface="Arial" panose="020B0604020202020204" pitchFamily="34" charset="0"/>
              <a:buChar char="•"/>
            </a:pPr>
            <a:r>
              <a:rPr lang="en-US" dirty="0"/>
              <a:t>COMM4752………ANNUAL</a:t>
            </a:r>
          </a:p>
          <a:p>
            <a:pPr marL="285750" indent="-285750">
              <a:buFont typeface="Arial" panose="020B0604020202020204" pitchFamily="34" charset="0"/>
              <a:buChar char="•"/>
            </a:pPr>
            <a:r>
              <a:rPr lang="en-US" dirty="0"/>
              <a:t>If you make changes to your invoice, you should upload the revised invoice into the billing portal</a:t>
            </a:r>
          </a:p>
          <a:p>
            <a:pPr marL="742950" lvl="1" indent="-285750">
              <a:buFont typeface="Arial" panose="020B0604020202020204" pitchFamily="34" charset="0"/>
              <a:buChar char="•"/>
            </a:pPr>
            <a:r>
              <a:rPr lang="en-US" dirty="0"/>
              <a:t>Press the “Upload a Document” button.</a:t>
            </a:r>
          </a:p>
        </p:txBody>
      </p:sp>
    </p:spTree>
    <p:extLst>
      <p:ext uri="{BB962C8B-B14F-4D97-AF65-F5344CB8AC3E}">
        <p14:creationId xmlns:p14="http://schemas.microsoft.com/office/powerpoint/2010/main" val="3170276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561A99D-2DD7-4FA1-AAB3-10E986AFB254}"/>
              </a:ext>
            </a:extLst>
          </p:cNvPr>
          <p:cNvSpPr>
            <a:spLocks noGrp="1"/>
          </p:cNvSpPr>
          <p:nvPr>
            <p:ph type="title"/>
          </p:nvPr>
        </p:nvSpPr>
        <p:spPr>
          <a:xfrm>
            <a:off x="589383" y="0"/>
            <a:ext cx="10058400" cy="1369074"/>
          </a:xfrm>
        </p:spPr>
        <p:txBody>
          <a:bodyPr/>
          <a:lstStyle/>
          <a:p>
            <a:r>
              <a:rPr lang="en-US" dirty="0" err="1"/>
              <a:t>ePR</a:t>
            </a:r>
            <a:r>
              <a:rPr lang="en-US" dirty="0"/>
              <a:t> – </a:t>
            </a:r>
            <a:r>
              <a:rPr lang="en-US" dirty="0" err="1"/>
              <a:t>uhcsr</a:t>
            </a:r>
            <a:r>
              <a:rPr lang="en-US" dirty="0"/>
              <a:t>/</a:t>
            </a:r>
            <a:r>
              <a:rPr lang="en-US" dirty="0" err="1"/>
              <a:t>emi</a:t>
            </a:r>
            <a:endParaRPr lang="en-US" dirty="0"/>
          </a:p>
        </p:txBody>
      </p:sp>
      <p:sp>
        <p:nvSpPr>
          <p:cNvPr id="4" name="Content Placeholder 2">
            <a:extLst>
              <a:ext uri="{FF2B5EF4-FFF2-40B4-BE49-F238E27FC236}">
                <a16:creationId xmlns:a16="http://schemas.microsoft.com/office/drawing/2014/main" id="{12D882AC-6FC1-4DC4-A50D-A594254A47A4}"/>
              </a:ext>
            </a:extLst>
          </p:cNvPr>
          <p:cNvSpPr>
            <a:spLocks noGrp="1"/>
          </p:cNvSpPr>
          <p:nvPr>
            <p:ph sz="half" idx="1"/>
          </p:nvPr>
        </p:nvSpPr>
        <p:spPr>
          <a:xfrm>
            <a:off x="589383" y="1886187"/>
            <a:ext cx="4762906" cy="3796157"/>
          </a:xfrm>
        </p:spPr>
        <p:txBody>
          <a:bodyPr>
            <a:normAutofit/>
          </a:bodyPr>
          <a:lstStyle/>
          <a:p>
            <a:r>
              <a:rPr lang="en-US" dirty="0"/>
              <a:t>Select payment type:</a:t>
            </a:r>
          </a:p>
          <a:p>
            <a:pPr lvl="1"/>
            <a:r>
              <a:rPr lang="en-US" b="1" dirty="0"/>
              <a:t>Student &amp; Education Payments</a:t>
            </a:r>
          </a:p>
          <a:p>
            <a:r>
              <a:rPr lang="en-US" dirty="0"/>
              <a:t>Vendor Number: </a:t>
            </a:r>
          </a:p>
          <a:p>
            <a:pPr lvl="1"/>
            <a:r>
              <a:rPr lang="en-US" dirty="0"/>
              <a:t>0000041392-United Healthcare Student Resources</a:t>
            </a:r>
          </a:p>
          <a:p>
            <a:pPr lvl="1"/>
            <a:r>
              <a:rPr lang="en-US" dirty="0"/>
              <a:t>0000281879 – EMI Health </a:t>
            </a:r>
          </a:p>
          <a:p>
            <a:pPr lvl="2"/>
            <a:r>
              <a:rPr lang="en-US" dirty="0"/>
              <a:t>Change from prior years – </a:t>
            </a:r>
          </a:p>
          <a:p>
            <a:pPr lvl="2"/>
            <a:r>
              <a:rPr lang="en-US" dirty="0"/>
              <a:t>Other vendor number is inactive</a:t>
            </a:r>
          </a:p>
          <a:p>
            <a:pPr lvl="1"/>
            <a:r>
              <a:rPr lang="en-US" dirty="0"/>
              <a:t>Use Account Number:	</a:t>
            </a:r>
          </a:p>
          <a:p>
            <a:pPr lvl="2"/>
            <a:r>
              <a:rPr lang="en-US" dirty="0"/>
              <a:t>65810 – Student Insurance</a:t>
            </a:r>
          </a:p>
        </p:txBody>
      </p:sp>
      <p:pic>
        <p:nvPicPr>
          <p:cNvPr id="6" name="Picture 5">
            <a:extLst>
              <a:ext uri="{FF2B5EF4-FFF2-40B4-BE49-F238E27FC236}">
                <a16:creationId xmlns:a16="http://schemas.microsoft.com/office/drawing/2014/main" id="{402A5BED-50B3-422E-A8A4-D472777808D5}"/>
              </a:ext>
            </a:extLst>
          </p:cNvPr>
          <p:cNvPicPr>
            <a:picLocks noChangeAspect="1"/>
          </p:cNvPicPr>
          <p:nvPr/>
        </p:nvPicPr>
        <p:blipFill>
          <a:blip r:embed="rId2"/>
          <a:stretch>
            <a:fillRect/>
          </a:stretch>
        </p:blipFill>
        <p:spPr>
          <a:xfrm>
            <a:off x="5489849" y="2676378"/>
            <a:ext cx="6210737" cy="2483452"/>
          </a:xfrm>
          <a:prstGeom prst="rect">
            <a:avLst/>
          </a:prstGeom>
        </p:spPr>
      </p:pic>
    </p:spTree>
    <p:extLst>
      <p:ext uri="{BB962C8B-B14F-4D97-AF65-F5344CB8AC3E}">
        <p14:creationId xmlns:p14="http://schemas.microsoft.com/office/powerpoint/2010/main" val="33524399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A522A84-642A-46C5-A5DF-2CF732F5EEEF}"/>
              </a:ext>
            </a:extLst>
          </p:cNvPr>
          <p:cNvSpPr>
            <a:spLocks noGrp="1"/>
          </p:cNvSpPr>
          <p:nvPr>
            <p:ph idx="1"/>
          </p:nvPr>
        </p:nvSpPr>
        <p:spPr>
          <a:xfrm>
            <a:off x="799895" y="2034621"/>
            <a:ext cx="3297256" cy="3722148"/>
          </a:xfrm>
        </p:spPr>
        <p:txBody>
          <a:bodyPr>
            <a:normAutofit/>
          </a:bodyPr>
          <a:lstStyle/>
          <a:p>
            <a:r>
              <a:rPr lang="en-US" dirty="0"/>
              <a:t>Payments made on behalf of a student should be recorded in Scholarship Admin</a:t>
            </a:r>
          </a:p>
          <a:p>
            <a:pPr lvl="1"/>
            <a:r>
              <a:rPr lang="en-US" dirty="0"/>
              <a:t>Misc. Item Type </a:t>
            </a:r>
          </a:p>
          <a:p>
            <a:pPr lvl="2"/>
            <a:r>
              <a:rPr lang="en-US" dirty="0"/>
              <a:t>Can report one total (Health + Vision/Dental)</a:t>
            </a:r>
          </a:p>
          <a:p>
            <a:pPr lvl="2"/>
            <a:r>
              <a:rPr lang="en-US" dirty="0"/>
              <a:t>If paying semester invoices, report Fall 2021 and Spring 2022 amounts</a:t>
            </a:r>
          </a:p>
          <a:p>
            <a:pPr lvl="2"/>
            <a:r>
              <a:rPr lang="en-US" dirty="0"/>
              <a:t>If paying an annual invoice, report the amount in the semester bill was paid</a:t>
            </a:r>
          </a:p>
          <a:p>
            <a:endParaRPr lang="en-US" dirty="0"/>
          </a:p>
        </p:txBody>
      </p:sp>
      <p:sp>
        <p:nvSpPr>
          <p:cNvPr id="3" name="Title 2">
            <a:extLst>
              <a:ext uri="{FF2B5EF4-FFF2-40B4-BE49-F238E27FC236}">
                <a16:creationId xmlns:a16="http://schemas.microsoft.com/office/drawing/2014/main" id="{F5D08B44-2071-444C-B375-AC4C5431BD2F}"/>
              </a:ext>
            </a:extLst>
          </p:cNvPr>
          <p:cNvSpPr>
            <a:spLocks noGrp="1"/>
          </p:cNvSpPr>
          <p:nvPr>
            <p:ph type="title"/>
          </p:nvPr>
        </p:nvSpPr>
        <p:spPr/>
        <p:txBody>
          <a:bodyPr/>
          <a:lstStyle/>
          <a:p>
            <a:r>
              <a:rPr lang="en-US" dirty="0"/>
              <a:t>Scholarship administration</a:t>
            </a:r>
          </a:p>
        </p:txBody>
      </p:sp>
      <p:pic>
        <p:nvPicPr>
          <p:cNvPr id="4" name="Picture 3">
            <a:extLst>
              <a:ext uri="{FF2B5EF4-FFF2-40B4-BE49-F238E27FC236}">
                <a16:creationId xmlns:a16="http://schemas.microsoft.com/office/drawing/2014/main" id="{AF760F1D-49DB-4CEC-933D-B1624A2C2F8C}"/>
              </a:ext>
            </a:extLst>
          </p:cNvPr>
          <p:cNvPicPr>
            <a:picLocks noChangeAspect="1"/>
          </p:cNvPicPr>
          <p:nvPr/>
        </p:nvPicPr>
        <p:blipFill>
          <a:blip r:embed="rId2"/>
          <a:stretch>
            <a:fillRect/>
          </a:stretch>
        </p:blipFill>
        <p:spPr>
          <a:xfrm>
            <a:off x="6096000" y="1790891"/>
            <a:ext cx="1842212" cy="1503414"/>
          </a:xfrm>
          <a:prstGeom prst="rect">
            <a:avLst/>
          </a:prstGeom>
        </p:spPr>
      </p:pic>
      <p:pic>
        <p:nvPicPr>
          <p:cNvPr id="5" name="Picture 4">
            <a:extLst>
              <a:ext uri="{FF2B5EF4-FFF2-40B4-BE49-F238E27FC236}">
                <a16:creationId xmlns:a16="http://schemas.microsoft.com/office/drawing/2014/main" id="{EB889E12-AF45-4997-93FB-0B4411F7FC2C}"/>
              </a:ext>
            </a:extLst>
          </p:cNvPr>
          <p:cNvPicPr>
            <a:picLocks noChangeAspect="1"/>
          </p:cNvPicPr>
          <p:nvPr/>
        </p:nvPicPr>
        <p:blipFill>
          <a:blip r:embed="rId3"/>
          <a:stretch>
            <a:fillRect/>
          </a:stretch>
        </p:blipFill>
        <p:spPr>
          <a:xfrm>
            <a:off x="8405243" y="2838450"/>
            <a:ext cx="2200275" cy="590550"/>
          </a:xfrm>
          <a:prstGeom prst="rect">
            <a:avLst/>
          </a:prstGeom>
        </p:spPr>
      </p:pic>
      <p:pic>
        <p:nvPicPr>
          <p:cNvPr id="6" name="Picture 5">
            <a:extLst>
              <a:ext uri="{FF2B5EF4-FFF2-40B4-BE49-F238E27FC236}">
                <a16:creationId xmlns:a16="http://schemas.microsoft.com/office/drawing/2014/main" id="{DCEB362B-8428-4235-A5D7-9A9C46D65253}"/>
              </a:ext>
            </a:extLst>
          </p:cNvPr>
          <p:cNvPicPr>
            <a:picLocks noChangeAspect="1"/>
          </p:cNvPicPr>
          <p:nvPr/>
        </p:nvPicPr>
        <p:blipFill>
          <a:blip r:embed="rId4"/>
          <a:stretch>
            <a:fillRect/>
          </a:stretch>
        </p:blipFill>
        <p:spPr>
          <a:xfrm>
            <a:off x="4857225" y="4267366"/>
            <a:ext cx="6667570" cy="336626"/>
          </a:xfrm>
          <a:prstGeom prst="rect">
            <a:avLst/>
          </a:prstGeom>
        </p:spPr>
      </p:pic>
      <p:pic>
        <p:nvPicPr>
          <p:cNvPr id="7" name="Picture 6">
            <a:extLst>
              <a:ext uri="{FF2B5EF4-FFF2-40B4-BE49-F238E27FC236}">
                <a16:creationId xmlns:a16="http://schemas.microsoft.com/office/drawing/2014/main" id="{FF40B948-4A41-4D37-ACB5-1D62F3376E12}"/>
              </a:ext>
            </a:extLst>
          </p:cNvPr>
          <p:cNvPicPr>
            <a:picLocks noChangeAspect="1"/>
          </p:cNvPicPr>
          <p:nvPr/>
        </p:nvPicPr>
        <p:blipFill>
          <a:blip r:embed="rId5"/>
          <a:stretch>
            <a:fillRect/>
          </a:stretch>
        </p:blipFill>
        <p:spPr>
          <a:xfrm>
            <a:off x="5322543" y="4858804"/>
            <a:ext cx="5544614" cy="1795929"/>
          </a:xfrm>
          <a:prstGeom prst="rect">
            <a:avLst/>
          </a:prstGeom>
        </p:spPr>
      </p:pic>
    </p:spTree>
    <p:extLst>
      <p:ext uri="{BB962C8B-B14F-4D97-AF65-F5344CB8AC3E}">
        <p14:creationId xmlns:p14="http://schemas.microsoft.com/office/powerpoint/2010/main" val="22182157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EDE35BA-540C-47BD-8EE1-BB108D68DC40}"/>
              </a:ext>
            </a:extLst>
          </p:cNvPr>
          <p:cNvSpPr>
            <a:spLocks noGrp="1"/>
          </p:cNvSpPr>
          <p:nvPr>
            <p:ph type="pic" sz="quarter" idx="13"/>
          </p:nvPr>
        </p:nvSpPr>
        <p:spPr>
          <a:xfrm>
            <a:off x="7921640" y="0"/>
            <a:ext cx="4270360" cy="6858001"/>
          </a:xfrm>
        </p:spPr>
      </p:sp>
      <p:pic>
        <p:nvPicPr>
          <p:cNvPr id="7" name="Picture 6" descr="http://www.clker.com/cliparts/7/2/e/7/1375930515977128357Coloured%20question%20marks.svg.hi.png">
            <a:extLst>
              <a:ext uri="{FF2B5EF4-FFF2-40B4-BE49-F238E27FC236}">
                <a16:creationId xmlns:a16="http://schemas.microsoft.com/office/drawing/2014/main" id="{473D4965-60DB-4BAC-AFE4-A4571A9FBA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0119" y="1400694"/>
            <a:ext cx="5715000" cy="4333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708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83C7D41-6CC3-4E19-B678-A223BB7CA7F3}"/>
              </a:ext>
            </a:extLst>
          </p:cNvPr>
          <p:cNvSpPr>
            <a:spLocks noGrp="1"/>
          </p:cNvSpPr>
          <p:nvPr>
            <p:ph idx="1"/>
          </p:nvPr>
        </p:nvSpPr>
        <p:spPr>
          <a:xfrm>
            <a:off x="1097280" y="2091423"/>
            <a:ext cx="10058400" cy="3760891"/>
          </a:xfrm>
        </p:spPr>
        <p:txBody>
          <a:bodyPr/>
          <a:lstStyle/>
          <a:p>
            <a:pPr>
              <a:buFont typeface="Wingdings" panose="05000000000000000000" pitchFamily="2" charset="2"/>
              <a:buChar char="Ø"/>
            </a:pPr>
            <a:r>
              <a:rPr lang="en-US" dirty="0"/>
              <a:t>The official insurance program administered by the Graduate School, for those students who qualify for subsidized insurance through the tuition benefit program.</a:t>
            </a:r>
          </a:p>
          <a:p>
            <a:pPr lvl="1">
              <a:buFont typeface="Wingdings" panose="05000000000000000000" pitchFamily="2" charset="2"/>
              <a:buChar char="Ø"/>
            </a:pPr>
            <a:r>
              <a:rPr lang="en-US" dirty="0"/>
              <a:t>Coverage for dependents is NOT subsidized</a:t>
            </a:r>
          </a:p>
          <a:p>
            <a:pPr lvl="2">
              <a:buFont typeface="Wingdings" panose="05000000000000000000" pitchFamily="2" charset="2"/>
              <a:buChar char="Ø"/>
            </a:pPr>
            <a:r>
              <a:rPr lang="en-US" dirty="0"/>
              <a:t>The department/program may offer dependent coverage through department paid insurance</a:t>
            </a:r>
          </a:p>
          <a:p>
            <a:pPr>
              <a:buFont typeface="Wingdings" panose="05000000000000000000" pitchFamily="2" charset="2"/>
              <a:buChar char="Ø"/>
            </a:pPr>
            <a:r>
              <a:rPr lang="en-US" dirty="0"/>
              <a:t>Health insurance carrier is UHCSR (United Healthcare Student Resources)</a:t>
            </a:r>
          </a:p>
          <a:p>
            <a:pPr lvl="1">
              <a:buFont typeface="Wingdings" panose="05000000000000000000" pitchFamily="2" charset="2"/>
              <a:buChar char="Ø"/>
            </a:pPr>
            <a:r>
              <a:rPr lang="en-US" dirty="0"/>
              <a:t>Same student health insurance policy offered to all U students</a:t>
            </a:r>
          </a:p>
          <a:p>
            <a:pPr>
              <a:buFont typeface="Wingdings" panose="05000000000000000000" pitchFamily="2" charset="2"/>
              <a:buChar char="Ø"/>
            </a:pPr>
            <a:r>
              <a:rPr lang="en-US" dirty="0"/>
              <a:t>Vision/Dental insurance carrier is EMI (Educators Mutual Insurance)</a:t>
            </a:r>
          </a:p>
        </p:txBody>
      </p:sp>
      <p:sp>
        <p:nvSpPr>
          <p:cNvPr id="3" name="Title 2">
            <a:extLst>
              <a:ext uri="{FF2B5EF4-FFF2-40B4-BE49-F238E27FC236}">
                <a16:creationId xmlns:a16="http://schemas.microsoft.com/office/drawing/2014/main" id="{0AB8B1FF-AA9F-448F-8A30-35E38CC96E76}"/>
              </a:ext>
            </a:extLst>
          </p:cNvPr>
          <p:cNvSpPr>
            <a:spLocks noGrp="1"/>
          </p:cNvSpPr>
          <p:nvPr>
            <p:ph type="title"/>
          </p:nvPr>
        </p:nvSpPr>
        <p:spPr/>
        <p:txBody>
          <a:bodyPr/>
          <a:lstStyle/>
          <a:p>
            <a:r>
              <a:rPr lang="en-US" dirty="0"/>
              <a:t>What is </a:t>
            </a:r>
            <a:r>
              <a:rPr lang="en-US" dirty="0" err="1"/>
              <a:t>gship</a:t>
            </a:r>
            <a:r>
              <a:rPr lang="en-US" dirty="0"/>
              <a:t>?</a:t>
            </a:r>
          </a:p>
        </p:txBody>
      </p:sp>
    </p:spTree>
    <p:extLst>
      <p:ext uri="{BB962C8B-B14F-4D97-AF65-F5344CB8AC3E}">
        <p14:creationId xmlns:p14="http://schemas.microsoft.com/office/powerpoint/2010/main" val="26113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5A995E9-0385-4207-ACBC-F539A15E31EB}"/>
              </a:ext>
            </a:extLst>
          </p:cNvPr>
          <p:cNvSpPr>
            <a:spLocks noGrp="1"/>
          </p:cNvSpPr>
          <p:nvPr>
            <p:ph type="body" idx="1"/>
          </p:nvPr>
        </p:nvSpPr>
        <p:spPr>
          <a:ln w="28575">
            <a:solidFill>
              <a:schemeClr val="accent2">
                <a:lumMod val="50000"/>
              </a:schemeClr>
            </a:solidFill>
          </a:ln>
        </p:spPr>
        <p:txBody>
          <a:bodyPr/>
          <a:lstStyle/>
          <a:p>
            <a:r>
              <a:rPr lang="en-US" dirty="0">
                <a:solidFill>
                  <a:srgbClr val="282828"/>
                </a:solidFill>
              </a:rPr>
              <a:t>GSHIP</a:t>
            </a:r>
          </a:p>
        </p:txBody>
      </p:sp>
      <p:sp>
        <p:nvSpPr>
          <p:cNvPr id="3" name="Content Placeholder 2">
            <a:extLst>
              <a:ext uri="{FF2B5EF4-FFF2-40B4-BE49-F238E27FC236}">
                <a16:creationId xmlns:a16="http://schemas.microsoft.com/office/drawing/2014/main" id="{0B78D684-8CCA-45BB-9884-56E6E051C587}"/>
              </a:ext>
            </a:extLst>
          </p:cNvPr>
          <p:cNvSpPr>
            <a:spLocks noGrp="1"/>
          </p:cNvSpPr>
          <p:nvPr>
            <p:ph sz="half" idx="2"/>
          </p:nvPr>
        </p:nvSpPr>
        <p:spPr>
          <a:ln w="28575">
            <a:solidFill>
              <a:schemeClr val="accent2">
                <a:lumMod val="50000"/>
              </a:schemeClr>
            </a:solidFill>
          </a:ln>
        </p:spPr>
        <p:txBody>
          <a:bodyPr/>
          <a:lstStyle/>
          <a:p>
            <a:pPr>
              <a:buFont typeface="Arial" panose="020B0604020202020204" pitchFamily="34" charset="0"/>
              <a:buChar char="•"/>
            </a:pPr>
            <a:r>
              <a:rPr lang="en-US" dirty="0"/>
              <a:t>Fall Semester</a:t>
            </a:r>
          </a:p>
          <a:p>
            <a:pPr lvl="1">
              <a:buFont typeface="Arial" panose="020B0604020202020204" pitchFamily="34" charset="0"/>
              <a:buChar char="•"/>
            </a:pPr>
            <a:r>
              <a:rPr lang="en-US" dirty="0"/>
              <a:t>8/16 – 12/31</a:t>
            </a:r>
          </a:p>
          <a:p>
            <a:pPr lvl="1">
              <a:buFont typeface="Arial" panose="020B0604020202020204" pitchFamily="34" charset="0"/>
              <a:buChar char="•"/>
            </a:pPr>
            <a:endParaRPr lang="en-US" dirty="0"/>
          </a:p>
          <a:p>
            <a:pPr>
              <a:buFont typeface="Arial" panose="020B0604020202020204" pitchFamily="34" charset="0"/>
              <a:buChar char="•"/>
            </a:pPr>
            <a:r>
              <a:rPr lang="en-US" dirty="0"/>
              <a:t>Spring/Summer Semester</a:t>
            </a:r>
          </a:p>
          <a:p>
            <a:pPr lvl="1">
              <a:buFont typeface="Arial" panose="020B0604020202020204" pitchFamily="34" charset="0"/>
              <a:buChar char="•"/>
            </a:pPr>
            <a:r>
              <a:rPr lang="en-US" dirty="0"/>
              <a:t>1/1 – 8/15</a:t>
            </a:r>
          </a:p>
        </p:txBody>
      </p:sp>
      <p:sp>
        <p:nvSpPr>
          <p:cNvPr id="4" name="Text Placeholder 3">
            <a:extLst>
              <a:ext uri="{FF2B5EF4-FFF2-40B4-BE49-F238E27FC236}">
                <a16:creationId xmlns:a16="http://schemas.microsoft.com/office/drawing/2014/main" id="{2656BD33-9FF2-455B-9031-1A366A903D35}"/>
              </a:ext>
            </a:extLst>
          </p:cNvPr>
          <p:cNvSpPr>
            <a:spLocks noGrp="1"/>
          </p:cNvSpPr>
          <p:nvPr>
            <p:ph type="body" sz="quarter" idx="3"/>
          </p:nvPr>
        </p:nvSpPr>
        <p:spPr>
          <a:ln w="28575">
            <a:solidFill>
              <a:schemeClr val="accent2">
                <a:lumMod val="75000"/>
              </a:schemeClr>
            </a:solidFill>
          </a:ln>
        </p:spPr>
        <p:txBody>
          <a:bodyPr/>
          <a:lstStyle/>
          <a:p>
            <a:r>
              <a:rPr lang="en-US" dirty="0"/>
              <a:t>Department-paid</a:t>
            </a:r>
          </a:p>
        </p:txBody>
      </p:sp>
      <p:sp>
        <p:nvSpPr>
          <p:cNvPr id="5" name="Content Placeholder 4">
            <a:extLst>
              <a:ext uri="{FF2B5EF4-FFF2-40B4-BE49-F238E27FC236}">
                <a16:creationId xmlns:a16="http://schemas.microsoft.com/office/drawing/2014/main" id="{E76AAC0A-C9D5-4367-8B74-67DA1E71A84F}"/>
              </a:ext>
            </a:extLst>
          </p:cNvPr>
          <p:cNvSpPr>
            <a:spLocks noGrp="1"/>
          </p:cNvSpPr>
          <p:nvPr>
            <p:ph sz="quarter" idx="4"/>
          </p:nvPr>
        </p:nvSpPr>
        <p:spPr>
          <a:ln w="28575">
            <a:solidFill>
              <a:schemeClr val="accent2">
                <a:lumMod val="75000"/>
              </a:schemeClr>
            </a:solidFill>
          </a:ln>
        </p:spPr>
        <p:txBody>
          <a:bodyPr/>
          <a:lstStyle/>
          <a:p>
            <a:pPr>
              <a:buFont typeface="Arial" panose="020B0604020202020204" pitchFamily="34" charset="0"/>
              <a:buChar char="•"/>
            </a:pPr>
            <a:r>
              <a:rPr lang="en-US" dirty="0"/>
              <a:t>Departments have flexibility to add students during the semester</a:t>
            </a:r>
          </a:p>
          <a:p>
            <a:pPr>
              <a:buFont typeface="Arial" panose="020B0604020202020204" pitchFamily="34" charset="0"/>
              <a:buChar char="•"/>
            </a:pPr>
            <a:r>
              <a:rPr lang="en-US" dirty="0"/>
              <a:t>They can also have Fall, Spring, Summer only coverage</a:t>
            </a:r>
          </a:p>
          <a:p>
            <a:pPr>
              <a:buFont typeface="Arial" panose="020B0604020202020204" pitchFamily="34" charset="0"/>
              <a:buChar char="•"/>
            </a:pPr>
            <a:r>
              <a:rPr lang="en-US" dirty="0"/>
              <a:t>We’ve had instances where departments have added coverage mid-month</a:t>
            </a:r>
          </a:p>
        </p:txBody>
      </p:sp>
      <p:sp>
        <p:nvSpPr>
          <p:cNvPr id="6" name="Title 5">
            <a:extLst>
              <a:ext uri="{FF2B5EF4-FFF2-40B4-BE49-F238E27FC236}">
                <a16:creationId xmlns:a16="http://schemas.microsoft.com/office/drawing/2014/main" id="{050E38BD-5FAD-428D-9C9F-1D644CC7F4BB}"/>
              </a:ext>
            </a:extLst>
          </p:cNvPr>
          <p:cNvSpPr>
            <a:spLocks noGrp="1"/>
          </p:cNvSpPr>
          <p:nvPr>
            <p:ph type="title"/>
          </p:nvPr>
        </p:nvSpPr>
        <p:spPr/>
        <p:txBody>
          <a:bodyPr/>
          <a:lstStyle/>
          <a:p>
            <a:r>
              <a:rPr lang="en-US" dirty="0"/>
              <a:t>Effective Dates</a:t>
            </a:r>
          </a:p>
        </p:txBody>
      </p:sp>
    </p:spTree>
    <p:extLst>
      <p:ext uri="{BB962C8B-B14F-4D97-AF65-F5344CB8AC3E}">
        <p14:creationId xmlns:p14="http://schemas.microsoft.com/office/powerpoint/2010/main" val="4136410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584C8D0-011F-451F-B0FF-3BE413594CF6}"/>
              </a:ext>
            </a:extLst>
          </p:cNvPr>
          <p:cNvSpPr>
            <a:spLocks noGrp="1"/>
          </p:cNvSpPr>
          <p:nvPr>
            <p:ph sz="half" idx="1"/>
          </p:nvPr>
        </p:nvSpPr>
        <p:spPr>
          <a:xfrm>
            <a:off x="1097279" y="2682963"/>
            <a:ext cx="4864981" cy="3748193"/>
          </a:xfrm>
          <a:ln w="38100">
            <a:solidFill>
              <a:schemeClr val="accent2">
                <a:lumMod val="50000"/>
              </a:schemeClr>
            </a:solidFill>
          </a:ln>
        </p:spPr>
        <p:txBody>
          <a:bodyPr/>
          <a:lstStyle/>
          <a:p>
            <a:pPr>
              <a:buFont typeface="Wingdings" panose="05000000000000000000" pitchFamily="2" charset="2"/>
              <a:buChar char="q"/>
            </a:pPr>
            <a:r>
              <a:rPr lang="en-US" dirty="0"/>
              <a:t>Eligible Assistantships</a:t>
            </a:r>
          </a:p>
          <a:p>
            <a:pPr lvl="1"/>
            <a:r>
              <a:rPr lang="en-US" dirty="0"/>
              <a:t>Research Assistants</a:t>
            </a:r>
          </a:p>
          <a:p>
            <a:pPr lvl="1"/>
            <a:r>
              <a:rPr lang="en-US" dirty="0"/>
              <a:t>Teaching Assistants</a:t>
            </a:r>
          </a:p>
          <a:p>
            <a:pPr lvl="1"/>
            <a:r>
              <a:rPr lang="en-US" dirty="0"/>
              <a:t>Grad Assistant – Research</a:t>
            </a:r>
          </a:p>
          <a:p>
            <a:pPr lvl="1"/>
            <a:r>
              <a:rPr lang="en-US" dirty="0"/>
              <a:t>Grad Assistant – Teaching</a:t>
            </a:r>
          </a:p>
          <a:p>
            <a:pPr>
              <a:buFont typeface="Wingdings" panose="05000000000000000000" pitchFamily="2" charset="2"/>
              <a:buChar char="q"/>
            </a:pPr>
            <a:r>
              <a:rPr lang="en-US" dirty="0"/>
              <a:t>Must be 100% tuition benefit eligible</a:t>
            </a:r>
          </a:p>
          <a:p>
            <a:pPr>
              <a:buFont typeface="Wingdings" panose="05000000000000000000" pitchFamily="2" charset="2"/>
              <a:buChar char="q"/>
            </a:pPr>
            <a:endParaRPr lang="en-US" dirty="0"/>
          </a:p>
        </p:txBody>
      </p:sp>
      <p:sp>
        <p:nvSpPr>
          <p:cNvPr id="3" name="Content Placeholder 2">
            <a:extLst>
              <a:ext uri="{FF2B5EF4-FFF2-40B4-BE49-F238E27FC236}">
                <a16:creationId xmlns:a16="http://schemas.microsoft.com/office/drawing/2014/main" id="{ECCAC4E7-5E5E-4CAB-A1A5-DFB6A210D6FD}"/>
              </a:ext>
            </a:extLst>
          </p:cNvPr>
          <p:cNvSpPr>
            <a:spLocks noGrp="1"/>
          </p:cNvSpPr>
          <p:nvPr>
            <p:ph sz="half" idx="2"/>
          </p:nvPr>
        </p:nvSpPr>
        <p:spPr>
          <a:xfrm>
            <a:off x="6515944" y="2682962"/>
            <a:ext cx="4639736" cy="4051123"/>
          </a:xfrm>
          <a:ln w="38100">
            <a:solidFill>
              <a:schemeClr val="accent5">
                <a:lumMod val="50000"/>
              </a:schemeClr>
            </a:solidFill>
          </a:ln>
        </p:spPr>
        <p:txBody>
          <a:bodyPr>
            <a:normAutofit lnSpcReduction="10000"/>
          </a:bodyPr>
          <a:lstStyle/>
          <a:p>
            <a:pPr>
              <a:buFont typeface="Wingdings" panose="05000000000000000000" pitchFamily="2" charset="2"/>
              <a:buChar char="v"/>
            </a:pPr>
            <a:r>
              <a:rPr lang="en-US" dirty="0"/>
              <a:t>Graduate Fellows</a:t>
            </a:r>
          </a:p>
          <a:p>
            <a:pPr lvl="1">
              <a:buFont typeface="Wingdings" panose="05000000000000000000" pitchFamily="2" charset="2"/>
              <a:buChar char="v"/>
            </a:pPr>
            <a:r>
              <a:rPr lang="en-US" dirty="0"/>
              <a:t>Not funded through payroll</a:t>
            </a:r>
          </a:p>
          <a:p>
            <a:pPr lvl="1">
              <a:buFont typeface="Wingdings" panose="05000000000000000000" pitchFamily="2" charset="2"/>
              <a:buChar char="v"/>
            </a:pPr>
            <a:r>
              <a:rPr lang="en-US" dirty="0"/>
              <a:t>Department may choose to cover GFs payroll through department-paid insurance</a:t>
            </a:r>
          </a:p>
          <a:p>
            <a:pPr lvl="1">
              <a:buFont typeface="Wingdings" panose="05000000000000000000" pitchFamily="2" charset="2"/>
              <a:buChar char="v"/>
            </a:pPr>
            <a:r>
              <a:rPr lang="en-US" dirty="0"/>
              <a:t>International GFs are automatically enrolled with UHCSR by the Student Health Center</a:t>
            </a:r>
          </a:p>
          <a:p>
            <a:pPr lvl="1">
              <a:buFont typeface="Wingdings" panose="05000000000000000000" pitchFamily="2" charset="2"/>
              <a:buChar char="v"/>
            </a:pPr>
            <a:r>
              <a:rPr lang="en-US" dirty="0"/>
              <a:t>International GFs are not automatically enrolled with vision/dental insurance.</a:t>
            </a:r>
          </a:p>
          <a:p>
            <a:pPr>
              <a:buFont typeface="Wingdings" panose="05000000000000000000" pitchFamily="2" charset="2"/>
              <a:buChar char="v"/>
            </a:pPr>
            <a:r>
              <a:rPr lang="en-US" dirty="0"/>
              <a:t>Assistantship students less than 100% benefit</a:t>
            </a:r>
          </a:p>
        </p:txBody>
      </p:sp>
      <p:sp>
        <p:nvSpPr>
          <p:cNvPr id="4" name="Title 3">
            <a:extLst>
              <a:ext uri="{FF2B5EF4-FFF2-40B4-BE49-F238E27FC236}">
                <a16:creationId xmlns:a16="http://schemas.microsoft.com/office/drawing/2014/main" id="{B2017DA0-5614-41C5-8361-58E2D4440B86}"/>
              </a:ext>
            </a:extLst>
          </p:cNvPr>
          <p:cNvSpPr>
            <a:spLocks noGrp="1"/>
          </p:cNvSpPr>
          <p:nvPr>
            <p:ph type="title"/>
          </p:nvPr>
        </p:nvSpPr>
        <p:spPr/>
        <p:txBody>
          <a:bodyPr/>
          <a:lstStyle/>
          <a:p>
            <a:r>
              <a:rPr lang="en-US" dirty="0"/>
              <a:t>Eligibility</a:t>
            </a:r>
          </a:p>
        </p:txBody>
      </p:sp>
      <p:sp>
        <p:nvSpPr>
          <p:cNvPr id="5" name="Text Placeholder 3">
            <a:extLst>
              <a:ext uri="{FF2B5EF4-FFF2-40B4-BE49-F238E27FC236}">
                <a16:creationId xmlns:a16="http://schemas.microsoft.com/office/drawing/2014/main" id="{D3C55727-2F28-443C-B9F5-70C595F88C98}"/>
              </a:ext>
            </a:extLst>
          </p:cNvPr>
          <p:cNvSpPr txBox="1">
            <a:spLocks/>
          </p:cNvSpPr>
          <p:nvPr/>
        </p:nvSpPr>
        <p:spPr>
          <a:xfrm>
            <a:off x="6515944" y="1790891"/>
            <a:ext cx="4639736" cy="736282"/>
          </a:xfrm>
          <a:prstGeom prst="rect">
            <a:avLst/>
          </a:prstGeom>
          <a:ln w="28575">
            <a:solidFill>
              <a:schemeClr val="accent5">
                <a:lumMod val="50000"/>
              </a:schemeClr>
            </a:solidFill>
          </a:ln>
        </p:spPr>
        <p:txBody>
          <a:bodyPr/>
          <a:lst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t>NOT ELIGIBLE</a:t>
            </a:r>
          </a:p>
        </p:txBody>
      </p:sp>
      <p:sp>
        <p:nvSpPr>
          <p:cNvPr id="6" name="Text Placeholder 3">
            <a:extLst>
              <a:ext uri="{FF2B5EF4-FFF2-40B4-BE49-F238E27FC236}">
                <a16:creationId xmlns:a16="http://schemas.microsoft.com/office/drawing/2014/main" id="{298BFE93-D937-49FE-A31C-962F58B81D59}"/>
              </a:ext>
            </a:extLst>
          </p:cNvPr>
          <p:cNvSpPr txBox="1">
            <a:spLocks/>
          </p:cNvSpPr>
          <p:nvPr/>
        </p:nvSpPr>
        <p:spPr>
          <a:xfrm>
            <a:off x="1097280" y="1790891"/>
            <a:ext cx="4639736" cy="736282"/>
          </a:xfrm>
          <a:prstGeom prst="rect">
            <a:avLst/>
          </a:prstGeom>
          <a:ln w="28575">
            <a:solidFill>
              <a:schemeClr val="accent2">
                <a:lumMod val="50000"/>
              </a:schemeClr>
            </a:solidFill>
          </a:ln>
        </p:spPr>
        <p:txBody>
          <a:bodyPr/>
          <a:lst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t>ELIGIBLE</a:t>
            </a:r>
          </a:p>
        </p:txBody>
      </p:sp>
    </p:spTree>
    <p:extLst>
      <p:ext uri="{BB962C8B-B14F-4D97-AF65-F5344CB8AC3E}">
        <p14:creationId xmlns:p14="http://schemas.microsoft.com/office/powerpoint/2010/main" val="4134460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AC09CA9-6FDD-4F57-AD6A-55AE330F981E}"/>
              </a:ext>
            </a:extLst>
          </p:cNvPr>
          <p:cNvSpPr>
            <a:spLocks noGrp="1"/>
          </p:cNvSpPr>
          <p:nvPr>
            <p:ph idx="1"/>
          </p:nvPr>
        </p:nvSpPr>
        <p:spPr>
          <a:xfrm>
            <a:off x="719775" y="1386748"/>
            <a:ext cx="10058400" cy="4451990"/>
          </a:xfrm>
        </p:spPr>
        <p:txBody>
          <a:bodyPr>
            <a:normAutofit fontScale="85000" lnSpcReduction="10000"/>
          </a:bodyPr>
          <a:lstStyle/>
          <a:p>
            <a:pPr>
              <a:buFont typeface="Wingdings" panose="05000000000000000000" pitchFamily="2" charset="2"/>
              <a:buChar char="§"/>
            </a:pPr>
            <a:r>
              <a:rPr lang="en-US" sz="2400" dirty="0"/>
              <a:t>Employer Payroll Deduction (80% of the overall costs)</a:t>
            </a:r>
          </a:p>
          <a:p>
            <a:pPr lvl="1">
              <a:buFont typeface="Wingdings" panose="05000000000000000000" pitchFamily="2" charset="2"/>
              <a:buChar char="§"/>
            </a:pPr>
            <a:r>
              <a:rPr lang="en-US" dirty="0"/>
              <a:t>The GSHIP deduction will always be charged to the chartfield (payroll benefit account) that the student is paid from, so please make sure to use appropriate fund types when setting up payroll.</a:t>
            </a:r>
          </a:p>
          <a:p>
            <a:pPr lvl="1">
              <a:buFont typeface="Wingdings" panose="05000000000000000000" pitchFamily="2" charset="2"/>
              <a:buChar char="§"/>
            </a:pPr>
            <a:r>
              <a:rPr lang="en-US" dirty="0"/>
              <a:t>The Graduate School collects an employer payroll deduction each Fall and Spring from the TA benefit pool, RA benefit allotment or GR/GT activities. </a:t>
            </a:r>
          </a:p>
          <a:p>
            <a:pPr lvl="2">
              <a:buFont typeface="Wingdings" panose="05000000000000000000" pitchFamily="2" charset="2"/>
              <a:buChar char="§"/>
            </a:pPr>
            <a:r>
              <a:rPr lang="en-US" dirty="0"/>
              <a:t>GT’s and GR’s should only be added to GSHIP if there are funds available at the department level to cover the 80% premium cost</a:t>
            </a:r>
          </a:p>
          <a:p>
            <a:pPr lvl="1">
              <a:buFont typeface="Wingdings" panose="05000000000000000000" pitchFamily="2" charset="2"/>
              <a:buChar char="§"/>
            </a:pPr>
            <a:r>
              <a:rPr lang="en-US" dirty="0"/>
              <a:t>This is billed on top of a student’s pay (as a benefit), not deducted from their paycheck. </a:t>
            </a:r>
          </a:p>
          <a:p>
            <a:pPr lvl="1">
              <a:buFont typeface="Wingdings" panose="05000000000000000000" pitchFamily="2" charset="2"/>
              <a:buChar char="§"/>
            </a:pPr>
            <a:r>
              <a:rPr lang="en-US" dirty="0"/>
              <a:t>RA’s must be paid from a grant (5000 fund) that has a benefit allotment for each student researcher. </a:t>
            </a:r>
          </a:p>
          <a:p>
            <a:pPr lvl="1">
              <a:buFont typeface="Wingdings" panose="05000000000000000000" pitchFamily="2" charset="2"/>
              <a:buChar char="§"/>
            </a:pPr>
            <a:r>
              <a:rPr lang="en-US" dirty="0"/>
              <a:t>TA benefits are automatically reimbursed by the VP’s office, as long as they paid from a 1001 fund. </a:t>
            </a:r>
          </a:p>
          <a:p>
            <a:pPr marL="201168" lvl="1" indent="0">
              <a:buNone/>
            </a:pPr>
            <a:endParaRPr lang="en-US" dirty="0"/>
          </a:p>
          <a:p>
            <a:pPr>
              <a:buFont typeface="Wingdings" panose="05000000000000000000" pitchFamily="2" charset="2"/>
              <a:buChar char="§"/>
            </a:pPr>
            <a:r>
              <a:rPr lang="en-US" sz="2400" dirty="0"/>
              <a:t>Student Fee (20% of the overall cost) </a:t>
            </a:r>
          </a:p>
          <a:p>
            <a:pPr lvl="1">
              <a:buFont typeface="Wingdings" panose="05000000000000000000" pitchFamily="2" charset="2"/>
              <a:buChar char="§"/>
            </a:pPr>
            <a:r>
              <a:rPr lang="en-US" dirty="0"/>
              <a:t>Billed through Income Accounting</a:t>
            </a:r>
          </a:p>
          <a:p>
            <a:pPr lvl="2">
              <a:buFont typeface="Wingdings" panose="05000000000000000000" pitchFamily="2" charset="2"/>
              <a:buChar char="§"/>
            </a:pPr>
            <a:r>
              <a:rPr lang="en-US" dirty="0"/>
              <a:t>Usually after the TB Portal closes for the semester</a:t>
            </a:r>
          </a:p>
          <a:p>
            <a:pPr lvl="1">
              <a:buFont typeface="Wingdings" panose="05000000000000000000" pitchFamily="2" charset="2"/>
              <a:buChar char="§"/>
            </a:pPr>
            <a:r>
              <a:rPr lang="en-US" dirty="0"/>
              <a:t>The Spring fee is larger because it includes summer coverage as well. </a:t>
            </a:r>
          </a:p>
          <a:p>
            <a:endParaRPr lang="en-US" dirty="0"/>
          </a:p>
        </p:txBody>
      </p:sp>
      <p:sp>
        <p:nvSpPr>
          <p:cNvPr id="3" name="Title 2">
            <a:extLst>
              <a:ext uri="{FF2B5EF4-FFF2-40B4-BE49-F238E27FC236}">
                <a16:creationId xmlns:a16="http://schemas.microsoft.com/office/drawing/2014/main" id="{6243812F-268D-49FB-83E0-28522711A3E8}"/>
              </a:ext>
            </a:extLst>
          </p:cNvPr>
          <p:cNvSpPr>
            <a:spLocks noGrp="1"/>
          </p:cNvSpPr>
          <p:nvPr>
            <p:ph type="title"/>
          </p:nvPr>
        </p:nvSpPr>
        <p:spPr>
          <a:xfrm>
            <a:off x="1097280" y="421817"/>
            <a:ext cx="10058400" cy="702308"/>
          </a:xfrm>
        </p:spPr>
        <p:txBody>
          <a:bodyPr/>
          <a:lstStyle/>
          <a:p>
            <a:r>
              <a:rPr lang="en-US" dirty="0"/>
              <a:t>How is GSHIP Funded</a:t>
            </a:r>
          </a:p>
        </p:txBody>
      </p:sp>
    </p:spTree>
    <p:extLst>
      <p:ext uri="{BB962C8B-B14F-4D97-AF65-F5344CB8AC3E}">
        <p14:creationId xmlns:p14="http://schemas.microsoft.com/office/powerpoint/2010/main" val="209301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B5020A-D919-4BEB-B5F8-F9F5CDF0E9B3}"/>
              </a:ext>
            </a:extLst>
          </p:cNvPr>
          <p:cNvSpPr>
            <a:spLocks noGrp="1"/>
          </p:cNvSpPr>
          <p:nvPr>
            <p:ph idx="1"/>
          </p:nvPr>
        </p:nvSpPr>
        <p:spPr>
          <a:xfrm>
            <a:off x="592184" y="1487414"/>
            <a:ext cx="5181600" cy="4999345"/>
          </a:xfrm>
        </p:spPr>
        <p:txBody>
          <a:bodyPr>
            <a:normAutofit lnSpcReduction="10000"/>
          </a:bodyPr>
          <a:lstStyle/>
          <a:p>
            <a:pPr>
              <a:buFont typeface="Courier New" panose="02070309020205020404" pitchFamily="49" charset="0"/>
              <a:buChar char="o"/>
            </a:pPr>
            <a:r>
              <a:rPr lang="en-US" dirty="0"/>
              <a:t>Department indicate if the student has elected GSHIP through the TB portal</a:t>
            </a:r>
          </a:p>
          <a:p>
            <a:pPr lvl="1">
              <a:buFont typeface="Courier New" panose="02070309020205020404" pitchFamily="49" charset="0"/>
              <a:buChar char="o"/>
            </a:pPr>
            <a:r>
              <a:rPr lang="en-US" dirty="0"/>
              <a:t>We enroll students with UHCSR on a weekly basis, up to the close of the TB portal.</a:t>
            </a:r>
          </a:p>
          <a:p>
            <a:pPr lvl="1">
              <a:buFont typeface="Courier New" panose="02070309020205020404" pitchFamily="49" charset="0"/>
              <a:buChar char="o"/>
            </a:pPr>
            <a:r>
              <a:rPr lang="en-US" dirty="0"/>
              <a:t>Student must have signed offer and be registered for nine (9) credit hours to be enrolled.</a:t>
            </a:r>
          </a:p>
          <a:p>
            <a:pPr>
              <a:buFont typeface="Courier New" panose="02070309020205020404" pitchFamily="49" charset="0"/>
              <a:buChar char="o"/>
            </a:pPr>
            <a:r>
              <a:rPr lang="en-US" b="1" dirty="0">
                <a:solidFill>
                  <a:schemeClr val="accent1">
                    <a:lumMod val="75000"/>
                  </a:schemeClr>
                </a:solidFill>
              </a:rPr>
              <a:t>Please receive verification from the student he/she wants GSHIP</a:t>
            </a:r>
            <a:r>
              <a:rPr lang="en-US" dirty="0"/>
              <a:t>.</a:t>
            </a:r>
          </a:p>
          <a:p>
            <a:pPr lvl="2">
              <a:buFont typeface="Courier New" panose="02070309020205020404" pitchFamily="49" charset="0"/>
              <a:buChar char="o"/>
            </a:pPr>
            <a:r>
              <a:rPr lang="en-US" dirty="0"/>
              <a:t>Student are assessed a 20% GSHIP Fee</a:t>
            </a:r>
          </a:p>
          <a:p>
            <a:pPr>
              <a:buFont typeface="Courier New" panose="02070309020205020404" pitchFamily="49" charset="0"/>
              <a:buChar char="o"/>
            </a:pPr>
            <a:r>
              <a:rPr lang="en-US" dirty="0"/>
              <a:t>Once the TBP portal closes, changes to the insurance census are highly discouraged.</a:t>
            </a:r>
          </a:p>
          <a:p>
            <a:pPr lvl="1">
              <a:buFont typeface="Courier New" panose="02070309020205020404" pitchFamily="49" charset="0"/>
              <a:buChar char="o"/>
            </a:pPr>
            <a:r>
              <a:rPr lang="en-US" dirty="0"/>
              <a:t>Manual process after fees are posted and students are enrolled</a:t>
            </a:r>
          </a:p>
          <a:p>
            <a:pPr>
              <a:buFont typeface="Courier New" panose="02070309020205020404" pitchFamily="49" charset="0"/>
              <a:buChar char="o"/>
            </a:pPr>
            <a:endParaRPr lang="en-US" dirty="0"/>
          </a:p>
        </p:txBody>
      </p:sp>
      <p:sp>
        <p:nvSpPr>
          <p:cNvPr id="3" name="Title 2">
            <a:extLst>
              <a:ext uri="{FF2B5EF4-FFF2-40B4-BE49-F238E27FC236}">
                <a16:creationId xmlns:a16="http://schemas.microsoft.com/office/drawing/2014/main" id="{257887E0-FC0F-41EE-B166-40E68801116E}"/>
              </a:ext>
            </a:extLst>
          </p:cNvPr>
          <p:cNvSpPr>
            <a:spLocks noGrp="1"/>
          </p:cNvSpPr>
          <p:nvPr>
            <p:ph type="title"/>
          </p:nvPr>
        </p:nvSpPr>
        <p:spPr>
          <a:xfrm>
            <a:off x="837222" y="371240"/>
            <a:ext cx="10058400" cy="684537"/>
          </a:xfrm>
        </p:spPr>
        <p:txBody>
          <a:bodyPr/>
          <a:lstStyle/>
          <a:p>
            <a:r>
              <a:rPr lang="en-US" dirty="0"/>
              <a:t>GSHIP enrollment</a:t>
            </a:r>
          </a:p>
        </p:txBody>
      </p:sp>
      <p:pic>
        <p:nvPicPr>
          <p:cNvPr id="5" name="Picture 4">
            <a:extLst>
              <a:ext uri="{FF2B5EF4-FFF2-40B4-BE49-F238E27FC236}">
                <a16:creationId xmlns:a16="http://schemas.microsoft.com/office/drawing/2014/main" id="{3217D967-0B18-41FE-B81A-39291816D9C7}"/>
              </a:ext>
            </a:extLst>
          </p:cNvPr>
          <p:cNvPicPr>
            <a:picLocks noChangeAspect="1"/>
          </p:cNvPicPr>
          <p:nvPr/>
        </p:nvPicPr>
        <p:blipFill>
          <a:blip r:embed="rId2"/>
          <a:stretch>
            <a:fillRect/>
          </a:stretch>
        </p:blipFill>
        <p:spPr>
          <a:xfrm>
            <a:off x="6797144" y="1631924"/>
            <a:ext cx="4123645" cy="4167985"/>
          </a:xfrm>
          <a:prstGeom prst="rect">
            <a:avLst/>
          </a:prstGeom>
        </p:spPr>
      </p:pic>
      <p:sp>
        <p:nvSpPr>
          <p:cNvPr id="6" name="Arrow: Down 5">
            <a:extLst>
              <a:ext uri="{FF2B5EF4-FFF2-40B4-BE49-F238E27FC236}">
                <a16:creationId xmlns:a16="http://schemas.microsoft.com/office/drawing/2014/main" id="{A2FCE056-0821-462D-971E-DFF4F6FE8487}"/>
              </a:ext>
            </a:extLst>
          </p:cNvPr>
          <p:cNvSpPr/>
          <p:nvPr/>
        </p:nvSpPr>
        <p:spPr>
          <a:xfrm rot="3805054">
            <a:off x="9577588" y="3143077"/>
            <a:ext cx="429789" cy="2833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4936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D45D80-C85F-45BD-8B43-D4DDA0216459}"/>
              </a:ext>
            </a:extLst>
          </p:cNvPr>
          <p:cNvSpPr>
            <a:spLocks noGrp="1"/>
          </p:cNvSpPr>
          <p:nvPr>
            <p:ph idx="1"/>
          </p:nvPr>
        </p:nvSpPr>
        <p:spPr>
          <a:xfrm>
            <a:off x="792480" y="1916612"/>
            <a:ext cx="10058400" cy="3760891"/>
          </a:xfrm>
        </p:spPr>
        <p:txBody>
          <a:bodyPr>
            <a:normAutofit/>
          </a:bodyPr>
          <a:lstStyle/>
          <a:p>
            <a:pPr>
              <a:buFont typeface="Wingdings" panose="05000000000000000000" pitchFamily="2" charset="2"/>
              <a:buChar char="Ø"/>
            </a:pPr>
            <a:r>
              <a:rPr lang="en-US" dirty="0"/>
              <a:t>Some departments choose to pay premiums for students who don’t qualify for the regular subsidized program</a:t>
            </a:r>
          </a:p>
          <a:p>
            <a:pPr lvl="1">
              <a:buFont typeface="Wingdings" panose="05000000000000000000" pitchFamily="2" charset="2"/>
              <a:buChar char="Ø"/>
            </a:pPr>
            <a:r>
              <a:rPr lang="en-US" dirty="0"/>
              <a:t>Graduate students taking three (3) or more credits are eligible to enroll in the student health insurance plan</a:t>
            </a:r>
          </a:p>
          <a:p>
            <a:pPr>
              <a:buFont typeface="Wingdings" panose="05000000000000000000" pitchFamily="2" charset="2"/>
              <a:buChar char="Ø"/>
            </a:pPr>
            <a:r>
              <a:rPr lang="en-US" dirty="0"/>
              <a:t>Most departments only need to enroll </a:t>
            </a:r>
            <a:r>
              <a:rPr lang="en-US" u="sng" dirty="0"/>
              <a:t>Graduate Fellows</a:t>
            </a:r>
          </a:p>
          <a:p>
            <a:pPr>
              <a:buFont typeface="Wingdings" panose="05000000000000000000" pitchFamily="2" charset="2"/>
              <a:buChar char="Ø"/>
            </a:pPr>
            <a:r>
              <a:rPr lang="en-US" dirty="0"/>
              <a:t>Remember to report insurance payments/reimbursements made on behalf of students to Scholarship Administration</a:t>
            </a:r>
          </a:p>
          <a:p>
            <a:pPr lvl="1">
              <a:buFont typeface="Wingdings" panose="05000000000000000000" pitchFamily="2" charset="2"/>
              <a:buChar char="Ø"/>
            </a:pPr>
            <a:r>
              <a:rPr lang="en-US" dirty="0"/>
              <a:t>Miscellaneous Item Type</a:t>
            </a:r>
          </a:p>
          <a:p>
            <a:pPr>
              <a:buFont typeface="Wingdings" panose="05000000000000000000" pitchFamily="2" charset="2"/>
              <a:buChar char="Ø"/>
            </a:pPr>
            <a:r>
              <a:rPr lang="en-US" dirty="0"/>
              <a:t>All coverage automatically terminates each year as of August 15. Students must be re-enrolled each Fall for coverage to continue. </a:t>
            </a:r>
          </a:p>
          <a:p>
            <a:pPr>
              <a:buFont typeface="Wingdings" panose="05000000000000000000" pitchFamily="2" charset="2"/>
              <a:buChar char="Ø"/>
            </a:pPr>
            <a:endParaRPr lang="en-US" dirty="0"/>
          </a:p>
          <a:p>
            <a:pPr marL="0" indent="0">
              <a:buNone/>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p:txBody>
      </p:sp>
      <p:sp>
        <p:nvSpPr>
          <p:cNvPr id="3" name="Title 2">
            <a:extLst>
              <a:ext uri="{FF2B5EF4-FFF2-40B4-BE49-F238E27FC236}">
                <a16:creationId xmlns:a16="http://schemas.microsoft.com/office/drawing/2014/main" id="{5A8647EA-7B59-4966-90E9-D7EF25FEECC7}"/>
              </a:ext>
            </a:extLst>
          </p:cNvPr>
          <p:cNvSpPr>
            <a:spLocks noGrp="1"/>
          </p:cNvSpPr>
          <p:nvPr>
            <p:ph type="title"/>
          </p:nvPr>
        </p:nvSpPr>
        <p:spPr/>
        <p:txBody>
          <a:bodyPr/>
          <a:lstStyle/>
          <a:p>
            <a:r>
              <a:rPr lang="en-US" dirty="0"/>
              <a:t>Department-paid enrollment</a:t>
            </a:r>
          </a:p>
        </p:txBody>
      </p:sp>
    </p:spTree>
    <p:extLst>
      <p:ext uri="{BB962C8B-B14F-4D97-AF65-F5344CB8AC3E}">
        <p14:creationId xmlns:p14="http://schemas.microsoft.com/office/powerpoint/2010/main" val="1499412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C3491A9-DA07-41C8-BE84-3CEBD17E11C1}"/>
              </a:ext>
            </a:extLst>
          </p:cNvPr>
          <p:cNvSpPr>
            <a:spLocks noGrp="1"/>
          </p:cNvSpPr>
          <p:nvPr>
            <p:ph idx="1"/>
          </p:nvPr>
        </p:nvSpPr>
        <p:spPr>
          <a:xfrm>
            <a:off x="1097280" y="2108201"/>
            <a:ext cx="10058400" cy="3948650"/>
          </a:xfrm>
        </p:spPr>
        <p:txBody>
          <a:bodyPr>
            <a:normAutofit fontScale="85000" lnSpcReduction="10000"/>
          </a:bodyPr>
          <a:lstStyle/>
          <a:p>
            <a:pPr>
              <a:buFont typeface="Wingdings" panose="05000000000000000000" pitchFamily="2" charset="2"/>
              <a:buChar char="v"/>
            </a:pPr>
            <a:r>
              <a:rPr lang="en-US" dirty="0"/>
              <a:t>Use the provided department enrollment spreadsheet for United HealthCare, and/or enroll your students with EMI via the online portal. If you need access to the spreadsheet or portal and have not used them previously, contact the Graduate School. </a:t>
            </a:r>
          </a:p>
          <a:p>
            <a:pPr lvl="1"/>
            <a:r>
              <a:rPr lang="en-US" dirty="0"/>
              <a:t>Be sure to use the correct insurance location code – insurance location code is the same for UHCSR and EMI. </a:t>
            </a:r>
          </a:p>
          <a:p>
            <a:pPr lvl="1"/>
            <a:r>
              <a:rPr lang="en-US" dirty="0"/>
              <a:t>We will be having an EMI portal training session this August.  More information to follow.</a:t>
            </a:r>
          </a:p>
          <a:p>
            <a:pPr>
              <a:buFont typeface="Wingdings" panose="05000000000000000000" pitchFamily="2" charset="2"/>
              <a:buChar char="v"/>
            </a:pPr>
            <a:r>
              <a:rPr lang="en-US" dirty="0"/>
              <a:t>For the health plan, submit your spreadsheet to </a:t>
            </a:r>
            <a:r>
              <a:rPr lang="en-US" dirty="0">
                <a:hlinkClick r:id="rId2"/>
              </a:rPr>
              <a:t>sidpremium@uhcsr.com</a:t>
            </a:r>
            <a:endParaRPr lang="en-US" dirty="0"/>
          </a:p>
          <a:p>
            <a:pPr lvl="1"/>
            <a:r>
              <a:rPr lang="en-US" dirty="0"/>
              <a:t>PLEASE </a:t>
            </a:r>
            <a:r>
              <a:rPr lang="en-US" b="1" u="sng" dirty="0"/>
              <a:t>add “PHI” </a:t>
            </a:r>
            <a:r>
              <a:rPr lang="en-US" dirty="0"/>
              <a:t>to the beginning of your subject line to send securely</a:t>
            </a:r>
          </a:p>
          <a:p>
            <a:pPr lvl="1"/>
            <a:r>
              <a:rPr lang="en-US" dirty="0"/>
              <a:t>You will receive an invoice from UHCSR</a:t>
            </a:r>
          </a:p>
          <a:p>
            <a:pPr lvl="1"/>
            <a:r>
              <a:rPr lang="en-US" dirty="0"/>
              <a:t>The spreadsheet can also be used to update contact information or to remove coverage</a:t>
            </a:r>
          </a:p>
          <a:p>
            <a:pPr>
              <a:buFont typeface="Wingdings" panose="05000000000000000000" pitchFamily="2" charset="2"/>
              <a:buChar char="v"/>
            </a:pPr>
            <a:r>
              <a:rPr lang="en-US" dirty="0"/>
              <a:t>For dental/vision enrollment, complete portal enrollment by the census deadline each semester</a:t>
            </a:r>
          </a:p>
          <a:p>
            <a:pPr lvl="1"/>
            <a:r>
              <a:rPr lang="en-US" dirty="0"/>
              <a:t>EMI will supply each department with a semester bill and an annual bill to facilitate payment. Failure to meet payment deadlines may result in termination of coverage.</a:t>
            </a:r>
          </a:p>
        </p:txBody>
      </p:sp>
      <p:sp>
        <p:nvSpPr>
          <p:cNvPr id="3" name="Title 2">
            <a:extLst>
              <a:ext uri="{FF2B5EF4-FFF2-40B4-BE49-F238E27FC236}">
                <a16:creationId xmlns:a16="http://schemas.microsoft.com/office/drawing/2014/main" id="{8B90C755-CD02-45F2-8AB2-7614D91476AE}"/>
              </a:ext>
            </a:extLst>
          </p:cNvPr>
          <p:cNvSpPr>
            <a:spLocks noGrp="1"/>
          </p:cNvSpPr>
          <p:nvPr>
            <p:ph type="title"/>
          </p:nvPr>
        </p:nvSpPr>
        <p:spPr/>
        <p:txBody>
          <a:bodyPr/>
          <a:lstStyle/>
          <a:p>
            <a:r>
              <a:rPr lang="en-US" dirty="0"/>
              <a:t>Department paid enrollment</a:t>
            </a:r>
          </a:p>
        </p:txBody>
      </p:sp>
    </p:spTree>
    <p:extLst>
      <p:ext uri="{BB962C8B-B14F-4D97-AF65-F5344CB8AC3E}">
        <p14:creationId xmlns:p14="http://schemas.microsoft.com/office/powerpoint/2010/main" val="4112007457"/>
      </p:ext>
    </p:extLst>
  </p:cSld>
  <p:clrMapOvr>
    <a:masterClrMapping/>
  </p:clrMapOvr>
</p:sld>
</file>

<file path=ppt/theme/theme1.xml><?xml version="1.0" encoding="utf-8"?>
<a:theme xmlns:a="http://schemas.openxmlformats.org/drawingml/2006/main" name="RetrospectVTI">
  <a:themeElements>
    <a:clrScheme name="Brights">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Consolas-Verdana">
      <a:majorFont>
        <a:latin typeface="Consolas" panose="020B0609020204030204"/>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Verdana" panose="020B060403050404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Minimalist_Light_Sales Pitch_03_Win32_AS_v2" id="{CF4846AB-E769-4F64-85D9-28E4AEB533C2}" vid="{4425D9ED-C4EC-465B-AB7E-72A929978A0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a6e671f1cd7e4d96ff9652be322dd5e">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4e2496f70b101db0b8013f30a071bbf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8F4328E-77DF-41E8-952F-124AE19F1F7C}">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1F2FE978-FCBC-4C90-A410-B547AA7060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A7FA506-1E93-4CA4-B270-1F08FD18C36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Light sales pitch presentation</Template>
  <TotalTime>590</TotalTime>
  <Words>1936</Words>
  <Application>Microsoft Office PowerPoint</Application>
  <PresentationFormat>Widescreen</PresentationFormat>
  <Paragraphs>227</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Adobe Devanagari</vt:lpstr>
      <vt:lpstr>Arial</vt:lpstr>
      <vt:lpstr>Calibri</vt:lpstr>
      <vt:lpstr>Consolas</vt:lpstr>
      <vt:lpstr>Courier New</vt:lpstr>
      <vt:lpstr>Verdana</vt:lpstr>
      <vt:lpstr>Wingdings</vt:lpstr>
      <vt:lpstr>RetrospectVTI</vt:lpstr>
      <vt:lpstr>Graduate Subsidized Health Insurance Program (GSHIP)</vt:lpstr>
      <vt:lpstr>Glossary terms</vt:lpstr>
      <vt:lpstr>What is gship?</vt:lpstr>
      <vt:lpstr>Effective Dates</vt:lpstr>
      <vt:lpstr>Eligibility</vt:lpstr>
      <vt:lpstr>How is GSHIP Funded</vt:lpstr>
      <vt:lpstr>GSHIP enrollment</vt:lpstr>
      <vt:lpstr>Department-paid enrollment</vt:lpstr>
      <vt:lpstr>Department paid enrollment</vt:lpstr>
      <vt:lpstr>Enrollment methods overview</vt:lpstr>
      <vt:lpstr>Dependent Enrollment</vt:lpstr>
      <vt:lpstr>Dependent Enrollment</vt:lpstr>
      <vt:lpstr>UHCSR open enrollment dates</vt:lpstr>
      <vt:lpstr>International students</vt:lpstr>
      <vt:lpstr>PowerPoint Presentation</vt:lpstr>
      <vt:lpstr>2021-2022 premiums</vt:lpstr>
      <vt:lpstr>reconciliation</vt:lpstr>
      <vt:lpstr>billing</vt:lpstr>
      <vt:lpstr>Dependent coverage</vt:lpstr>
      <vt:lpstr>Emi portal</vt:lpstr>
      <vt:lpstr>EMI billing portal</vt:lpstr>
      <vt:lpstr>ePR – uhcsr/emi</vt:lpstr>
      <vt:lpstr>Scholarship administration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Subsidized Health Insurance Program (GSHIP)</dc:title>
  <dc:creator>Jennifer Ehlers</dc:creator>
  <cp:lastModifiedBy>Jennifer Ehlers</cp:lastModifiedBy>
  <cp:revision>59</cp:revision>
  <dcterms:created xsi:type="dcterms:W3CDTF">2021-06-23T20:43:21Z</dcterms:created>
  <dcterms:modified xsi:type="dcterms:W3CDTF">2022-06-23T18:51:29Z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