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306" r:id="rId16"/>
    <p:sldId id="314" r:id="rId17"/>
    <p:sldId id="307" r:id="rId18"/>
    <p:sldId id="337" r:id="rId19"/>
    <p:sldId id="338" r:id="rId20"/>
    <p:sldId id="343" r:id="rId21"/>
    <p:sldId id="339" r:id="rId22"/>
    <p:sldId id="340" r:id="rId23"/>
    <p:sldId id="341" r:id="rId24"/>
    <p:sldId id="344" r:id="rId25"/>
    <p:sldId id="342" r:id="rId26"/>
    <p:sldId id="345" r:id="rId27"/>
    <p:sldId id="346" r:id="rId28"/>
    <p:sldId id="318" r:id="rId29"/>
    <p:sldId id="325" r:id="rId30"/>
    <p:sldId id="347" r:id="rId31"/>
    <p:sldId id="384" r:id="rId32"/>
    <p:sldId id="381" r:id="rId33"/>
    <p:sldId id="348" r:id="rId34"/>
    <p:sldId id="352" r:id="rId35"/>
    <p:sldId id="350" r:id="rId36"/>
    <p:sldId id="351" r:id="rId37"/>
    <p:sldId id="326" r:id="rId38"/>
    <p:sldId id="349" r:id="rId39"/>
    <p:sldId id="353" r:id="rId40"/>
    <p:sldId id="319" r:id="rId41"/>
    <p:sldId id="327" r:id="rId42"/>
    <p:sldId id="354" r:id="rId43"/>
    <p:sldId id="355" r:id="rId44"/>
    <p:sldId id="356" r:id="rId45"/>
    <p:sldId id="320" r:id="rId46"/>
    <p:sldId id="329" r:id="rId47"/>
    <p:sldId id="357" r:id="rId48"/>
    <p:sldId id="321" r:id="rId49"/>
    <p:sldId id="331" r:id="rId50"/>
    <p:sldId id="358" r:id="rId51"/>
    <p:sldId id="359" r:id="rId52"/>
    <p:sldId id="332" r:id="rId53"/>
    <p:sldId id="360" r:id="rId54"/>
    <p:sldId id="322" r:id="rId55"/>
    <p:sldId id="333" r:id="rId56"/>
    <p:sldId id="361" r:id="rId57"/>
    <p:sldId id="362" r:id="rId58"/>
    <p:sldId id="363" r:id="rId59"/>
    <p:sldId id="364" r:id="rId60"/>
    <p:sldId id="366" r:id="rId61"/>
    <p:sldId id="367" r:id="rId62"/>
    <p:sldId id="368" r:id="rId63"/>
    <p:sldId id="369" r:id="rId64"/>
    <p:sldId id="382" r:id="rId65"/>
    <p:sldId id="383" r:id="rId66"/>
    <p:sldId id="323" r:id="rId67"/>
    <p:sldId id="335" r:id="rId68"/>
    <p:sldId id="370" r:id="rId69"/>
    <p:sldId id="371" r:id="rId70"/>
    <p:sldId id="372" r:id="rId71"/>
    <p:sldId id="373" r:id="rId72"/>
    <p:sldId id="374" r:id="rId73"/>
    <p:sldId id="375" r:id="rId74"/>
    <p:sldId id="376" r:id="rId75"/>
    <p:sldId id="377" r:id="rId76"/>
    <p:sldId id="324" r:id="rId77"/>
    <p:sldId id="309" r:id="rId78"/>
    <p:sldId id="378" r:id="rId79"/>
    <p:sldId id="380" r:id="rId80"/>
    <p:sldId id="379" r:id="rId81"/>
    <p:sldId id="386" r:id="rId82"/>
    <p:sldId id="385" r:id="rId83"/>
    <p:sldId id="265" r:id="rId84"/>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p:restoredTop sz="94674"/>
  </p:normalViewPr>
  <p:slideViewPr>
    <p:cSldViewPr>
      <p:cViewPr varScale="1">
        <p:scale>
          <a:sx n="123" d="100"/>
          <a:sy n="123" d="100"/>
        </p:scale>
        <p:origin x="1880" y="19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0DFC-A07E-9B4D-AD5D-38F312E29ED6}"/>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B6629-9E61-AB48-B9E3-E85C55DB7D6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40991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3A9C-991C-B14A-8E02-BE462F8D4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BF49D-486E-DF42-903E-386E41EF26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5304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85D5-4E7A-8F4A-BDF4-55D7487DB8CA}"/>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BB7C6-B066-B646-9E7E-72CD78A5BE31}"/>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15312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FEC-6EF6-0D48-AFF1-DD2828088058}"/>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5AAEC1-8A07-1944-A005-F8FD14A3F745}"/>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1051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D08-B3D8-2A42-BF76-805AC5207FE1}"/>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5B8C8-AC7D-F844-AE8A-628BB1C7C613}"/>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630990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A9AF-A076-164A-9510-4E543A252A2F}"/>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294BBF-D41B-4E4F-92A8-FED1EB28B4B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53084-EF16-934D-9E39-7EE13128D546}"/>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62800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0BB8-0147-A443-A63F-8A1271F2702C}"/>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D9D1F14-9287-694A-BA7F-EEFCA8B101D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31271-90C4-724E-9F73-A9AF572D3839}"/>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613AF-4F63-5A42-92EA-BDCE72B61E2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D9E516-939D-E347-B396-DBE12A6F12B8}"/>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26054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F06-7822-5347-8249-C09184EA6753}"/>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0070785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4705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D7E-5D4C-0441-AA54-010E3F9CE11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FFA1B-F5BB-0C4C-82B3-0E4EAA495B5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509BB-8118-494C-8B0C-866CA06C144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3136251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25DD-CB6E-F14C-9432-CFFE0CBBC099}"/>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56E4-3A65-3845-B57E-BB0A98298E8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D35EB54-A44E-9343-A252-C9E762FDF57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209339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1FA8-06DD-3042-8FC8-CEC5B06EF81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DF072-DFB2-0340-9947-FCEDD925BD1F}"/>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4204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2B589-7790-E147-BCB4-652F99278F17}"/>
              </a:ext>
            </a:extLst>
          </p:cNvPr>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40677C-54E7-B140-8C40-D99931D8A55F}"/>
              </a:ext>
            </a:extLst>
          </p:cNvPr>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5669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7B96A-62D5-E845-9C8B-C5B090228433}"/>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04F64-0173-814E-95E8-42CCE6BB1D6B}"/>
              </a:ext>
            </a:extLst>
          </p:cNvPr>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73353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709F-9335-4947-B557-34D946E1442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B5EF-4621-1942-A975-B17E4E608EB5}"/>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72115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7A09-5A04-1C41-8552-06221C82D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E964-EBCE-924C-A3B2-6EDCDC027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08316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7F11-D71B-8C4C-93F4-37D923D99EF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50609-C9D7-D84C-91F3-2DCC08B9ED3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2299308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5C4-841C-5646-9F91-6AF37DD90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F80A3-98A4-DB4D-96E5-904545C7D1FE}"/>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90BEC-DB13-9941-A388-E9FC51374718}"/>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6832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B637-3702-A240-B559-75FD037ACDFC}"/>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54A13-2B6B-6841-B8BE-8C707742A3E5}"/>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76C321-6063-7C46-8C39-B92FEEBB06B5}"/>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4CDB64-C8CB-0145-B3A3-18DD474CB740}"/>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6D0544-9138-2040-9FB3-243574AF0CB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03825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E29-E05E-C74D-93F9-1E71459C74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531732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1712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4353-38C8-9347-8C61-9675DD2976D8}"/>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FF747-1C9A-484E-BEAE-3B2CC34F226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3116E-1409-DD48-BA08-B91F4C09C31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196011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A6D1-AB04-7248-88E5-2A75D349BE8F}"/>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60F57-00D9-4842-ACDD-CD391BB37CBA}"/>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7DFE76D-7DA8-F444-8C10-2BA448E1C8F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2390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0F1D-D1C1-9647-A286-9148CD596E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4D00-3CCD-B44C-AB0F-AAF255FA7C1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76663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DB5B-1CDC-C54E-824D-9C59185FA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E9677-7B35-D246-B3A0-68B919785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1974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071B7-56A0-EE4E-9E80-F0657AB23871}"/>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E52DE-A7B5-9F46-90EC-F5B451F1FDFB}"/>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541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2931-964E-B343-998C-90E22E9B13E1}"/>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EA9B7-675F-1046-B6B0-EBAA1C7D1C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10944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C6-49F2-F747-BFDF-C353F3F97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23F2D-7DB0-4F45-BBB5-AD9A10A692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3492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0EE9-0F6C-7F49-A824-7FF87F2A3B5B}"/>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4AFD2-4DFA-7441-93EA-1B18570EA73C}"/>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1997671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211B-2401-F34E-BB20-8378CE2EF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2CC39-6107-D44A-A908-54640D1B56ED}"/>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C63B2-4FFD-5844-826D-535D1D2DDC71}"/>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27303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9E37-E526-1946-9301-1CD14B644FDD}"/>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F8F4B-A08D-234C-9BB4-64B157F21FD0}"/>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F6ED47-A046-C440-92C2-B0D641BE17EC}"/>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70A15-3456-5A4A-BDEC-3052B9D65D51}"/>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B4F6F1-F079-CF4A-9705-4F6CB137F053}"/>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20174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C32B-BB59-2546-8E57-71AE27DFB4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14780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6513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EEF2-A4AC-A042-ABC1-73809162952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D788E-737A-644F-A2C5-C8295799654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10916-766A-1441-ABDB-C88E08D3F59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618925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CBB-1841-B94E-B1DF-5735C5170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67818-33D0-BD46-A755-996EDD7A3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39412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2DF-F93F-5D46-B082-99A48F71456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3F996-4806-DF4D-A127-B8B30500667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BE14D607-E146-8042-B528-51955B8B72B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85185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A4C7-16E3-404D-B58F-3F7EECF149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1A5B3-3446-F64D-ABB4-48AFCAEDA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3441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AEC2-65CC-5846-B48D-CE4B086D774B}"/>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D8020-F194-F644-B3F9-A4E5CA17CBC0}"/>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3261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BA2-B18D-1F46-ABA6-D669EC62A94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6705B-CF14-334C-9AB7-D5C6D70550E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203042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1BB0-8FE6-F342-A64B-E9FB27FCC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CDA65-EC5A-744A-98FB-737FA2A05F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8501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7ADF-AC10-6F42-8541-2C48B2709F23}"/>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2AF913-18B5-0044-ADAF-AF17CC5AE2E1}"/>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1157296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D6BD-C9C8-EB4D-8F67-0FCA47677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28BB5-B75B-664B-9A25-02082126D2FD}"/>
              </a:ext>
            </a:extLst>
          </p:cNvPr>
          <p:cNvSpPr>
            <a:spLocks noGrp="1"/>
          </p:cNvSpPr>
          <p:nvPr>
            <p:ph sz="half" idx="1"/>
          </p:nvPr>
        </p:nvSpPr>
        <p:spPr>
          <a:xfrm>
            <a:off x="77724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DBB21-AEB7-544F-AAE5-AD7EA326E79E}"/>
              </a:ext>
            </a:extLst>
          </p:cNvPr>
          <p:cNvSpPr>
            <a:spLocks noGrp="1"/>
          </p:cNvSpPr>
          <p:nvPr>
            <p:ph sz="half" idx="2"/>
          </p:nvPr>
        </p:nvSpPr>
        <p:spPr>
          <a:xfrm>
            <a:off x="98298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27287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6340-F6BB-FB49-9F9F-56B3C72103BB}"/>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90DFD-262C-8047-8263-28D13A74F85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349012-884C-2D43-9892-477DFFE89E0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D6DA5-AEEB-394F-9ADD-D235C70C0D37}"/>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C9387-91AE-0043-8E3C-566C19261A0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70674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EBE-49B4-DC40-A5B5-6D9FEDB392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274582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241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7CDA-00FD-7442-B24E-24E64632C01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20333-3D8F-5C40-B6AA-C693DF578ADB}"/>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08141919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196-4E25-B24F-9A06-37D81A91A08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C8B9E-3F82-3D40-AF2F-02590AD042A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ECD14-7EEF-6D46-B9BD-0C40CBEA8271}"/>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63311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0FD-48CA-A549-9D7F-FE6177A0599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A31A5-775A-7642-9C25-A4D83DBFC9B5}"/>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67E2B1-33F8-AD49-B658-EFAA2A6CA93B}"/>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9327328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2B9D-ACD8-D942-BB59-06E179AF6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3A8E5-4B0C-A24D-B671-E9D84CBFC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0589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1DAD0-ECA1-4B4F-A50E-A79BE7823AAB}"/>
              </a:ext>
            </a:extLst>
          </p:cNvPr>
          <p:cNvSpPr>
            <a:spLocks noGrp="1"/>
          </p:cNvSpPr>
          <p:nvPr>
            <p:ph type="title" orient="vert"/>
          </p:nvPr>
        </p:nvSpPr>
        <p:spPr>
          <a:xfrm>
            <a:off x="9118600" y="723900"/>
            <a:ext cx="2616200" cy="7759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F1C82-179F-EE45-9D19-E8647F713FE9}"/>
              </a:ext>
            </a:extLst>
          </p:cNvPr>
          <p:cNvSpPr>
            <a:spLocks noGrp="1"/>
          </p:cNvSpPr>
          <p:nvPr>
            <p:ph type="body" orient="vert" idx="1"/>
          </p:nvPr>
        </p:nvSpPr>
        <p:spPr>
          <a:xfrm>
            <a:off x="1270000" y="723900"/>
            <a:ext cx="7696200" cy="7759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62721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CA9-737B-5143-8C66-C03DD26DA6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C51ED-B0B9-8E48-ABD0-60632604580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067365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910-9666-054A-8EED-5A76995D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E8A7F-FAEE-0243-8FF5-6CF8A9262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39187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B0A2-93CF-0949-AEA1-C952763E3AC6}"/>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1F9D2-0EE6-3241-977D-D4E67767BCB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510307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5C92-BE51-B842-B6CD-DE0F523A2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43787-352D-3A44-8D18-8C5D2FAEC34C}"/>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D10A-928D-EE4F-8700-E442ECCFC083}"/>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43928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745-C89B-404B-BDD6-0BEFE64F576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3A87E-6D4D-4F4D-A9E2-7D3827770A58}"/>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314FE-5D92-BA46-9677-3F6E8DCD6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3D40-B626-0943-A41E-0B689ADB484D}"/>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AA16F8-BB3E-7B4D-8BC6-8E9B3BEB94A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6310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232-449F-B34C-8B21-C6378020D2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547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7-70BA-4D46-AF53-86F30058A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CBD38-7BD9-4B40-A032-22096A35768B}"/>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5AD53-FE4E-FA47-B715-3C6E97CF07B8}"/>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51505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5170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385-22C4-1E4E-96F9-585BA4E3AE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957ED-C9B1-F64C-8476-0DF90E8079F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D0596-6E70-A348-A26A-0160F6569B5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8946189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2BC0-F0C9-0343-920E-5E91FD7D235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80B1E-5613-A245-A6C5-358B0B1E8C9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B0429C-E041-D84E-9E5A-9AF51029C25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560378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486A-13B3-1749-8298-C6248645E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17305-3FF2-5247-B63A-98CAEA6D5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0758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DDAAE-E0B8-8442-854F-8EC2AA056039}"/>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8DB87-6CF1-D742-A5B9-6B883BB6FD8A}"/>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9675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C7B3-C964-7246-84FF-054B1F2A27B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72661-13DA-DB4D-B13C-22288AC5BD4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F09A3E-FBF9-1B4C-A01E-6774A8C2F270}"/>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2AA96-4FF0-3643-924E-8339CC464C9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9C1189-6ABC-1B43-81A7-ADCB92DB12D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061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C6EB-E461-DF4A-8AFB-F3BC037E05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4780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456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63BF-83C9-5C49-8B8D-45400B61228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06BA7-BD96-2C4E-A718-184DF4C89640}"/>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70CBE-8C8A-C947-99ED-FA291A07FAF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22662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4FDD-72F2-9F41-9597-23997A00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67E2D-84EB-7746-ACCC-A236749A9C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5545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A8D6-CAB8-3344-8E11-DCB42F6C326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A09F8-DEAD-7A41-BE1E-F355442AC8FD}"/>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64135234-BD0F-FF40-8231-CF0290043C8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7760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3B3A-4A6B-FD43-A14D-5E3E37378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5C458F-2133-804F-B529-5D21B84C99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6527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762BF-F698-F742-BD6E-BCD9DB031198}"/>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DABF52-4ACF-8C44-91D0-4ACA203E080D}"/>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014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3A73-F72E-2943-BD92-5AB7C5B1485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E5D5F3-0E9B-FE44-A54B-44304DC6C2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9271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C2EF-0435-C843-8461-4A278FFB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2EF76-D1F8-1E41-8C45-3B8CA90B2564}"/>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7601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4844-737B-A748-910E-B7ECEBAABB5F}"/>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887690-4A6E-2C44-A4D2-A9D85434A247}"/>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114305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30E-AE78-ED4F-9F8A-7E877C13C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752C0-109B-634B-A5CA-D8FC990817F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897E3-EF1D-4647-ABAB-47C374B61059}"/>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6586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CBF6-115C-E04F-AAE6-5F1321538259}"/>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7B806-0244-1D49-82E5-6855804522B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EC339-910E-9141-9571-0F97A782BF7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938E5-8187-9247-A82B-FAADB9AE09E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9F8B5-7B17-4B40-8B54-042E6C16F49C}"/>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2600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4F1-43C4-AB42-8419-29EE3F78A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4530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73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E785-EB78-5346-A59F-497281ABEE79}"/>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87BFB-DD90-8A43-BD84-E5E43583DB45}"/>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573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3E9D-1CD1-E348-A9BD-C99BCDE707B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892D-CBD6-2247-9F25-A7AC345E18A5}"/>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68AC-8942-F742-BD2A-7B1509D76CE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773273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195F-0D33-D542-8BF2-F4EFD33D547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35AFA-6556-5B4C-AF72-68D8133669F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F7E555DE-F0CB-E943-B41A-A8EF67EC388C}"/>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74388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86BC-FCEA-CA40-A975-AF3FEF24A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22A86-575B-7E41-9AC6-A17A461181F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735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65CA8-AEF5-4544-82A3-DF3F8C4E2B13}"/>
              </a:ext>
            </a:extLst>
          </p:cNvPr>
          <p:cNvSpPr>
            <a:spLocks noGrp="1"/>
          </p:cNvSpPr>
          <p:nvPr>
            <p:ph type="title" orient="vert"/>
          </p:nvPr>
        </p:nvSpPr>
        <p:spPr>
          <a:xfrm>
            <a:off x="9307513" y="2597150"/>
            <a:ext cx="2803525" cy="6188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4C9C9-3CA3-6845-BBDF-8ABED6D8B1E3}"/>
              </a:ext>
            </a:extLst>
          </p:cNvPr>
          <p:cNvSpPr>
            <a:spLocks noGrp="1"/>
          </p:cNvSpPr>
          <p:nvPr>
            <p:ph type="body" orient="vert" idx="1"/>
          </p:nvPr>
        </p:nvSpPr>
        <p:spPr>
          <a:xfrm>
            <a:off x="893763" y="2597150"/>
            <a:ext cx="8261350"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15689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0280-8697-B448-8B9A-A59682502448}"/>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EE697-7110-964C-84B4-192C0DB5732F}"/>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96456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0B88-6834-4C43-89F6-DC0585FDCAB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7CCA6F-2604-8943-A734-375AE8CF0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7588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8B9C-F994-A444-BBA2-9EFDA344B51E}"/>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75C5D-0E35-A941-BBFD-B65C2139AC3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941986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8B0B-9FFB-6B4F-8FA2-9B38344291FA}"/>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70F829-B6EF-E247-9320-9BEC00ABD7F7}"/>
              </a:ext>
            </a:extLst>
          </p:cNvPr>
          <p:cNvSpPr>
            <a:spLocks noGrp="1"/>
          </p:cNvSpPr>
          <p:nvPr>
            <p:ph sz="half" idx="1"/>
          </p:nvPr>
        </p:nvSpPr>
        <p:spPr>
          <a:xfrm>
            <a:off x="12700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0A156-C8E6-0F41-8219-8DCFB7DCC306}"/>
              </a:ext>
            </a:extLst>
          </p:cNvPr>
          <p:cNvSpPr>
            <a:spLocks noGrp="1"/>
          </p:cNvSpPr>
          <p:nvPr>
            <p:ph sz="half" idx="2"/>
          </p:nvPr>
        </p:nvSpPr>
        <p:spPr>
          <a:xfrm>
            <a:off x="65786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2956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1732-F23C-CA4E-AE45-1526BF12257B}"/>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C4399B-2530-814C-AE34-DF910CF048F7}"/>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872817-BDF4-D446-8A50-FD233F3F3D8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1374-8382-2149-BCAD-8B68E13A130F}"/>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014CB4-B7BB-3C42-AEAD-13CF827BB6EE}"/>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0698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E11F-A07D-3D40-A1E1-42750A82BFF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6336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02BE-502C-4A46-BF57-C46AC526F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71982-4809-EB41-B4E7-FB07B87775B0}"/>
              </a:ext>
            </a:extLst>
          </p:cNvPr>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27398-B74E-9045-9DC4-0FFF7533329F}"/>
              </a:ext>
            </a:extLst>
          </p:cNvPr>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4214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784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E15-15B9-004A-B811-4A324CD00EB8}"/>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77AAA-3E45-C046-A185-795047F9E20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69203-6C3E-8044-A320-ABDE19F209C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4154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9909-D9F8-DC41-A9FB-569251C80D7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95C69-2EC7-0B4F-B8F7-7FAA0C05BA3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8E38876-DDD5-BE44-AEDE-9DF2CDF64A79}"/>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587360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B406-88CC-3041-B306-0ED44AAC9161}"/>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46BFE-E685-1E4B-821F-E9DFEA5E7C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0869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D9953-B142-2C42-9B0F-C67A30B309FE}"/>
              </a:ext>
            </a:extLst>
          </p:cNvPr>
          <p:cNvSpPr>
            <a:spLocks noGrp="1"/>
          </p:cNvSpPr>
          <p:nvPr>
            <p:ph type="title" orient="vert"/>
          </p:nvPr>
        </p:nvSpPr>
        <p:spPr>
          <a:xfrm>
            <a:off x="9307513" y="519113"/>
            <a:ext cx="2803525" cy="79644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BCA05-3703-CA49-B422-8518594FE2D6}"/>
              </a:ext>
            </a:extLst>
          </p:cNvPr>
          <p:cNvSpPr>
            <a:spLocks noGrp="1"/>
          </p:cNvSpPr>
          <p:nvPr>
            <p:ph type="body" orient="vert" idx="1"/>
          </p:nvPr>
        </p:nvSpPr>
        <p:spPr>
          <a:xfrm>
            <a:off x="893763" y="519113"/>
            <a:ext cx="8261350" cy="7964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7274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6CB-C038-8B42-BFFB-1F9B5E88F6E9}"/>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60501-B863-5A4C-8FE6-4B52FB5252D3}"/>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89183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3B10-6307-BF41-8AF6-E05AAB3D9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A053D-3D86-3D49-BC87-D12921B2B568}"/>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254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267-9D05-D145-99FE-0EBF539405F5}"/>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8DC1D-782E-7746-944D-79ABF90B977C}"/>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14518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33ED-9859-BE41-B6D7-FD34514D2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4F883-C1BC-EF42-83A5-7E3EACDD493A}"/>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8EE3F-AB29-0648-B6EB-C09B7EE8BE71}"/>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7851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1A4-274C-B243-B4E8-D7515F92FE4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4313-41F8-4B4E-A131-CB94D05CDE89}"/>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A8EC41-25EF-C94F-8234-97CAC3CA11D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BCDD6-0804-904C-9095-F42CB1FA25FC}"/>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47B37-FE09-7947-9A08-16E9FEA44B2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2731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E9E-2EF8-2D49-985F-CBD835681545}"/>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43AF9-83C0-AD4B-AC6D-E6B2B8FFA99B}"/>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03AD74-53A8-5143-9687-42D055BCC91E}"/>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8C49-543A-A142-8C5C-E24C09F1C43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59D532-04CF-0E42-8357-A8E6D1975BD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261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6B76-B552-4240-B0AE-9B3E3AD53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4097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14075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819-BA36-CE46-A2FC-567D865FB6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5E7CC-6126-4940-83E3-FF27FC6774D3}"/>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2C44-45E9-2C42-A90B-AA4EF62C56FE}"/>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634795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03A5-ADC2-B04E-A72E-8842A19FF9D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9AAAF-6FAF-814F-A5F6-7645FA510D4E}"/>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EC0C685-FE3B-6A49-B405-24EE4EA48CA5}"/>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6783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3831-6405-334F-B37B-7DCA0702D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DB398-24F8-4940-93E0-AB47470C4E9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3769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F9BD3-E91C-E646-ACD2-199FAE92F926}"/>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FF12B-BC97-F747-A113-E45BD6BE2E5A}"/>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2593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AD40-8111-5A4D-BD36-A66CB3AA3C87}"/>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5C7D8-AAB0-CA48-BF2E-1E5B90563A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07138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1FE0-A40C-3843-B155-3F9B4204D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DC7E3-76C0-B84F-BF3C-431DCA54785E}"/>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7603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B73B-783B-EF44-BFC1-1B7BAC3A9B2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261DD0-5BDF-7141-8258-A0F1A51F234D}"/>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783516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1AEB-90B4-3A46-8518-7372BE975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9BA74-9BF5-1C43-B385-1CC277ED94CC}"/>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229C2C-AAB1-A845-AAAB-64BA83EA3F8D}"/>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647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6B88-0C20-DD48-9EB3-E30A322572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44382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89EE-A245-C746-AF2C-F0048A059A23}"/>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567F9-CA0F-0840-8C39-773484D88E6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CA8D14-88E7-514D-AAB5-D177EEF4B4A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EA02B-35AD-0743-B5E6-7556A3CCE467}"/>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0CE7EC-5604-0748-BDF4-CFCEFE0B14FD}"/>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0928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7815-F583-F24B-9318-323D835214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57765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5318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2280-AC67-D346-93F6-9C599D7B94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E4957-484C-F448-B64E-0BB7BB6CCD4F}"/>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759A7B-6F87-334E-AA3D-433154FD38E0}"/>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77334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A671-0F26-6846-BE2D-357FFC47C23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48BE8-371E-914B-B653-E513E0CEBA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DF61D9AC-ACFF-3448-8552-229A3D02FB5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5683421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1F82-786A-3744-86E7-C8F06E0B5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D920A-F955-3D4D-B049-423C75A1CCEB}"/>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4260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EEF68-BFAA-A743-A111-D1EA807E3F6F}"/>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C352E-5E68-1947-BB98-A2C5D4CF6EB0}"/>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3201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C347-8756-5546-A421-C40A8C9E979A}"/>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2AA87-BF03-2F41-AB29-F5EC05C4DA3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439540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3214-ACC3-864C-84B0-BA9C1CBB5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7D12D-EA19-CE4F-B641-534DE83F4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323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655C-52CA-8949-B8C8-D09E126F5605}"/>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2E7E2-B329-7B4D-8F0E-3805F5C79A39}"/>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533643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7990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CAD-3FA2-D249-88E7-416487EB5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E29B0-A2BB-8643-87C5-D87CA455E7A2}"/>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F3163-B666-A74F-9147-49823529D736}"/>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431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F68D-719F-854B-934B-A03401C9CF56}"/>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49697-4439-6842-9D1B-92872657CB8A}"/>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04D1B0-06DB-254E-ADCA-6B59EA670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B31E05-F467-134A-94DE-7F898447E28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D76E7-258A-E74C-A624-A206D258CFD4}"/>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0040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D71D-D2CA-C744-978D-D4FB472DCD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18743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650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A49A-6E9E-F349-B10C-3E5CBE6CDA4B}"/>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6FB75-7F22-7146-939A-7D51990D885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3223C-CBDD-B94B-8382-EA5FFB79816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212550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F0CB-D820-8C47-AF78-AE918F51B77F}"/>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0998-8AE1-BC40-921E-5E2E0940CD6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1DEDF208-70D7-3943-B835-2958F68C6C5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786001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CE3C-D547-5641-8A52-F16958814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D67B1-1E9B-044D-8527-28AC66860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961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A1422-D114-1640-81F1-9CDF8762793F}"/>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9505A-BA60-CF4F-ABA9-CCE337B0D987}"/>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360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9258-5517-064B-A913-2EDE25E158EF}"/>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FC74B-223B-3049-9EC8-A2A234B97D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910448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8EC-0C66-934D-9AE2-8D09CC123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A97D2-8952-264C-BA2D-9FC0E2BAE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448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B84-DE29-664A-9253-3E4AB8D80E59}"/>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B714C-9AA6-5547-8DC7-E30C25CE8CA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1961D6-F0A7-414D-8853-6FD7DA9478A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168745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0EEE-085B-9848-BBC2-498FBAA96020}"/>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D47A1-9451-8641-B7ED-8B91849875D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358024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7FE-E2C3-7C44-9731-D7299EB3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8E5A6-3BE8-D64E-BFD9-E0BB12BDCA83}"/>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18FDC-03B6-914B-B284-36B00B07DBB8}"/>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1512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8FD7-29E5-8043-A5CA-44FC4B8A96A8}"/>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F7BFD-AFC7-904C-9E66-82CCD7E37824}"/>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871264-5BC0-034B-BFC6-EE7444CB90FD}"/>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18FA8-0AEC-2A48-A298-DE4E488DEE9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F3C63-2B30-AA44-8C65-21420FD025C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73854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8F9D-BCDB-E248-8184-A4E1E91B8D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24699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4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E168-EF2D-D64E-884D-D7E6878316E1}"/>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00FA1-5643-AB4A-B7B5-1F2A715D5FB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59F4C-DCED-A74F-9C99-EAD46BDAEBC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119050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0AF-7B6B-E748-86FE-C666DD2EDE94}"/>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F948C-0109-7C4A-97AC-38E7DCCB347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E82795F-325D-814C-92E0-4D2EFE63BA6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715893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6BA-FB3F-3048-A6B2-3CC15B974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A45A6-1B0E-BF4A-BBB2-A334E30FE6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64764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6F201-7E1F-BA43-A7A4-51568327C961}"/>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A946A-8F96-3343-A41C-3E617D15E47A}"/>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83942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36F3-2556-9A47-9C1C-456CEF3CA6AD}"/>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77F89-A9D3-0046-859A-AB0DD5B9BFB8}"/>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6449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8882-6FA7-E546-84F6-2FE34FC12613}"/>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136C2-71AA-254B-9CC1-61E18F8749F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ACC654-B5DD-1343-B8AA-CEB9E429E8D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930810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9B10-7F51-D040-987D-3B9FC7A7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13019-19CF-D44B-8E1A-2A3846C7346F}"/>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222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45E3-2F6C-4F43-A4CF-B6742C28D6C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80328-66F4-5840-A422-925FAB413BE6}"/>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3019645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CBE7-37D6-034A-B5A2-6A53125D3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25E73-C856-C745-80E4-5638562CEFB5}"/>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C3242-9C5D-A04F-AC30-95CEDC17FEEB}"/>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8059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07C6-D666-7743-AAC3-6B3DCE814DF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78FC7-87DA-3042-AB5F-2C5A401F5ECE}"/>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CE5CA-A6E9-4E4B-BE3F-F5CAF9E296B3}"/>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FF3C2-3C2D-1D4A-8899-891829B9684A}"/>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ABE188-8FBF-8D44-90E6-39F8AEFE5D3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20270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A8F-FDF1-A748-B7BA-02EADD94E0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205485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63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7B95-5C28-BC4C-AAF2-9746CD7F063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2940E-A839-1A49-A30E-D8DA0B4C488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F6E43-3D89-D643-9059-D28C1536E33A}"/>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33085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B93E-5124-DE41-9641-099667B9F3B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5A184-BA0F-5046-AFF4-3DDBAF3BB9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138018-B81C-6B42-A283-D373E812CB8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6816870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AEB9-BCA9-BD48-AA88-33631F5D0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1BD22-6C68-3640-B55D-F9E9774C20A4}"/>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2630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9FBB8-5340-DC4E-9702-EABFB0A3B659}"/>
              </a:ext>
            </a:extLst>
          </p:cNvPr>
          <p:cNvSpPr>
            <a:spLocks noGrp="1"/>
          </p:cNvSpPr>
          <p:nvPr>
            <p:ph type="title" orient="vert"/>
          </p:nvPr>
        </p:nvSpPr>
        <p:spPr>
          <a:xfrm>
            <a:off x="9307513" y="787400"/>
            <a:ext cx="2803525" cy="799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59F6F-E01A-2F40-ADAE-B70F7B06E995}"/>
              </a:ext>
            </a:extLst>
          </p:cNvPr>
          <p:cNvSpPr>
            <a:spLocks noGrp="1"/>
          </p:cNvSpPr>
          <p:nvPr>
            <p:ph type="body" orient="vert" idx="1"/>
          </p:nvPr>
        </p:nvSpPr>
        <p:spPr>
          <a:xfrm>
            <a:off x="893763" y="787400"/>
            <a:ext cx="8261350"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396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AEAE377-2DC4-E249-A223-6E7728A8AC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1840AD28-90E9-B048-AFAB-7FF81989D1E6}"/>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8" name="Rectangle 3">
            <a:extLst>
              <a:ext uri="{FF2B5EF4-FFF2-40B4-BE49-F238E27FC236}">
                <a16:creationId xmlns:a16="http://schemas.microsoft.com/office/drawing/2014/main" id="{D2A4EF66-A579-7C46-AC5E-DF8AD22DB63C}"/>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18FF049D-7FCE-9A4F-B8BB-DE55A29097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621C5F2-63E4-3F47-AE63-07280076FE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a:extLst>
              <a:ext uri="{FF2B5EF4-FFF2-40B4-BE49-F238E27FC236}">
                <a16:creationId xmlns:a16="http://schemas.microsoft.com/office/drawing/2014/main" id="{E734980E-1172-E24F-87CE-FCFCAE692A3A}"/>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8" name="Rectangle 3">
            <a:extLst>
              <a:ext uri="{FF2B5EF4-FFF2-40B4-BE49-F238E27FC236}">
                <a16:creationId xmlns:a16="http://schemas.microsoft.com/office/drawing/2014/main" id="{182EAA2C-2F27-4448-9E19-6F4A83E79B4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79875D74-DEF3-EA40-878B-610AEA6B3A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le 2">
            <a:extLst>
              <a:ext uri="{FF2B5EF4-FFF2-40B4-BE49-F238E27FC236}">
                <a16:creationId xmlns:a16="http://schemas.microsoft.com/office/drawing/2014/main" id="{8C9B96EC-E018-D741-B8E0-9A372CC1DF30}"/>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2" name="Rectangle 3">
            <a:extLst>
              <a:ext uri="{FF2B5EF4-FFF2-40B4-BE49-F238E27FC236}">
                <a16:creationId xmlns:a16="http://schemas.microsoft.com/office/drawing/2014/main" id="{42B39ACE-894A-194D-B7B3-4165D17D3FF6}"/>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BAB1C3C4-2EF2-874B-8D00-D51D94C2A3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5" name="Rectangle 2">
            <a:extLst>
              <a:ext uri="{FF2B5EF4-FFF2-40B4-BE49-F238E27FC236}">
                <a16:creationId xmlns:a16="http://schemas.microsoft.com/office/drawing/2014/main" id="{83AA1884-5F63-2A4E-82FB-B8B28896A6C9}"/>
              </a:ext>
            </a:extLst>
          </p:cNvPr>
          <p:cNvSpPr>
            <a:spLocks noGrp="1" noChangeArrowheads="1"/>
          </p:cNvSpPr>
          <p:nvPr>
            <p:ph type="title"/>
          </p:nvPr>
        </p:nvSpPr>
        <p:spPr bwMode="auto">
          <a:xfrm>
            <a:off x="1270000" y="723900"/>
            <a:ext cx="104648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6" name="Rectangle 3">
            <a:extLst>
              <a:ext uri="{FF2B5EF4-FFF2-40B4-BE49-F238E27FC236}">
                <a16:creationId xmlns:a16="http://schemas.microsoft.com/office/drawing/2014/main" id="{3728B333-9A88-C14E-A916-0B430ABBD7DF}"/>
              </a:ext>
            </a:extLst>
          </p:cNvPr>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D925425D-66A7-DF4A-B47B-48E70FFFD4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a:extLst>
              <a:ext uri="{FF2B5EF4-FFF2-40B4-BE49-F238E27FC236}">
                <a16:creationId xmlns:a16="http://schemas.microsoft.com/office/drawing/2014/main" id="{78CEF115-3EEC-4A4A-B7B7-43C8CE89BF1B}"/>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40" name="Rectangle 3">
            <a:extLst>
              <a:ext uri="{FF2B5EF4-FFF2-40B4-BE49-F238E27FC236}">
                <a16:creationId xmlns:a16="http://schemas.microsoft.com/office/drawing/2014/main" id="{9128120F-D373-F44D-96B5-31AF00D5E30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F7022D0-7B9F-014E-98B1-687CF0E57C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a:extLst>
              <a:ext uri="{FF2B5EF4-FFF2-40B4-BE49-F238E27FC236}">
                <a16:creationId xmlns:a16="http://schemas.microsoft.com/office/drawing/2014/main" id="{47FA8D2C-2DD7-794E-A55F-D3BC1CEABEE5}"/>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2" name="Rectangle 3">
            <a:extLst>
              <a:ext uri="{FF2B5EF4-FFF2-40B4-BE49-F238E27FC236}">
                <a16:creationId xmlns:a16="http://schemas.microsoft.com/office/drawing/2014/main" id="{1C0EA0AE-9039-AA43-A855-2FD8FCD1678C}"/>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89EE4C8E-E716-DF48-A5B8-160765DE20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a:extLst>
              <a:ext uri="{FF2B5EF4-FFF2-40B4-BE49-F238E27FC236}">
                <a16:creationId xmlns:a16="http://schemas.microsoft.com/office/drawing/2014/main" id="{15DA12EA-879C-284D-99E3-99DD350C9484}"/>
              </a:ext>
            </a:extLst>
          </p:cNvPr>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1D162495-E138-AA4B-A16A-80B6DC702F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Rectangle 2">
            <a:extLst>
              <a:ext uri="{FF2B5EF4-FFF2-40B4-BE49-F238E27FC236}">
                <a16:creationId xmlns:a16="http://schemas.microsoft.com/office/drawing/2014/main" id="{984CA5FE-8626-A945-BBEC-AF323C316C2D}"/>
              </a:ext>
            </a:extLst>
          </p:cNvPr>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4CC29F9D-5765-144C-B6B9-EF751B83A1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a:extLst>
              <a:ext uri="{FF2B5EF4-FFF2-40B4-BE49-F238E27FC236}">
                <a16:creationId xmlns:a16="http://schemas.microsoft.com/office/drawing/2014/main" id="{8B6B6E9A-074F-8E43-9157-786572D3D277}"/>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C74E04CC-2CAF-304D-B1C8-EE0182CCDF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6147" name="Rectangle 2">
            <a:extLst>
              <a:ext uri="{FF2B5EF4-FFF2-40B4-BE49-F238E27FC236}">
                <a16:creationId xmlns:a16="http://schemas.microsoft.com/office/drawing/2014/main" id="{D19E3FF7-FEBE-CC49-A4A3-1D34C075A2BB}"/>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BAB15CE-8583-B448-9D3D-0FA67BB4EE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Rectangle 2">
            <a:extLst>
              <a:ext uri="{FF2B5EF4-FFF2-40B4-BE49-F238E27FC236}">
                <a16:creationId xmlns:a16="http://schemas.microsoft.com/office/drawing/2014/main" id="{7809963B-47F5-7448-9CEA-961B1F7B3785}"/>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7172" name="Rectangle 3">
            <a:extLst>
              <a:ext uri="{FF2B5EF4-FFF2-40B4-BE49-F238E27FC236}">
                <a16:creationId xmlns:a16="http://schemas.microsoft.com/office/drawing/2014/main" id="{6E71B4A9-76D8-E142-9634-D39C90717B68}"/>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F0CBFA-B3F0-0C47-94ED-5FB609A9C1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8195" name="Rectangle 2">
            <a:extLst>
              <a:ext uri="{FF2B5EF4-FFF2-40B4-BE49-F238E27FC236}">
                <a16:creationId xmlns:a16="http://schemas.microsoft.com/office/drawing/2014/main" id="{B6142279-D0AE-E141-AD01-214C96552BFC}"/>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8196" name="Rectangle 3">
            <a:extLst>
              <a:ext uri="{FF2B5EF4-FFF2-40B4-BE49-F238E27FC236}">
                <a16:creationId xmlns:a16="http://schemas.microsoft.com/office/drawing/2014/main" id="{044D1A06-E1A4-1446-B8D9-07D765884362}"/>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85CB2BF-DDA1-5D4F-B857-7A8D9A59E9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a:extLst>
              <a:ext uri="{FF2B5EF4-FFF2-40B4-BE49-F238E27FC236}">
                <a16:creationId xmlns:a16="http://schemas.microsoft.com/office/drawing/2014/main" id="{AD7C68B8-29D2-E042-8E0D-01AAFE341AB9}"/>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admissions.utah.edu/"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hyperlink" Target="mailto:tuitionbenefit@gradschool.utah.edu"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mailto:tuitionbenefits@gradschool.utah.edu"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mailto:tuitionbenefit@gradschool.utah.edu" TargetMode="External"/><Relationship Id="rId2" Type="http://schemas.openxmlformats.org/officeDocument/2006/relationships/hyperlink" Target="mailto:matthew.plooster@utah.edu" TargetMode="External"/><Relationship Id="rId1" Type="http://schemas.openxmlformats.org/officeDocument/2006/relationships/slideLayout" Target="../slideLayouts/slideLayout13.xml"/><Relationship Id="rId4" Type="http://schemas.openxmlformats.org/officeDocument/2006/relationships/hyperlink" Target="https://gradschool.utah.edu/funding/tb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5EFD964-24DD-434F-803E-EA86D1AF8E08}"/>
              </a:ext>
            </a:extLst>
          </p:cNvPr>
          <p:cNvSpPr>
            <a:spLocks noGrp="1" noChangeArrowheads="1"/>
          </p:cNvSpPr>
          <p:nvPr>
            <p:ph type="title"/>
          </p:nvPr>
        </p:nvSpPr>
        <p:spPr>
          <a:xfrm>
            <a:off x="0" y="2247900"/>
            <a:ext cx="13004800" cy="3302000"/>
          </a:xfrm>
        </p:spPr>
        <p:txBody>
          <a:bodyPr/>
          <a:lstStyle/>
          <a:p>
            <a:pPr eaLnBrk="1" hangingPunct="1"/>
            <a:r>
              <a:rPr lang="en-US" altLang="en-US" sz="5500" dirty="0"/>
              <a:t>Tuition Benefit Program</a:t>
            </a:r>
            <a:br>
              <a:rPr lang="en-US" altLang="en-US" sz="6000" dirty="0"/>
            </a:br>
            <a:r>
              <a:rPr lang="en-US" altLang="en-US" sz="5500" b="1" dirty="0"/>
              <a:t>Program Guidelines Overview</a:t>
            </a:r>
          </a:p>
        </p:txBody>
      </p:sp>
      <p:sp>
        <p:nvSpPr>
          <p:cNvPr id="15362" name="Rectangle 2">
            <a:extLst>
              <a:ext uri="{FF2B5EF4-FFF2-40B4-BE49-F238E27FC236}">
                <a16:creationId xmlns:a16="http://schemas.microsoft.com/office/drawing/2014/main" id="{B3D6A68F-2F1A-184D-8076-E1AC817C11B1}"/>
              </a:ext>
            </a:extLst>
          </p:cNvPr>
          <p:cNvSpPr>
            <a:spLocks noGrp="1" noChangeArrowheads="1"/>
          </p:cNvSpPr>
          <p:nvPr>
            <p:ph type="body" idx="1"/>
          </p:nvPr>
        </p:nvSpPr>
        <p:spPr>
          <a:xfrm>
            <a:off x="1270000" y="6261100"/>
            <a:ext cx="10464800" cy="1816100"/>
          </a:xfrm>
        </p:spPr>
        <p:txBody>
          <a:bodyPr/>
          <a:lstStyle/>
          <a:p>
            <a:pPr lvl="1" eaLnBrk="1" hangingPunct="1"/>
            <a:r>
              <a:rPr lang="en-US" altLang="en-US" sz="3200" dirty="0"/>
              <a:t>Matthew Plooster, Ed.D.</a:t>
            </a:r>
          </a:p>
          <a:p>
            <a:pPr lvl="1" eaLnBrk="1" hangingPunct="1"/>
            <a:r>
              <a:rPr lang="en-US" altLang="en-US" sz="3200" dirty="0"/>
              <a:t>Office of Fellowships &amp; Benefits</a:t>
            </a:r>
          </a:p>
          <a:p>
            <a:pPr lvl="1" eaLnBrk="1" hangingPunct="1"/>
            <a:r>
              <a:rPr lang="en-US" altLang="en-US" sz="3200" dirty="0"/>
              <a:t>The Graduate school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689600"/>
          </a:xfrm>
        </p:spPr>
        <p:txBody>
          <a:bodyPr/>
          <a:lstStyle/>
          <a:p>
            <a:pPr marL="266700" indent="0">
              <a:spcBef>
                <a:spcPts val="1200"/>
              </a:spcBef>
              <a:buNone/>
              <a:defRPr/>
            </a:pPr>
            <a:r>
              <a:rPr lang="en-US" sz="3800" b="1" dirty="0"/>
              <a:t>Graduate Fellow (GF)</a:t>
            </a:r>
          </a:p>
          <a:p>
            <a:pPr>
              <a:spcBef>
                <a:spcPts val="1200"/>
              </a:spcBef>
              <a:defRPr/>
            </a:pPr>
            <a:r>
              <a:rPr lang="en-US" altLang="en-US" sz="3800" dirty="0"/>
              <a:t>Not supported on payroll</a:t>
            </a:r>
          </a:p>
          <a:p>
            <a:pPr>
              <a:spcBef>
                <a:spcPts val="1200"/>
              </a:spcBef>
              <a:defRPr/>
            </a:pPr>
            <a:r>
              <a:rPr lang="en-US" altLang="en-US" sz="3800" dirty="0"/>
              <a:t>No work obligations, though funders can require maintenance of a certain GPA or completion of degree milestones for fellowship funding to continue</a:t>
            </a:r>
          </a:p>
          <a:p>
            <a:pPr>
              <a:spcBef>
                <a:spcPts val="1200"/>
              </a:spcBef>
              <a:defRPr/>
            </a:pPr>
            <a:r>
              <a:rPr lang="en-US" altLang="en-US" sz="3800" dirty="0"/>
              <a:t>Processed through Scholarship Administration</a:t>
            </a:r>
          </a:p>
        </p:txBody>
      </p:sp>
    </p:spTree>
    <p:extLst>
      <p:ext uri="{BB962C8B-B14F-4D97-AF65-F5344CB8AC3E}">
        <p14:creationId xmlns:p14="http://schemas.microsoft.com/office/powerpoint/2010/main" val="41758905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252200" cy="5689600"/>
          </a:xfrm>
        </p:spPr>
        <p:txBody>
          <a:bodyPr/>
          <a:lstStyle/>
          <a:p>
            <a:pPr marL="266700" indent="0">
              <a:spcBef>
                <a:spcPts val="1200"/>
              </a:spcBef>
              <a:buNone/>
              <a:defRPr/>
            </a:pPr>
            <a:r>
              <a:rPr lang="en-US" sz="3800" b="1" dirty="0"/>
              <a:t>Graduate Fellow (GF), </a:t>
            </a:r>
            <a:r>
              <a:rPr lang="en-US" sz="3800" b="1" i="1" dirty="0"/>
              <a:t>trainees</a:t>
            </a:r>
            <a:endParaRPr lang="en-US" sz="3800" b="1" dirty="0"/>
          </a:p>
          <a:p>
            <a:pPr>
              <a:spcBef>
                <a:spcPts val="1200"/>
              </a:spcBef>
              <a:defRPr/>
            </a:pPr>
            <a:r>
              <a:rPr lang="en-US" altLang="en-US" sz="3800" dirty="0"/>
              <a:t>Grant/funding source doesn’t allow research trainees (students) to be compensated via payroll</a:t>
            </a:r>
          </a:p>
          <a:p>
            <a:pPr>
              <a:spcBef>
                <a:spcPts val="1200"/>
              </a:spcBef>
              <a:defRPr/>
            </a:pPr>
            <a:r>
              <a:rPr lang="en-US" altLang="en-US" sz="3800" dirty="0"/>
              <a:t>Students paid in monthly/quarterly stipends (as required by the funding source) via AP with the required placeholder in Scholarship Administration</a:t>
            </a:r>
          </a:p>
          <a:p>
            <a:pPr>
              <a:spcBef>
                <a:spcPts val="1200"/>
              </a:spcBef>
              <a:defRPr/>
            </a:pPr>
            <a:r>
              <a:rPr lang="en-US" altLang="en-US" sz="3800" dirty="0"/>
              <a:t>Requiring training commitments (e.g. lab obligations) are allowable as required by the funding source</a:t>
            </a:r>
          </a:p>
        </p:txBody>
      </p:sp>
    </p:spTree>
    <p:extLst>
      <p:ext uri="{BB962C8B-B14F-4D97-AF65-F5344CB8AC3E}">
        <p14:creationId xmlns:p14="http://schemas.microsoft.com/office/powerpoint/2010/main" val="3474004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404600" cy="6832600"/>
          </a:xfrm>
        </p:spPr>
        <p:txBody>
          <a:bodyPr/>
          <a:lstStyle/>
          <a:p>
            <a:pPr marL="266700" indent="0">
              <a:spcBef>
                <a:spcPts val="1200"/>
              </a:spcBef>
              <a:buNone/>
              <a:defRPr/>
            </a:pPr>
            <a:r>
              <a:rPr lang="en-US" sz="3800" dirty="0"/>
              <a:t>Students supported by assistantships</a:t>
            </a:r>
          </a:p>
          <a:p>
            <a:pPr>
              <a:spcBef>
                <a:spcPts val="1200"/>
              </a:spcBef>
              <a:defRPr/>
            </a:pPr>
            <a:r>
              <a:rPr lang="en-US" sz="3600" dirty="0"/>
              <a:t>For federal tax purposes, TBP job codes are only to be used when students are supported by TBP in an assistantship that is related to a student’s educational and professional objectives</a:t>
            </a:r>
          </a:p>
          <a:p>
            <a:pPr>
              <a:spcBef>
                <a:spcPts val="1200"/>
              </a:spcBef>
              <a:defRPr/>
            </a:pPr>
            <a:r>
              <a:rPr lang="en-US" sz="3600" dirty="0"/>
              <a:t>Wages will only count toward tuition benefit minimum support when:</a:t>
            </a:r>
          </a:p>
          <a:p>
            <a:pPr marL="1454150" lvl="1" indent="-742950">
              <a:spcBef>
                <a:spcPts val="1200"/>
              </a:spcBef>
              <a:buFont typeface="+mj-lt"/>
              <a:buAutoNum type="alphaLcParenR"/>
              <a:defRPr/>
            </a:pPr>
            <a:r>
              <a:rPr lang="en-US" sz="3600" dirty="0"/>
              <a:t>Earned on appropriate job code(s)</a:t>
            </a:r>
          </a:p>
          <a:p>
            <a:pPr marL="1454150" lvl="1" indent="-742950">
              <a:spcBef>
                <a:spcPts val="1200"/>
              </a:spcBef>
              <a:buFont typeface="+mj-lt"/>
              <a:buAutoNum type="alphaLcParenR"/>
              <a:defRPr/>
            </a:pPr>
            <a:r>
              <a:rPr lang="en-US" sz="3600" dirty="0"/>
              <a:t>Earned during the appropriate pay periods (e.g. Fall support must be earned between August 16 and December 31)</a:t>
            </a:r>
          </a:p>
        </p:txBody>
      </p:sp>
    </p:spTree>
    <p:extLst>
      <p:ext uri="{BB962C8B-B14F-4D97-AF65-F5344CB8AC3E}">
        <p14:creationId xmlns:p14="http://schemas.microsoft.com/office/powerpoint/2010/main" val="26324458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90200" cy="6146800"/>
          </a:xfrm>
        </p:spPr>
        <p:txBody>
          <a:bodyPr/>
          <a:lstStyle/>
          <a:p>
            <a:pPr>
              <a:spcBef>
                <a:spcPts val="1200"/>
              </a:spcBef>
              <a:defRPr/>
            </a:pPr>
            <a:r>
              <a:rPr lang="en-US" sz="3800" dirty="0"/>
              <a:t>Students may be supported in more than one classification, such as the following examples: </a:t>
            </a:r>
          </a:p>
          <a:p>
            <a:pPr lvl="2">
              <a:spcBef>
                <a:spcPts val="1200"/>
              </a:spcBef>
              <a:defRPr/>
            </a:pPr>
            <a:r>
              <a:rPr lang="en-US" sz="3800" dirty="0"/>
              <a:t>Student working in a lab on faculty start up, but grant funding becomes available mid-semester – student would be a mix of RA and GR</a:t>
            </a:r>
          </a:p>
          <a:p>
            <a:pPr lvl="2">
              <a:spcBef>
                <a:spcPts val="1200"/>
              </a:spcBef>
              <a:defRPr/>
            </a:pPr>
            <a:r>
              <a:rPr lang="en-US" sz="3800" dirty="0"/>
              <a:t>Student working in a limited teaching assistantship, such as 10 hours a week, and also receiving a graduate fellowship – student would be a mix of TA and GF</a:t>
            </a:r>
          </a:p>
        </p:txBody>
      </p:sp>
    </p:spTree>
    <p:extLst>
      <p:ext uri="{BB962C8B-B14F-4D97-AF65-F5344CB8AC3E}">
        <p14:creationId xmlns:p14="http://schemas.microsoft.com/office/powerpoint/2010/main" val="30145355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90200" cy="6146800"/>
          </a:xfrm>
        </p:spPr>
        <p:txBody>
          <a:bodyPr/>
          <a:lstStyle/>
          <a:p>
            <a:pPr>
              <a:spcBef>
                <a:spcPts val="1200"/>
              </a:spcBef>
              <a:defRPr/>
            </a:pPr>
            <a:r>
              <a:rPr lang="en-US" sz="3800" dirty="0"/>
              <a:t>Students may be eligible for subsidized health insurance when supported on an assistantship (no GFs) at the 100% benefit level</a:t>
            </a:r>
          </a:p>
          <a:p>
            <a:pPr>
              <a:spcBef>
                <a:spcPts val="1200"/>
              </a:spcBef>
              <a:defRPr/>
            </a:pPr>
            <a:r>
              <a:rPr lang="en-US" sz="3800" dirty="0"/>
              <a:t>Department must have a benefit allotment to cover the 80% premium, unless student is a TA paid on 1001 funds (premium covered by a central benefit pool)</a:t>
            </a:r>
          </a:p>
        </p:txBody>
      </p:sp>
    </p:spTree>
    <p:extLst>
      <p:ext uri="{BB962C8B-B14F-4D97-AF65-F5344CB8AC3E}">
        <p14:creationId xmlns:p14="http://schemas.microsoft.com/office/powerpoint/2010/main" val="822030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3886200"/>
            <a:ext cx="13004800" cy="1905000"/>
          </a:xfrm>
        </p:spPr>
        <p:txBody>
          <a:bodyPr/>
          <a:lstStyle/>
          <a:p>
            <a:r>
              <a:rPr lang="en-US" altLang="en-US" sz="8000" dirty="0"/>
              <a:t>Student Registration Requirements &amp; Tuition Billing</a:t>
            </a:r>
          </a:p>
        </p:txBody>
      </p:sp>
    </p:spTree>
    <p:extLst>
      <p:ext uri="{BB962C8B-B14F-4D97-AF65-F5344CB8AC3E}">
        <p14:creationId xmlns:p14="http://schemas.microsoft.com/office/powerpoint/2010/main" val="5083419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375400"/>
          </a:xfrm>
        </p:spPr>
        <p:txBody>
          <a:bodyPr/>
          <a:lstStyle/>
          <a:p>
            <a:pPr marL="266700" indent="0">
              <a:spcBef>
                <a:spcPts val="1200"/>
              </a:spcBef>
              <a:buNone/>
              <a:defRPr/>
            </a:pPr>
            <a:r>
              <a:rPr lang="en-US" altLang="en-US" sz="3800" dirty="0"/>
              <a:t>Students participating in the Tuition Benefit Program (including XTBP) must meet the following requirements: </a:t>
            </a:r>
          </a:p>
          <a:p>
            <a:pPr>
              <a:spcBef>
                <a:spcPts val="1200"/>
              </a:spcBef>
              <a:defRPr/>
            </a:pPr>
            <a:r>
              <a:rPr lang="en-US" altLang="en-US" sz="3800" dirty="0"/>
              <a:t>Matriculated graduate student</a:t>
            </a:r>
          </a:p>
          <a:p>
            <a:pPr>
              <a:spcBef>
                <a:spcPts val="1200"/>
              </a:spcBef>
              <a:defRPr/>
            </a:pPr>
            <a:r>
              <a:rPr lang="en-US" altLang="en-US" sz="3800" dirty="0"/>
              <a:t>In good academic standing with program</a:t>
            </a:r>
          </a:p>
          <a:p>
            <a:pPr>
              <a:spcBef>
                <a:spcPts val="1200"/>
              </a:spcBef>
              <a:defRPr/>
            </a:pPr>
            <a:r>
              <a:rPr lang="en-US" altLang="en-US" sz="3800" dirty="0"/>
              <a:t>Enrolled in a minimum of 9 credits (fall/spring) or 3 credits (summer); tuition benefits will not disburse if enrollment requirement is not met</a:t>
            </a:r>
          </a:p>
        </p:txBody>
      </p:sp>
    </p:spTree>
    <p:extLst>
      <p:ext uri="{BB962C8B-B14F-4D97-AF65-F5344CB8AC3E}">
        <p14:creationId xmlns:p14="http://schemas.microsoft.com/office/powerpoint/2010/main" val="24541654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851400"/>
          </a:xfrm>
        </p:spPr>
        <p:txBody>
          <a:bodyPr/>
          <a:lstStyle/>
          <a:p>
            <a:pPr marL="266700" indent="0">
              <a:spcBef>
                <a:spcPts val="1200"/>
              </a:spcBef>
              <a:buNone/>
              <a:defRPr/>
            </a:pPr>
            <a:r>
              <a:rPr lang="en-US" altLang="en-US" sz="3800" dirty="0"/>
              <a:t>9 Credit Requirement</a:t>
            </a:r>
          </a:p>
          <a:p>
            <a:pPr>
              <a:spcBef>
                <a:spcPts val="1200"/>
              </a:spcBef>
              <a:defRPr/>
            </a:pPr>
            <a:r>
              <a:rPr lang="en-US" altLang="en-US" sz="3800" dirty="0"/>
              <a:t>TBP will cover 9-12 graduate credits</a:t>
            </a:r>
          </a:p>
          <a:p>
            <a:pPr>
              <a:spcBef>
                <a:spcPts val="1200"/>
              </a:spcBef>
              <a:defRPr/>
            </a:pPr>
            <a:r>
              <a:rPr lang="en-US" altLang="en-US" sz="3800" dirty="0"/>
              <a:t>TBP does not cover undergraduate or repeated courses (outside those </a:t>
            </a:r>
            <a:r>
              <a:rPr lang="en-US" altLang="en-US" sz="3800" i="1" dirty="0"/>
              <a:t>required</a:t>
            </a:r>
            <a:r>
              <a:rPr lang="en-US" altLang="en-US" sz="3800" dirty="0"/>
              <a:t>); however, these courses can count toward the 9 credit minimum</a:t>
            </a:r>
          </a:p>
        </p:txBody>
      </p:sp>
    </p:spTree>
    <p:extLst>
      <p:ext uri="{BB962C8B-B14F-4D97-AF65-F5344CB8AC3E}">
        <p14:creationId xmlns:p14="http://schemas.microsoft.com/office/powerpoint/2010/main" val="7865898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223000"/>
          </a:xfrm>
        </p:spPr>
        <p:txBody>
          <a:bodyPr/>
          <a:lstStyle/>
          <a:p>
            <a:pPr marL="266700" indent="0">
              <a:spcBef>
                <a:spcPts val="1200"/>
              </a:spcBef>
              <a:buNone/>
              <a:defRPr/>
            </a:pPr>
            <a:r>
              <a:rPr lang="en-US" altLang="en-US" sz="3800" dirty="0"/>
              <a:t>Repeated courses</a:t>
            </a:r>
          </a:p>
          <a:p>
            <a:pPr>
              <a:spcBef>
                <a:spcPts val="1200"/>
              </a:spcBef>
              <a:defRPr/>
            </a:pPr>
            <a:r>
              <a:rPr lang="en-US" altLang="en-US" sz="3800" dirty="0"/>
              <a:t>Tuition benefit will cover </a:t>
            </a:r>
            <a:r>
              <a:rPr lang="en-US" altLang="en-US" sz="3800" i="1" dirty="0"/>
              <a:t>if</a:t>
            </a:r>
            <a:r>
              <a:rPr lang="en-US" altLang="en-US" sz="3800" dirty="0"/>
              <a:t> required by degree program (usually thesis/dissertation)</a:t>
            </a:r>
          </a:p>
          <a:p>
            <a:pPr>
              <a:spcBef>
                <a:spcPts val="1200"/>
              </a:spcBef>
              <a:defRPr/>
            </a:pPr>
            <a:r>
              <a:rPr lang="en-US" altLang="en-US" sz="3800" dirty="0"/>
              <a:t>TBP will not cover repeats for a higher grade or to refresh, even if program requires a student to retake a class for a higher grade</a:t>
            </a:r>
          </a:p>
        </p:txBody>
      </p:sp>
    </p:spTree>
    <p:extLst>
      <p:ext uri="{BB962C8B-B14F-4D97-AF65-F5344CB8AC3E}">
        <p14:creationId xmlns:p14="http://schemas.microsoft.com/office/powerpoint/2010/main" val="33574128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985000"/>
          </a:xfrm>
        </p:spPr>
        <p:txBody>
          <a:bodyPr/>
          <a:lstStyle/>
          <a:p>
            <a:pPr marL="266700" indent="0">
              <a:spcBef>
                <a:spcPts val="1200"/>
              </a:spcBef>
              <a:buNone/>
              <a:defRPr/>
            </a:pPr>
            <a:r>
              <a:rPr lang="en-US" altLang="en-US" sz="3800" dirty="0"/>
              <a:t>Academic Year Limits</a:t>
            </a:r>
          </a:p>
          <a:p>
            <a:pPr>
              <a:spcBef>
                <a:spcPts val="1200"/>
              </a:spcBef>
              <a:defRPr/>
            </a:pPr>
            <a:r>
              <a:rPr lang="en-US" altLang="en-US" sz="3600" dirty="0"/>
              <a:t>Academic year defined as Fall, Spring, and Summer semesters</a:t>
            </a:r>
          </a:p>
          <a:p>
            <a:pPr>
              <a:spcBef>
                <a:spcPts val="1200"/>
              </a:spcBef>
              <a:defRPr/>
            </a:pPr>
            <a:r>
              <a:rPr lang="en-US" altLang="en-US" sz="3600" dirty="0"/>
              <a:t>If a student is supported on TBP Fall &amp; Spring, they will have an AY limit of 24 graduate credits</a:t>
            </a:r>
          </a:p>
          <a:p>
            <a:pPr>
              <a:spcBef>
                <a:spcPts val="1200"/>
              </a:spcBef>
              <a:defRPr/>
            </a:pPr>
            <a:r>
              <a:rPr lang="en-US" altLang="en-US" sz="3600" dirty="0"/>
              <a:t>If a student is supported on TBP Fall </a:t>
            </a:r>
            <a:r>
              <a:rPr lang="en-US" altLang="en-US" sz="3600" i="1" u="sng" dirty="0"/>
              <a:t>or</a:t>
            </a:r>
            <a:r>
              <a:rPr lang="en-US" altLang="en-US" sz="3600" dirty="0"/>
              <a:t> Spring semesters, they will have an AY limit of 12 graduate credits </a:t>
            </a:r>
          </a:p>
          <a:p>
            <a:pPr>
              <a:spcBef>
                <a:spcPts val="1200"/>
              </a:spcBef>
              <a:defRPr/>
            </a:pPr>
            <a:r>
              <a:rPr lang="en-US" altLang="en-US" sz="3600" dirty="0"/>
              <a:t>Example: a student supported on TBP the entire AY may choose to enroll in 9 credits Fall, 9 credits Spring, and 6 credits Summer</a:t>
            </a:r>
          </a:p>
        </p:txBody>
      </p:sp>
    </p:spTree>
    <p:extLst>
      <p:ext uri="{BB962C8B-B14F-4D97-AF65-F5344CB8AC3E}">
        <p14:creationId xmlns:p14="http://schemas.microsoft.com/office/powerpoint/2010/main" val="3502145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8000" dirty="0"/>
              <a:t>Tuition Benefit Guidelines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223000"/>
          </a:xfrm>
        </p:spPr>
        <p:txBody>
          <a:bodyPr/>
          <a:lstStyle/>
          <a:p>
            <a:pPr>
              <a:spcBef>
                <a:spcPts val="1200"/>
              </a:spcBef>
              <a:defRPr/>
            </a:pPr>
            <a:r>
              <a:rPr lang="en-US" altLang="en-US" sz="3600" dirty="0"/>
              <a:t>Categories of Supported Students</a:t>
            </a:r>
          </a:p>
          <a:p>
            <a:pPr>
              <a:spcBef>
                <a:spcPts val="1200"/>
              </a:spcBef>
              <a:defRPr/>
            </a:pPr>
            <a:r>
              <a:rPr lang="en-US" altLang="en-US" sz="3600" dirty="0"/>
              <a:t>Student Registration Requirements &amp; Tuition Billing</a:t>
            </a:r>
          </a:p>
          <a:p>
            <a:pPr>
              <a:spcBef>
                <a:spcPts val="1200"/>
              </a:spcBef>
              <a:defRPr/>
            </a:pPr>
            <a:r>
              <a:rPr lang="en-US" altLang="en-US" sz="3600" dirty="0"/>
              <a:t>Financial Support Requirements</a:t>
            </a:r>
          </a:p>
          <a:p>
            <a:pPr>
              <a:spcBef>
                <a:spcPts val="1200"/>
              </a:spcBef>
              <a:defRPr/>
            </a:pPr>
            <a:r>
              <a:rPr lang="en-US" altLang="en-US" sz="3600" dirty="0"/>
              <a:t>Service Requirements </a:t>
            </a:r>
          </a:p>
          <a:p>
            <a:pPr>
              <a:spcBef>
                <a:spcPts val="1200"/>
              </a:spcBef>
              <a:defRPr/>
            </a:pPr>
            <a:r>
              <a:rPr lang="en-US" altLang="en-US" sz="3600" dirty="0"/>
              <a:t>Residency &amp; Meritorious Status</a:t>
            </a:r>
          </a:p>
          <a:p>
            <a:pPr>
              <a:spcBef>
                <a:spcPts val="1200"/>
              </a:spcBef>
              <a:defRPr/>
            </a:pPr>
            <a:r>
              <a:rPr lang="en-US" altLang="en-US" sz="3600" dirty="0"/>
              <a:t>Terms of Eligibility &amp; Restrictions</a:t>
            </a:r>
          </a:p>
          <a:p>
            <a:pPr>
              <a:spcBef>
                <a:spcPts val="1200"/>
              </a:spcBef>
              <a:defRPr/>
            </a:pPr>
            <a:r>
              <a:rPr lang="en-US" altLang="en-US" sz="3600" dirty="0"/>
              <a:t>Administration of the Tuition Benefit Program</a:t>
            </a:r>
          </a:p>
          <a:p>
            <a:pPr>
              <a:spcBef>
                <a:spcPts val="1200"/>
              </a:spcBef>
              <a:defRPr/>
            </a:pPr>
            <a:r>
              <a:rPr lang="en-US" altLang="en-US" sz="3600" dirty="0"/>
              <a:t>Petitions for Exception to Tuition Benefit Policy</a:t>
            </a:r>
          </a:p>
        </p:txBody>
      </p:sp>
    </p:spTree>
    <p:extLst>
      <p:ext uri="{BB962C8B-B14F-4D97-AF65-F5344CB8AC3E}">
        <p14:creationId xmlns:p14="http://schemas.microsoft.com/office/powerpoint/2010/main" val="589114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851400"/>
          </a:xfrm>
        </p:spPr>
        <p:txBody>
          <a:bodyPr/>
          <a:lstStyle/>
          <a:p>
            <a:pPr marL="266700" indent="0">
              <a:spcBef>
                <a:spcPts val="1200"/>
              </a:spcBef>
              <a:buNone/>
              <a:defRPr/>
            </a:pPr>
            <a:r>
              <a:rPr lang="en-US" altLang="en-US" sz="3800" dirty="0"/>
              <a:t>Enrollment Accommodations </a:t>
            </a:r>
          </a:p>
          <a:p>
            <a:pPr>
              <a:spcBef>
                <a:spcPts val="1200"/>
              </a:spcBef>
              <a:defRPr/>
            </a:pPr>
            <a:r>
              <a:rPr lang="en-US" altLang="en-US" sz="3800" dirty="0"/>
              <a:t>TBP will honor a reduced enrollment accommodation as approved by the Center for Disability &amp; Access (CDA)</a:t>
            </a:r>
          </a:p>
          <a:p>
            <a:pPr>
              <a:spcBef>
                <a:spcPts val="1200"/>
              </a:spcBef>
              <a:defRPr/>
            </a:pPr>
            <a:r>
              <a:rPr lang="en-US" altLang="en-US" sz="3800" dirty="0"/>
              <a:t>No other accommodations will be granted without CDA approval</a:t>
            </a:r>
          </a:p>
        </p:txBody>
      </p:sp>
    </p:spTree>
    <p:extLst>
      <p:ext uri="{BB962C8B-B14F-4D97-AF65-F5344CB8AC3E}">
        <p14:creationId xmlns:p14="http://schemas.microsoft.com/office/powerpoint/2010/main" val="18355487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000" dirty="0"/>
              <a:t>Student Registration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6375400"/>
          </a:xfrm>
        </p:spPr>
        <p:txBody>
          <a:bodyPr/>
          <a:lstStyle/>
          <a:p>
            <a:pPr marL="266700" indent="0">
              <a:spcBef>
                <a:spcPts val="1200"/>
              </a:spcBef>
              <a:buNone/>
              <a:defRPr/>
            </a:pPr>
            <a:r>
              <a:rPr lang="en-US" altLang="en-US" sz="3800" dirty="0"/>
              <a:t>Withdrawn Courses</a:t>
            </a:r>
          </a:p>
          <a:p>
            <a:pPr>
              <a:spcBef>
                <a:spcPts val="1200"/>
              </a:spcBef>
              <a:defRPr/>
            </a:pPr>
            <a:r>
              <a:rPr lang="en-US" altLang="en-US" sz="3600" dirty="0"/>
              <a:t>A withdrawn course are credits </a:t>
            </a:r>
            <a:r>
              <a:rPr lang="en-US" altLang="en-US" sz="3600" i="1" dirty="0"/>
              <a:t>a student has removed from active enrollment after the semester add/drop deadline</a:t>
            </a:r>
            <a:r>
              <a:rPr lang="en-US" altLang="en-US" sz="3600" dirty="0"/>
              <a:t> </a:t>
            </a:r>
          </a:p>
          <a:p>
            <a:pPr>
              <a:spcBef>
                <a:spcPts val="1200"/>
              </a:spcBef>
              <a:defRPr/>
            </a:pPr>
            <a:r>
              <a:rPr lang="en-US" altLang="en-US" sz="3600" dirty="0"/>
              <a:t>Tuition benefit does not cover withdrawn courses</a:t>
            </a:r>
          </a:p>
          <a:p>
            <a:pPr>
              <a:spcBef>
                <a:spcPts val="1200"/>
              </a:spcBef>
              <a:defRPr/>
            </a:pPr>
            <a:r>
              <a:rPr lang="en-US" altLang="en-US" sz="3600" i="1" dirty="0"/>
              <a:t>If</a:t>
            </a:r>
            <a:r>
              <a:rPr lang="en-US" altLang="en-US" sz="3600" dirty="0"/>
              <a:t> a student’s active enrollment remains 9 credits or higher, TBP will be applied as usual and student will be responsible for withdrawn course</a:t>
            </a:r>
          </a:p>
          <a:p>
            <a:pPr>
              <a:spcBef>
                <a:spcPts val="1200"/>
              </a:spcBef>
              <a:defRPr/>
            </a:pPr>
            <a:r>
              <a:rPr lang="en-US" altLang="en-US" sz="3600" i="1" dirty="0"/>
              <a:t>If</a:t>
            </a:r>
            <a:r>
              <a:rPr lang="en-US" altLang="en-US" sz="3600" dirty="0"/>
              <a:t> a student’s active enrollment drops below 9 credits, they will no longer be eligible for tuition benefits</a:t>
            </a:r>
            <a:endParaRPr lang="en-US" altLang="en-US" sz="3600" i="1" dirty="0"/>
          </a:p>
        </p:txBody>
      </p:sp>
    </p:spTree>
    <p:extLst>
      <p:ext uri="{BB962C8B-B14F-4D97-AF65-F5344CB8AC3E}">
        <p14:creationId xmlns:p14="http://schemas.microsoft.com/office/powerpoint/2010/main" val="7027772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5537200"/>
          </a:xfrm>
        </p:spPr>
        <p:txBody>
          <a:bodyPr/>
          <a:lstStyle/>
          <a:p>
            <a:pPr>
              <a:spcBef>
                <a:spcPts val="1200"/>
              </a:spcBef>
              <a:defRPr/>
            </a:pPr>
            <a:r>
              <a:rPr lang="en-US" altLang="en-US" sz="3800" dirty="0"/>
              <a:t>Tuition is assessed by the Office of Income Accounting</a:t>
            </a:r>
          </a:p>
          <a:p>
            <a:pPr>
              <a:spcBef>
                <a:spcPts val="1200"/>
              </a:spcBef>
              <a:defRPr/>
            </a:pPr>
            <a:r>
              <a:rPr lang="en-US" altLang="en-US" sz="3800" dirty="0"/>
              <a:t>Students are billed according to their residency status (Utah resident, domestic non-resident, international)</a:t>
            </a:r>
          </a:p>
          <a:p>
            <a:pPr>
              <a:spcBef>
                <a:spcPts val="1200"/>
              </a:spcBef>
              <a:defRPr/>
            </a:pPr>
            <a:r>
              <a:rPr lang="en-US" altLang="en-US" sz="3800" dirty="0"/>
              <a:t>Eligible domestic non-resident &amp; international students will have a non-resident tuition waiver applied to tuition in addition to tuition benefits</a:t>
            </a:r>
          </a:p>
        </p:txBody>
      </p:sp>
    </p:spTree>
    <p:extLst>
      <p:ext uri="{BB962C8B-B14F-4D97-AF65-F5344CB8AC3E}">
        <p14:creationId xmlns:p14="http://schemas.microsoft.com/office/powerpoint/2010/main" val="3145177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6756400"/>
          </a:xfrm>
        </p:spPr>
        <p:txBody>
          <a:bodyPr/>
          <a:lstStyle/>
          <a:p>
            <a:pPr marL="266700" indent="0">
              <a:spcBef>
                <a:spcPts val="1200"/>
              </a:spcBef>
              <a:buNone/>
              <a:defRPr/>
            </a:pPr>
            <a:r>
              <a:rPr lang="en-US" altLang="en-US" sz="3800" dirty="0"/>
              <a:t>Dissertation Credit Billing Reduction</a:t>
            </a:r>
          </a:p>
          <a:p>
            <a:pPr>
              <a:spcBef>
                <a:spcPts val="1200"/>
              </a:spcBef>
              <a:defRPr/>
            </a:pPr>
            <a:r>
              <a:rPr lang="en-US" altLang="en-US" sz="3800" dirty="0"/>
              <a:t>Limited to 1) PhD students, and 2) enrollment in eligible dissertation credits (catalog range 7970-7989)</a:t>
            </a:r>
          </a:p>
          <a:p>
            <a:pPr>
              <a:spcBef>
                <a:spcPts val="1200"/>
              </a:spcBef>
              <a:defRPr/>
            </a:pPr>
            <a:r>
              <a:rPr lang="en-US" altLang="en-US" sz="3800" dirty="0"/>
              <a:t>Dissertation credits billed at a reduced rate of approximately 1/3 (after zero hour fee)</a:t>
            </a:r>
          </a:p>
          <a:p>
            <a:pPr>
              <a:spcBef>
                <a:spcPts val="1200"/>
              </a:spcBef>
              <a:defRPr/>
            </a:pPr>
            <a:r>
              <a:rPr lang="en-US" altLang="en-US" sz="3800" dirty="0"/>
              <a:t>Tuition is assessed by course; students in a mix of dissertation and coursework will have dissertation charged at the reduced rate and coursework at the usual rate</a:t>
            </a:r>
          </a:p>
        </p:txBody>
      </p:sp>
    </p:spTree>
    <p:extLst>
      <p:ext uri="{BB962C8B-B14F-4D97-AF65-F5344CB8AC3E}">
        <p14:creationId xmlns:p14="http://schemas.microsoft.com/office/powerpoint/2010/main" val="13977162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461000"/>
          </a:xfrm>
        </p:spPr>
        <p:txBody>
          <a:bodyPr/>
          <a:lstStyle/>
          <a:p>
            <a:pPr marL="266700" indent="0">
              <a:spcBef>
                <a:spcPts val="1200"/>
              </a:spcBef>
              <a:buNone/>
              <a:defRPr/>
            </a:pPr>
            <a:r>
              <a:rPr lang="en-US" altLang="en-US" sz="3800" dirty="0"/>
              <a:t>Tuition Benefit Covers</a:t>
            </a:r>
          </a:p>
          <a:p>
            <a:pPr>
              <a:spcBef>
                <a:spcPts val="1200"/>
              </a:spcBef>
              <a:defRPr/>
            </a:pPr>
            <a:r>
              <a:rPr lang="en-US" altLang="en-US" sz="3800" dirty="0"/>
              <a:t>Resident tuition up to 12 graduate credits (up to 6 graduate credits during summer)</a:t>
            </a:r>
          </a:p>
          <a:p>
            <a:pPr>
              <a:spcBef>
                <a:spcPts val="1200"/>
              </a:spcBef>
              <a:defRPr/>
            </a:pPr>
            <a:r>
              <a:rPr lang="en-US" altLang="en-US" sz="3800" dirty="0"/>
              <a:t>Mandatory fees</a:t>
            </a:r>
          </a:p>
          <a:p>
            <a:pPr>
              <a:spcBef>
                <a:spcPts val="1200"/>
              </a:spcBef>
              <a:defRPr/>
            </a:pPr>
            <a:r>
              <a:rPr lang="en-US" altLang="en-US" sz="3800" dirty="0"/>
              <a:t>Non-resident waiver, where applicable and eligible</a:t>
            </a:r>
          </a:p>
        </p:txBody>
      </p:sp>
    </p:spTree>
    <p:extLst>
      <p:ext uri="{BB962C8B-B14F-4D97-AF65-F5344CB8AC3E}">
        <p14:creationId xmlns:p14="http://schemas.microsoft.com/office/powerpoint/2010/main" val="23003640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451600"/>
          </a:xfrm>
        </p:spPr>
        <p:txBody>
          <a:bodyPr/>
          <a:lstStyle/>
          <a:p>
            <a:pPr marL="266700" indent="0">
              <a:spcBef>
                <a:spcPts val="1200"/>
              </a:spcBef>
              <a:buNone/>
              <a:defRPr/>
            </a:pPr>
            <a:r>
              <a:rPr lang="en-US" altLang="en-US" sz="3800" dirty="0"/>
              <a:t>Tuition Benefit </a:t>
            </a:r>
            <a:r>
              <a:rPr lang="en-US" altLang="en-US" sz="3800" i="1" dirty="0"/>
              <a:t>Does Not </a:t>
            </a:r>
            <a:r>
              <a:rPr lang="en-US" altLang="en-US" sz="3800" dirty="0"/>
              <a:t>Cover</a:t>
            </a:r>
          </a:p>
          <a:p>
            <a:pPr>
              <a:spcBef>
                <a:spcPts val="1200"/>
              </a:spcBef>
              <a:defRPr/>
            </a:pPr>
            <a:r>
              <a:rPr lang="en-US" altLang="en-US" sz="3000" dirty="0"/>
              <a:t>Differential tuition</a:t>
            </a:r>
          </a:p>
          <a:p>
            <a:pPr>
              <a:spcBef>
                <a:spcPts val="1200"/>
              </a:spcBef>
              <a:defRPr/>
            </a:pPr>
            <a:r>
              <a:rPr lang="en-US" altLang="en-US" sz="3000" dirty="0"/>
              <a:t>Fees outside of mandatory fees</a:t>
            </a:r>
          </a:p>
          <a:p>
            <a:pPr>
              <a:spcBef>
                <a:spcPts val="1200"/>
              </a:spcBef>
              <a:defRPr/>
            </a:pPr>
            <a:r>
              <a:rPr lang="en-US" altLang="en-US" sz="3000" dirty="0"/>
              <a:t>Undergraduate courses</a:t>
            </a:r>
          </a:p>
          <a:p>
            <a:pPr>
              <a:spcBef>
                <a:spcPts val="1200"/>
              </a:spcBef>
              <a:defRPr/>
            </a:pPr>
            <a:r>
              <a:rPr lang="en-US" altLang="en-US" sz="3000" dirty="0"/>
              <a:t>Repeated courses (outside those required by curriculum)</a:t>
            </a:r>
          </a:p>
          <a:p>
            <a:pPr>
              <a:spcBef>
                <a:spcPts val="1200"/>
              </a:spcBef>
              <a:defRPr/>
            </a:pPr>
            <a:r>
              <a:rPr lang="en-US" altLang="en-US" sz="3000" dirty="0"/>
              <a:t>Graduate credits exceeding 12.0</a:t>
            </a:r>
          </a:p>
          <a:p>
            <a:pPr>
              <a:spcBef>
                <a:spcPts val="1200"/>
              </a:spcBef>
              <a:defRPr/>
            </a:pPr>
            <a:r>
              <a:rPr lang="en-US" altLang="en-US" sz="3000" dirty="0"/>
              <a:t>Non-credit/continuing education courses</a:t>
            </a:r>
          </a:p>
          <a:p>
            <a:pPr>
              <a:spcBef>
                <a:spcPts val="1200"/>
              </a:spcBef>
              <a:defRPr/>
            </a:pPr>
            <a:r>
              <a:rPr lang="en-US" altLang="en-US" sz="3000" dirty="0"/>
              <a:t>Withdrawn courses</a:t>
            </a:r>
          </a:p>
          <a:p>
            <a:pPr>
              <a:spcBef>
                <a:spcPts val="1200"/>
              </a:spcBef>
              <a:defRPr/>
            </a:pPr>
            <a:r>
              <a:rPr lang="en-US" altLang="en-US" sz="3000" dirty="0"/>
              <a:t>Audited courses</a:t>
            </a:r>
          </a:p>
          <a:p>
            <a:pPr>
              <a:spcBef>
                <a:spcPts val="1200"/>
              </a:spcBef>
              <a:defRPr/>
            </a:pPr>
            <a:r>
              <a:rPr lang="en-US" altLang="en-US" sz="3000" dirty="0"/>
              <a:t>International student fees</a:t>
            </a:r>
          </a:p>
        </p:txBody>
      </p:sp>
    </p:spTree>
    <p:extLst>
      <p:ext uri="{BB962C8B-B14F-4D97-AF65-F5344CB8AC3E}">
        <p14:creationId xmlns:p14="http://schemas.microsoft.com/office/powerpoint/2010/main" val="2698972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04000"/>
          </a:xfrm>
        </p:spPr>
        <p:txBody>
          <a:bodyPr/>
          <a:lstStyle/>
          <a:p>
            <a:pPr marL="266700" indent="0">
              <a:spcBef>
                <a:spcPts val="1800"/>
              </a:spcBef>
              <a:buNone/>
              <a:defRPr/>
            </a:pPr>
            <a:r>
              <a:rPr lang="en-US" altLang="en-US" sz="3800" dirty="0"/>
              <a:t>RA 84-Credit Hour Rule</a:t>
            </a:r>
          </a:p>
          <a:p>
            <a:pPr marL="266700" indent="0">
              <a:spcBef>
                <a:spcPts val="1800"/>
              </a:spcBef>
              <a:buNone/>
              <a:defRPr/>
            </a:pPr>
            <a:r>
              <a:rPr lang="en-US" altLang="en-US" sz="3600" dirty="0"/>
              <a:t>Students supported on TBP as RAs (9314) </a:t>
            </a:r>
            <a:r>
              <a:rPr lang="en-US" altLang="en-US" sz="3600" i="1" u="sng" dirty="0"/>
              <a:t>concurrent</a:t>
            </a:r>
            <a:r>
              <a:rPr lang="en-US" altLang="en-US" sz="3600" dirty="0"/>
              <a:t> to the semester(s) in which they have met or exceeded 84 cumulative graduate credits will be responsible for the non-resident portion of their tuition.</a:t>
            </a:r>
          </a:p>
          <a:p>
            <a:pPr marL="266700" indent="0">
              <a:spcBef>
                <a:spcPts val="1800"/>
              </a:spcBef>
              <a:buNone/>
              <a:defRPr/>
            </a:pPr>
            <a:r>
              <a:rPr lang="en-US" altLang="en-US" sz="3600" dirty="0"/>
              <a:t>Affected student who have completed required coursework may enroll in thesis/dissertation hours (9 credits – no more/no less). </a:t>
            </a:r>
          </a:p>
          <a:p>
            <a:pPr marL="266700" indent="0">
              <a:spcBef>
                <a:spcPts val="1800"/>
              </a:spcBef>
              <a:buNone/>
              <a:defRPr/>
            </a:pPr>
            <a:r>
              <a:rPr lang="en-US" altLang="en-US" sz="3600" dirty="0"/>
              <a:t>Departments choosing to cover the non-resident charges can do so through Scholarship Administration</a:t>
            </a:r>
          </a:p>
        </p:txBody>
      </p:sp>
    </p:spTree>
    <p:extLst>
      <p:ext uri="{BB962C8B-B14F-4D97-AF65-F5344CB8AC3E}">
        <p14:creationId xmlns:p14="http://schemas.microsoft.com/office/powerpoint/2010/main" val="18372054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Financial Support Requirements</a:t>
            </a:r>
          </a:p>
        </p:txBody>
      </p:sp>
    </p:spTree>
    <p:extLst>
      <p:ext uri="{BB962C8B-B14F-4D97-AF65-F5344CB8AC3E}">
        <p14:creationId xmlns:p14="http://schemas.microsoft.com/office/powerpoint/2010/main" val="1984757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Financial Support Requirements</a:t>
            </a:r>
          </a:p>
        </p:txBody>
      </p:sp>
      <p:graphicFrame>
        <p:nvGraphicFramePr>
          <p:cNvPr id="4" name="Content Placeholder 3">
            <a:extLst>
              <a:ext uri="{FF2B5EF4-FFF2-40B4-BE49-F238E27FC236}">
                <a16:creationId xmlns:a16="http://schemas.microsoft.com/office/drawing/2014/main" id="{EFCA5937-E44F-B944-8E7A-99FF0170AFF2}"/>
              </a:ext>
            </a:extLst>
          </p:cNvPr>
          <p:cNvGraphicFramePr>
            <a:graphicFrameLocks noGrp="1"/>
          </p:cNvGraphicFramePr>
          <p:nvPr>
            <p:ph idx="1"/>
            <p:extLst>
              <p:ext uri="{D42A27DB-BD31-4B8C-83A1-F6EECF244321}">
                <p14:modId xmlns:p14="http://schemas.microsoft.com/office/powerpoint/2010/main" val="3702022425"/>
              </p:ext>
            </p:extLst>
          </p:nvPr>
        </p:nvGraphicFramePr>
        <p:xfrm>
          <a:off x="1270000" y="3276600"/>
          <a:ext cx="10464800" cy="2179320"/>
        </p:xfrm>
        <a:graphic>
          <a:graphicData uri="http://schemas.openxmlformats.org/drawingml/2006/table">
            <a:tbl>
              <a:tblPr firstRow="1" bandRow="1">
                <a:tableStyleId>{F5AB1C69-6EDB-4FF4-983F-18BD219EF322}</a:tableStyleId>
              </a:tblPr>
              <a:tblGrid>
                <a:gridCol w="2616200">
                  <a:extLst>
                    <a:ext uri="{9D8B030D-6E8A-4147-A177-3AD203B41FA5}">
                      <a16:colId xmlns:a16="http://schemas.microsoft.com/office/drawing/2014/main" val="3480887783"/>
                    </a:ext>
                  </a:extLst>
                </a:gridCol>
                <a:gridCol w="2616200">
                  <a:extLst>
                    <a:ext uri="{9D8B030D-6E8A-4147-A177-3AD203B41FA5}">
                      <a16:colId xmlns:a16="http://schemas.microsoft.com/office/drawing/2014/main" val="1992728436"/>
                    </a:ext>
                  </a:extLst>
                </a:gridCol>
                <a:gridCol w="2616200">
                  <a:extLst>
                    <a:ext uri="{9D8B030D-6E8A-4147-A177-3AD203B41FA5}">
                      <a16:colId xmlns:a16="http://schemas.microsoft.com/office/drawing/2014/main" val="2011940664"/>
                    </a:ext>
                  </a:extLst>
                </a:gridCol>
                <a:gridCol w="2616200">
                  <a:extLst>
                    <a:ext uri="{9D8B030D-6E8A-4147-A177-3AD203B41FA5}">
                      <a16:colId xmlns:a16="http://schemas.microsoft.com/office/drawing/2014/main" val="2639083832"/>
                    </a:ext>
                  </a:extLst>
                </a:gridCol>
              </a:tblGrid>
              <a:tr h="370840">
                <a:tc>
                  <a:txBody>
                    <a:bodyPr/>
                    <a:lstStyle/>
                    <a:p>
                      <a:r>
                        <a:rPr lang="en-US" sz="2500" dirty="0"/>
                        <a:t>Semester</a:t>
                      </a:r>
                    </a:p>
                  </a:txBody>
                  <a:tcPr/>
                </a:tc>
                <a:tc>
                  <a:txBody>
                    <a:bodyPr/>
                    <a:lstStyle/>
                    <a:p>
                      <a:r>
                        <a:rPr lang="en-US" sz="2500" dirty="0"/>
                        <a:t>100% Benefit</a:t>
                      </a:r>
                    </a:p>
                  </a:txBody>
                  <a:tcPr/>
                </a:tc>
                <a:tc>
                  <a:txBody>
                    <a:bodyPr/>
                    <a:lstStyle/>
                    <a:p>
                      <a:r>
                        <a:rPr lang="en-US" sz="2500" dirty="0"/>
                        <a:t>75% Benefit</a:t>
                      </a:r>
                    </a:p>
                  </a:txBody>
                  <a:tcPr/>
                </a:tc>
                <a:tc>
                  <a:txBody>
                    <a:bodyPr/>
                    <a:lstStyle/>
                    <a:p>
                      <a:r>
                        <a:rPr lang="en-US" sz="2500" dirty="0"/>
                        <a:t>50% Benefit</a:t>
                      </a:r>
                    </a:p>
                  </a:txBody>
                  <a:tcPr/>
                </a:tc>
                <a:extLst>
                  <a:ext uri="{0D108BD9-81ED-4DB2-BD59-A6C34878D82A}">
                    <a16:rowId xmlns:a16="http://schemas.microsoft.com/office/drawing/2014/main" val="2169200706"/>
                  </a:ext>
                </a:extLst>
              </a:tr>
              <a:tr h="370840">
                <a:tc>
                  <a:txBody>
                    <a:bodyPr/>
                    <a:lstStyle/>
                    <a:p>
                      <a:r>
                        <a:rPr lang="en-US" sz="2200" dirty="0"/>
                        <a:t>Summer 2022</a:t>
                      </a:r>
                    </a:p>
                  </a:txBody>
                  <a:tcPr/>
                </a:tc>
                <a:tc>
                  <a:txBody>
                    <a:bodyPr/>
                    <a:lstStyle/>
                    <a:p>
                      <a:r>
                        <a:rPr lang="en-US" sz="2200" dirty="0"/>
                        <a:t>$5,380</a:t>
                      </a:r>
                    </a:p>
                  </a:txBody>
                  <a:tcPr/>
                </a:tc>
                <a:tc>
                  <a:txBody>
                    <a:bodyPr/>
                    <a:lstStyle/>
                    <a:p>
                      <a:r>
                        <a:rPr lang="en-US" sz="2200" dirty="0"/>
                        <a:t>$4,034</a:t>
                      </a:r>
                    </a:p>
                  </a:txBody>
                  <a:tcPr/>
                </a:tc>
                <a:tc>
                  <a:txBody>
                    <a:bodyPr/>
                    <a:lstStyle/>
                    <a:p>
                      <a:r>
                        <a:rPr lang="en-US" sz="2200" dirty="0"/>
                        <a:t>$2,690</a:t>
                      </a:r>
                    </a:p>
                  </a:txBody>
                  <a:tcPr/>
                </a:tc>
                <a:extLst>
                  <a:ext uri="{0D108BD9-81ED-4DB2-BD59-A6C34878D82A}">
                    <a16:rowId xmlns:a16="http://schemas.microsoft.com/office/drawing/2014/main" val="693730091"/>
                  </a:ext>
                </a:extLst>
              </a:tr>
              <a:tr h="370840">
                <a:tc>
                  <a:txBody>
                    <a:bodyPr/>
                    <a:lstStyle/>
                    <a:p>
                      <a:r>
                        <a:rPr lang="en-US" sz="2200" dirty="0"/>
                        <a:t>Fall 2022</a:t>
                      </a:r>
                    </a:p>
                  </a:txBody>
                  <a:tcPr/>
                </a:tc>
                <a:tc>
                  <a:txBody>
                    <a:bodyPr/>
                    <a:lstStyle/>
                    <a:p>
                      <a:r>
                        <a:rPr lang="en-US" sz="2200" dirty="0"/>
                        <a:t>$8,355</a:t>
                      </a:r>
                    </a:p>
                  </a:txBody>
                  <a:tcPr/>
                </a:tc>
                <a:tc>
                  <a:txBody>
                    <a:bodyPr/>
                    <a:lstStyle/>
                    <a:p>
                      <a:r>
                        <a:rPr lang="en-US" sz="2200" dirty="0"/>
                        <a:t>$6,265</a:t>
                      </a:r>
                    </a:p>
                  </a:txBody>
                  <a:tcPr/>
                </a:tc>
                <a:tc>
                  <a:txBody>
                    <a:bodyPr/>
                    <a:lstStyle/>
                    <a:p>
                      <a:r>
                        <a:rPr lang="en-US" sz="2200" dirty="0"/>
                        <a:t>$4,175</a:t>
                      </a:r>
                    </a:p>
                  </a:txBody>
                  <a:tcPr/>
                </a:tc>
                <a:extLst>
                  <a:ext uri="{0D108BD9-81ED-4DB2-BD59-A6C34878D82A}">
                    <a16:rowId xmlns:a16="http://schemas.microsoft.com/office/drawing/2014/main" val="2035587014"/>
                  </a:ext>
                </a:extLst>
              </a:tr>
              <a:tr h="370840">
                <a:tc>
                  <a:txBody>
                    <a:bodyPr/>
                    <a:lstStyle/>
                    <a:p>
                      <a:r>
                        <a:rPr lang="en-US" sz="2200" dirty="0"/>
                        <a:t>Spring 2023</a:t>
                      </a:r>
                    </a:p>
                  </a:txBody>
                  <a:tcPr/>
                </a:tc>
                <a:tc>
                  <a:txBody>
                    <a:bodyPr/>
                    <a:lstStyle/>
                    <a:p>
                      <a:r>
                        <a:rPr lang="en-US" sz="2200" dirty="0"/>
                        <a:t>$8,355</a:t>
                      </a:r>
                    </a:p>
                  </a:txBody>
                  <a:tcPr/>
                </a:tc>
                <a:tc>
                  <a:txBody>
                    <a:bodyPr/>
                    <a:lstStyle/>
                    <a:p>
                      <a:r>
                        <a:rPr lang="en-US" sz="2200" dirty="0"/>
                        <a:t>$6,265</a:t>
                      </a:r>
                    </a:p>
                  </a:txBody>
                  <a:tcPr/>
                </a:tc>
                <a:tc>
                  <a:txBody>
                    <a:bodyPr/>
                    <a:lstStyle/>
                    <a:p>
                      <a:r>
                        <a:rPr lang="en-US" sz="2200" dirty="0"/>
                        <a:t>$4,175</a:t>
                      </a:r>
                    </a:p>
                  </a:txBody>
                  <a:tcPr/>
                </a:tc>
                <a:extLst>
                  <a:ext uri="{0D108BD9-81ED-4DB2-BD59-A6C34878D82A}">
                    <a16:rowId xmlns:a16="http://schemas.microsoft.com/office/drawing/2014/main" val="642073101"/>
                  </a:ext>
                </a:extLst>
              </a:tr>
              <a:tr h="370840">
                <a:tc>
                  <a:txBody>
                    <a:bodyPr/>
                    <a:lstStyle/>
                    <a:p>
                      <a:r>
                        <a:rPr lang="en-US" sz="2200" dirty="0"/>
                        <a:t>Summer 2023</a:t>
                      </a:r>
                    </a:p>
                  </a:txBody>
                  <a:tcPr/>
                </a:tc>
                <a:tc>
                  <a:txBody>
                    <a:bodyPr/>
                    <a:lstStyle/>
                    <a:p>
                      <a:r>
                        <a:rPr lang="en-US" sz="2200" dirty="0"/>
                        <a:t>$5,570</a:t>
                      </a:r>
                    </a:p>
                  </a:txBody>
                  <a:tcPr/>
                </a:tc>
                <a:tc>
                  <a:txBody>
                    <a:bodyPr/>
                    <a:lstStyle/>
                    <a:p>
                      <a:r>
                        <a:rPr lang="en-US" sz="2200" dirty="0"/>
                        <a:t>$4,175</a:t>
                      </a:r>
                    </a:p>
                  </a:txBody>
                  <a:tcPr/>
                </a:tc>
                <a:tc>
                  <a:txBody>
                    <a:bodyPr/>
                    <a:lstStyle/>
                    <a:p>
                      <a:r>
                        <a:rPr lang="en-US" sz="2200" dirty="0"/>
                        <a:t>$2,785</a:t>
                      </a:r>
                    </a:p>
                  </a:txBody>
                  <a:tcPr/>
                </a:tc>
                <a:extLst>
                  <a:ext uri="{0D108BD9-81ED-4DB2-BD59-A6C34878D82A}">
                    <a16:rowId xmlns:a16="http://schemas.microsoft.com/office/drawing/2014/main" val="3130062841"/>
                  </a:ext>
                </a:extLst>
              </a:tr>
            </a:tbl>
          </a:graphicData>
        </a:graphic>
      </p:graphicFrame>
    </p:spTree>
    <p:extLst>
      <p:ext uri="{BB962C8B-B14F-4D97-AF65-F5344CB8AC3E}">
        <p14:creationId xmlns:p14="http://schemas.microsoft.com/office/powerpoint/2010/main" val="40779529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Financial Support Requirements</a:t>
            </a:r>
          </a:p>
        </p:txBody>
      </p:sp>
      <p:sp>
        <p:nvSpPr>
          <p:cNvPr id="3" name="Content Placeholder 2">
            <a:extLst>
              <a:ext uri="{FF2B5EF4-FFF2-40B4-BE49-F238E27FC236}">
                <a16:creationId xmlns:a16="http://schemas.microsoft.com/office/drawing/2014/main" id="{B27A4E21-A1BE-C744-B796-D3E4E7432E10}"/>
              </a:ext>
            </a:extLst>
          </p:cNvPr>
          <p:cNvSpPr>
            <a:spLocks noGrp="1"/>
          </p:cNvSpPr>
          <p:nvPr>
            <p:ph idx="1"/>
          </p:nvPr>
        </p:nvSpPr>
        <p:spPr/>
        <p:txBody>
          <a:bodyPr/>
          <a:lstStyle/>
          <a:p>
            <a:r>
              <a:rPr lang="en-US" sz="3800" dirty="0"/>
              <a:t>Financial support consists of assistantship wages and/or fellowships</a:t>
            </a:r>
          </a:p>
          <a:p>
            <a:r>
              <a:rPr lang="en-US" sz="3800" dirty="0"/>
              <a:t>Students can be on more than one assistantship (e.g. limited RA and limited TA)</a:t>
            </a:r>
          </a:p>
          <a:p>
            <a:r>
              <a:rPr lang="en-US" sz="3800" dirty="0"/>
              <a:t>Students can be supported by a mix of assistantship and fellowship</a:t>
            </a:r>
          </a:p>
        </p:txBody>
      </p:sp>
    </p:spTree>
    <p:extLst>
      <p:ext uri="{BB962C8B-B14F-4D97-AF65-F5344CB8AC3E}">
        <p14:creationId xmlns:p14="http://schemas.microsoft.com/office/powerpoint/2010/main" val="36941085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Categories of Supported Students</a:t>
            </a:r>
          </a:p>
        </p:txBody>
      </p:sp>
    </p:spTree>
    <p:extLst>
      <p:ext uri="{BB962C8B-B14F-4D97-AF65-F5344CB8AC3E}">
        <p14:creationId xmlns:p14="http://schemas.microsoft.com/office/powerpoint/2010/main" val="314226421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Financial Support Requirements</a:t>
            </a:r>
          </a:p>
        </p:txBody>
      </p:sp>
      <p:sp>
        <p:nvSpPr>
          <p:cNvPr id="3" name="Content Placeholder 2">
            <a:extLst>
              <a:ext uri="{FF2B5EF4-FFF2-40B4-BE49-F238E27FC236}">
                <a16:creationId xmlns:a16="http://schemas.microsoft.com/office/drawing/2014/main" id="{B27A4E21-A1BE-C744-B796-D3E4E7432E10}"/>
              </a:ext>
            </a:extLst>
          </p:cNvPr>
          <p:cNvSpPr>
            <a:spLocks noGrp="1"/>
          </p:cNvSpPr>
          <p:nvPr>
            <p:ph idx="1"/>
          </p:nvPr>
        </p:nvSpPr>
        <p:spPr>
          <a:xfrm>
            <a:off x="1270000" y="2768600"/>
            <a:ext cx="11633200" cy="6985000"/>
          </a:xfrm>
        </p:spPr>
        <p:txBody>
          <a:bodyPr/>
          <a:lstStyle/>
          <a:p>
            <a:pPr>
              <a:spcBef>
                <a:spcPts val="1200"/>
              </a:spcBef>
            </a:pPr>
            <a:r>
              <a:rPr lang="en-US" sz="3800" dirty="0"/>
              <a:t>Assistantship wages will only count when earned during the proper semester: </a:t>
            </a:r>
          </a:p>
          <a:p>
            <a:pPr lvl="2">
              <a:spcBef>
                <a:spcPts val="1200"/>
              </a:spcBef>
            </a:pPr>
            <a:r>
              <a:rPr lang="en-US" sz="3400" dirty="0"/>
              <a:t>Fall : August 16 thru December 31 (9 pay periods)</a:t>
            </a:r>
          </a:p>
          <a:p>
            <a:pPr lvl="2">
              <a:spcBef>
                <a:spcPts val="1200"/>
              </a:spcBef>
            </a:pPr>
            <a:r>
              <a:rPr lang="en-US" sz="3400" dirty="0"/>
              <a:t>Spring : January 1 thru May 15 (9 pay periods)</a:t>
            </a:r>
          </a:p>
          <a:p>
            <a:pPr lvl="2">
              <a:spcBef>
                <a:spcPts val="1200"/>
              </a:spcBef>
            </a:pPr>
            <a:r>
              <a:rPr lang="en-US" sz="3400" dirty="0"/>
              <a:t>Summer: May 16 thru August 15 (6 pay periods)</a:t>
            </a:r>
          </a:p>
          <a:p>
            <a:pPr>
              <a:spcBef>
                <a:spcPts val="1200"/>
              </a:spcBef>
            </a:pPr>
            <a:r>
              <a:rPr lang="en-US" sz="3800" dirty="0"/>
              <a:t>Fellowships will only count when: </a:t>
            </a:r>
          </a:p>
          <a:p>
            <a:pPr lvl="2">
              <a:spcBef>
                <a:spcPts val="1200"/>
              </a:spcBef>
            </a:pPr>
            <a:r>
              <a:rPr lang="en-US" sz="3400" dirty="0"/>
              <a:t>Disbursed through Scholarship Admin noting the proper term (fall, spring, summer)</a:t>
            </a:r>
          </a:p>
          <a:p>
            <a:pPr lvl="2">
              <a:spcBef>
                <a:spcPts val="1200"/>
              </a:spcBef>
            </a:pPr>
            <a:r>
              <a:rPr lang="en-US" sz="3400" dirty="0"/>
              <a:t>Stipends paid through AP disbursed within the semester</a:t>
            </a:r>
          </a:p>
        </p:txBody>
      </p:sp>
    </p:spTree>
    <p:extLst>
      <p:ext uri="{BB962C8B-B14F-4D97-AF65-F5344CB8AC3E}">
        <p14:creationId xmlns:p14="http://schemas.microsoft.com/office/powerpoint/2010/main" val="42059963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Financial Support Requirements</a:t>
            </a:r>
          </a:p>
        </p:txBody>
      </p:sp>
      <p:sp>
        <p:nvSpPr>
          <p:cNvPr id="3" name="Content Placeholder 2">
            <a:extLst>
              <a:ext uri="{FF2B5EF4-FFF2-40B4-BE49-F238E27FC236}">
                <a16:creationId xmlns:a16="http://schemas.microsoft.com/office/drawing/2014/main" id="{B27A4E21-A1BE-C744-B796-D3E4E7432E10}"/>
              </a:ext>
            </a:extLst>
          </p:cNvPr>
          <p:cNvSpPr>
            <a:spLocks noGrp="1"/>
          </p:cNvSpPr>
          <p:nvPr>
            <p:ph idx="1"/>
          </p:nvPr>
        </p:nvSpPr>
        <p:spPr>
          <a:xfrm>
            <a:off x="1270000" y="2768600"/>
            <a:ext cx="10642600" cy="6985000"/>
          </a:xfrm>
        </p:spPr>
        <p:txBody>
          <a:bodyPr/>
          <a:lstStyle/>
          <a:p>
            <a:pPr>
              <a:spcBef>
                <a:spcPts val="1200"/>
              </a:spcBef>
            </a:pPr>
            <a:r>
              <a:rPr lang="en-US" sz="3600" dirty="0"/>
              <a:t>Benefits are posted conditionally and in good faith according to the amount of anticipated support entered by the coordinator</a:t>
            </a:r>
          </a:p>
          <a:p>
            <a:pPr>
              <a:spcBef>
                <a:spcPts val="1200"/>
              </a:spcBef>
            </a:pPr>
            <a:r>
              <a:rPr lang="en-US" sz="3600" dirty="0"/>
              <a:t>After the final paycheck for the semester, benefits are adjusted based on actual support</a:t>
            </a:r>
          </a:p>
          <a:p>
            <a:pPr>
              <a:spcBef>
                <a:spcPts val="1200"/>
              </a:spcBef>
            </a:pPr>
            <a:r>
              <a:rPr lang="en-US" sz="3600" dirty="0"/>
              <a:t>If a student didn’t receive the minimum required support for the conditional benefits posted, their final benefits will be reduced to an eligible benefit (50%, 75%) or removed completely, leaving a student with an outstanding tuition bill &amp; registration/transcript holds</a:t>
            </a:r>
          </a:p>
        </p:txBody>
      </p:sp>
    </p:spTree>
    <p:extLst>
      <p:ext uri="{BB962C8B-B14F-4D97-AF65-F5344CB8AC3E}">
        <p14:creationId xmlns:p14="http://schemas.microsoft.com/office/powerpoint/2010/main" val="36948717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Service Requirements</a:t>
            </a:r>
          </a:p>
        </p:txBody>
      </p:sp>
    </p:spTree>
    <p:extLst>
      <p:ext uri="{BB962C8B-B14F-4D97-AF65-F5344CB8AC3E}">
        <p14:creationId xmlns:p14="http://schemas.microsoft.com/office/powerpoint/2010/main" val="24380726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Service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a:spcBef>
                <a:spcPts val="1200"/>
              </a:spcBef>
              <a:defRPr/>
            </a:pPr>
            <a:r>
              <a:rPr lang="en-US" altLang="en-US" sz="3800" dirty="0"/>
              <a:t>No student should be required to work more than 20 hours/week (0.50 FTE) for 100% tuition benefit </a:t>
            </a:r>
          </a:p>
          <a:p>
            <a:pPr>
              <a:spcBef>
                <a:spcPts val="1200"/>
              </a:spcBef>
              <a:defRPr/>
            </a:pPr>
            <a:r>
              <a:rPr lang="en-US" altLang="en-US" sz="3800" dirty="0"/>
              <a:t>Recommended work requirements are as follows: </a:t>
            </a:r>
          </a:p>
          <a:p>
            <a:pPr lvl="2">
              <a:spcBef>
                <a:spcPts val="1200"/>
              </a:spcBef>
              <a:defRPr/>
            </a:pPr>
            <a:r>
              <a:rPr lang="en-US" altLang="en-US" sz="3800" dirty="0"/>
              <a:t>100% benefit: 20 hours/week (0.50 FTE)</a:t>
            </a:r>
          </a:p>
          <a:p>
            <a:pPr lvl="2">
              <a:spcBef>
                <a:spcPts val="1200"/>
              </a:spcBef>
              <a:defRPr/>
            </a:pPr>
            <a:r>
              <a:rPr lang="en-US" altLang="en-US" sz="3800" dirty="0"/>
              <a:t>75% benefit: 15 hours/week (0.375 FTE)</a:t>
            </a:r>
          </a:p>
          <a:p>
            <a:pPr lvl="2">
              <a:spcBef>
                <a:spcPts val="1200"/>
              </a:spcBef>
              <a:defRPr/>
            </a:pPr>
            <a:r>
              <a:rPr lang="en-US" altLang="en-US" sz="3800" dirty="0"/>
              <a:t>50% benefit: 10 hours/week (0.25 FTE)</a:t>
            </a:r>
          </a:p>
        </p:txBody>
      </p:sp>
    </p:spTree>
    <p:extLst>
      <p:ext uri="{BB962C8B-B14F-4D97-AF65-F5344CB8AC3E}">
        <p14:creationId xmlns:p14="http://schemas.microsoft.com/office/powerpoint/2010/main" val="16416363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Service Requirements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a:spcBef>
                <a:spcPts val="1200"/>
              </a:spcBef>
              <a:defRPr/>
            </a:pPr>
            <a:r>
              <a:rPr lang="en-US" altLang="en-US" sz="3800" dirty="0"/>
              <a:t>Students can have campus employment outside of TBP; however, their total University of Utah FTE cannot exceed 0.74 – doing so will result in an immediate lost of tuition benefit</a:t>
            </a:r>
          </a:p>
          <a:p>
            <a:pPr>
              <a:spcBef>
                <a:spcPts val="1200"/>
              </a:spcBef>
              <a:defRPr/>
            </a:pPr>
            <a:r>
              <a:rPr lang="en-US" altLang="en-US" sz="3800" dirty="0"/>
              <a:t>FTE restriction includes University of Utah athletics, hospital &amp; clinics, etc. </a:t>
            </a:r>
          </a:p>
          <a:p>
            <a:pPr>
              <a:spcBef>
                <a:spcPts val="1200"/>
              </a:spcBef>
              <a:defRPr/>
            </a:pPr>
            <a:endParaRPr lang="en-US" altLang="en-US" sz="3800" dirty="0"/>
          </a:p>
        </p:txBody>
      </p:sp>
    </p:spTree>
    <p:extLst>
      <p:ext uri="{BB962C8B-B14F-4D97-AF65-F5344CB8AC3E}">
        <p14:creationId xmlns:p14="http://schemas.microsoft.com/office/powerpoint/2010/main" val="31677193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3886200"/>
            <a:ext cx="13004800" cy="1905000"/>
          </a:xfrm>
        </p:spPr>
        <p:txBody>
          <a:bodyPr/>
          <a:lstStyle/>
          <a:p>
            <a:r>
              <a:rPr lang="en-US" altLang="en-US" sz="7800" dirty="0"/>
              <a:t>Residency &amp; Meritorious Status</a:t>
            </a:r>
          </a:p>
        </p:txBody>
      </p:sp>
    </p:spTree>
    <p:extLst>
      <p:ext uri="{BB962C8B-B14F-4D97-AF65-F5344CB8AC3E}">
        <p14:creationId xmlns:p14="http://schemas.microsoft.com/office/powerpoint/2010/main" val="30969762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Residency Classification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a:spcBef>
                <a:spcPts val="1200"/>
              </a:spcBef>
              <a:defRPr/>
            </a:pPr>
            <a:r>
              <a:rPr lang="en-US" altLang="en-US" sz="3800" dirty="0"/>
              <a:t>As approved by the University president and the Utah System of Higher Education’s (USHE) Utah Board of Higher Education (formerly Board of Regents) policy, non-resident students participating in TBP are exempt from paying non-resident tuition</a:t>
            </a:r>
          </a:p>
          <a:p>
            <a:pPr>
              <a:spcBef>
                <a:spcPts val="1200"/>
              </a:spcBef>
              <a:defRPr/>
            </a:pPr>
            <a:r>
              <a:rPr lang="en-US" altLang="en-US" sz="3800" dirty="0"/>
              <a:t>Graduate tuition is posted at the appropriate rate (50/75/100%) with a non-resident waiver, where applicable</a:t>
            </a:r>
          </a:p>
        </p:txBody>
      </p:sp>
    </p:spTree>
    <p:extLst>
      <p:ext uri="{BB962C8B-B14F-4D97-AF65-F5344CB8AC3E}">
        <p14:creationId xmlns:p14="http://schemas.microsoft.com/office/powerpoint/2010/main" val="28016687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Residency Classification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a:spcBef>
                <a:spcPts val="1200"/>
              </a:spcBef>
              <a:defRPr/>
            </a:pPr>
            <a:r>
              <a:rPr lang="en-US" altLang="en-US" sz="3800" dirty="0"/>
              <a:t>USHE allows domestic non-resident graduate students receiving a tuition benefit to be eligible to apply for Utah residency upon the completion of 40 graduate credits at the University of Utah</a:t>
            </a:r>
          </a:p>
          <a:p>
            <a:pPr>
              <a:spcBef>
                <a:spcPts val="1200"/>
              </a:spcBef>
              <a:defRPr/>
            </a:pPr>
            <a:r>
              <a:rPr lang="en-US" altLang="en-US" sz="3800" dirty="0"/>
              <a:t>A student’s ability to establish residency will not affect eligibility of a tuition benefit</a:t>
            </a:r>
          </a:p>
          <a:p>
            <a:pPr>
              <a:spcBef>
                <a:spcPts val="1200"/>
              </a:spcBef>
              <a:defRPr/>
            </a:pPr>
            <a:endParaRPr lang="en-US" altLang="en-US" sz="3800" dirty="0"/>
          </a:p>
        </p:txBody>
      </p:sp>
    </p:spTree>
    <p:extLst>
      <p:ext uri="{BB962C8B-B14F-4D97-AF65-F5344CB8AC3E}">
        <p14:creationId xmlns:p14="http://schemas.microsoft.com/office/powerpoint/2010/main" val="28083373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Residency Classification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a:spcBef>
                <a:spcPts val="1200"/>
              </a:spcBef>
              <a:defRPr/>
            </a:pPr>
            <a:r>
              <a:rPr lang="en-US" altLang="en-US" sz="3600" dirty="0"/>
              <a:t>Comprehensive and aggressive action should be taken by departments to ensure eligible students are encouraged to apply for Utah residency when eligible</a:t>
            </a:r>
          </a:p>
          <a:p>
            <a:pPr>
              <a:spcBef>
                <a:spcPts val="1200"/>
              </a:spcBef>
              <a:defRPr/>
            </a:pPr>
            <a:r>
              <a:rPr lang="en-US" altLang="en-US" sz="3600" dirty="0"/>
              <a:t>A department/program cannot require a student to change their residency, but the University does require that departments routinely inform and encourage eligible students of the opportunity to apply for residency</a:t>
            </a:r>
          </a:p>
          <a:p>
            <a:pPr>
              <a:spcBef>
                <a:spcPts val="1200"/>
              </a:spcBef>
              <a:defRPr/>
            </a:pPr>
            <a:r>
              <a:rPr lang="en-US" altLang="en-US" sz="3600" dirty="0"/>
              <a:t>Visit </a:t>
            </a:r>
            <a:r>
              <a:rPr lang="en-US" altLang="en-US" sz="3600" dirty="0">
                <a:hlinkClick r:id="rId2"/>
              </a:rPr>
              <a:t>admissions.utah.edu</a:t>
            </a:r>
            <a:r>
              <a:rPr lang="en-US" altLang="en-US" sz="3600" dirty="0"/>
              <a:t> for residency reclassification information</a:t>
            </a:r>
          </a:p>
        </p:txBody>
      </p:sp>
    </p:spTree>
    <p:extLst>
      <p:ext uri="{BB962C8B-B14F-4D97-AF65-F5344CB8AC3E}">
        <p14:creationId xmlns:p14="http://schemas.microsoft.com/office/powerpoint/2010/main" val="21211943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Meritorious Status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461000"/>
          </a:xfrm>
        </p:spPr>
        <p:txBody>
          <a:bodyPr/>
          <a:lstStyle/>
          <a:p>
            <a:pPr>
              <a:spcBef>
                <a:spcPts val="1200"/>
              </a:spcBef>
              <a:defRPr/>
            </a:pPr>
            <a:r>
              <a:rPr lang="en-US" altLang="en-US" sz="3800" dirty="0"/>
              <a:t>The Tuition Benefit Program is a merit tuition benefit provided by the University of Utah as allowed by USHE policy</a:t>
            </a:r>
          </a:p>
          <a:p>
            <a:pPr>
              <a:spcBef>
                <a:spcPts val="1200"/>
              </a:spcBef>
              <a:defRPr/>
            </a:pPr>
            <a:r>
              <a:rPr lang="en-US" altLang="en-US" sz="3800" dirty="0"/>
              <a:t>Participating students must meet and maintain a meritorious status, as is defined by the President of the University (see next slide)</a:t>
            </a:r>
          </a:p>
        </p:txBody>
      </p:sp>
    </p:spTree>
    <p:extLst>
      <p:ext uri="{BB962C8B-B14F-4D97-AF65-F5344CB8AC3E}">
        <p14:creationId xmlns:p14="http://schemas.microsoft.com/office/powerpoint/2010/main" val="21797571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080000"/>
          </a:xfrm>
        </p:spPr>
        <p:txBody>
          <a:bodyPr/>
          <a:lstStyle/>
          <a:p>
            <a:pPr>
              <a:spcBef>
                <a:spcPts val="1200"/>
              </a:spcBef>
              <a:defRPr/>
            </a:pPr>
            <a:r>
              <a:rPr lang="en-US" sz="3800" dirty="0"/>
              <a:t>Graduate Research Assistant (RA, 9314) </a:t>
            </a:r>
          </a:p>
          <a:p>
            <a:pPr>
              <a:spcBef>
                <a:spcPts val="1200"/>
              </a:spcBef>
              <a:defRPr/>
            </a:pPr>
            <a:r>
              <a:rPr lang="en-US" sz="3800" dirty="0"/>
              <a:t>Graduate Assistant – Research Focus (GR, 9330)</a:t>
            </a:r>
          </a:p>
          <a:p>
            <a:pPr>
              <a:spcBef>
                <a:spcPts val="1200"/>
              </a:spcBef>
              <a:defRPr/>
            </a:pPr>
            <a:r>
              <a:rPr lang="en-US" sz="3800" dirty="0"/>
              <a:t>Graduate Teaching Assistant (TA, 9416)</a:t>
            </a:r>
          </a:p>
          <a:p>
            <a:pPr>
              <a:spcBef>
                <a:spcPts val="1200"/>
              </a:spcBef>
              <a:defRPr/>
            </a:pPr>
            <a:r>
              <a:rPr lang="en-US" sz="3800" dirty="0"/>
              <a:t>Graduate Assistant – Teaching Focus (GT, 9417)</a:t>
            </a:r>
          </a:p>
          <a:p>
            <a:pPr>
              <a:spcBef>
                <a:spcPts val="1200"/>
              </a:spcBef>
              <a:defRPr/>
            </a:pPr>
            <a:r>
              <a:rPr lang="en-US" sz="3800" dirty="0"/>
              <a:t>Graduate Fellow (GF)</a:t>
            </a:r>
            <a:endParaRPr lang="en-US" altLang="en-US" sz="3800" dirty="0"/>
          </a:p>
        </p:txBody>
      </p:sp>
    </p:spTree>
    <p:extLst>
      <p:ext uri="{BB962C8B-B14F-4D97-AF65-F5344CB8AC3E}">
        <p14:creationId xmlns:p14="http://schemas.microsoft.com/office/powerpoint/2010/main" val="26607262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Meritorious Status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404600" cy="6375400"/>
          </a:xfrm>
        </p:spPr>
        <p:txBody>
          <a:bodyPr/>
          <a:lstStyle/>
          <a:p>
            <a:pPr marL="266700" indent="0">
              <a:spcBef>
                <a:spcPts val="1200"/>
              </a:spcBef>
              <a:buNone/>
              <a:defRPr/>
            </a:pPr>
            <a:r>
              <a:rPr lang="en-US" altLang="en-US" sz="3800" dirty="0"/>
              <a:t>Meritorious Status Requirements</a:t>
            </a:r>
          </a:p>
          <a:p>
            <a:pPr>
              <a:spcBef>
                <a:spcPts val="1200"/>
              </a:spcBef>
              <a:defRPr/>
            </a:pPr>
            <a:r>
              <a:rPr lang="en-US" altLang="en-US" sz="3200" dirty="0"/>
              <a:t>Admission to the University as a matriculated graduate student</a:t>
            </a:r>
          </a:p>
          <a:p>
            <a:pPr>
              <a:spcBef>
                <a:spcPts val="1200"/>
              </a:spcBef>
              <a:defRPr/>
            </a:pPr>
            <a:r>
              <a:rPr lang="en-US" altLang="en-US" sz="3200" dirty="0"/>
              <a:t>Selection on the basis of merit, determined by written policy (i.e., grad handbook)</a:t>
            </a:r>
          </a:p>
          <a:p>
            <a:pPr>
              <a:spcBef>
                <a:spcPts val="1200"/>
              </a:spcBef>
              <a:defRPr/>
            </a:pPr>
            <a:r>
              <a:rPr lang="en-US" altLang="en-US" sz="3200" dirty="0"/>
              <a:t>Recommended by the department chair</a:t>
            </a:r>
          </a:p>
          <a:p>
            <a:pPr>
              <a:spcBef>
                <a:spcPts val="1200"/>
              </a:spcBef>
              <a:defRPr/>
            </a:pPr>
            <a:r>
              <a:rPr lang="en-US" altLang="en-US" sz="3200" dirty="0"/>
              <a:t>Maintenance of status includes the following: </a:t>
            </a:r>
          </a:p>
          <a:p>
            <a:pPr lvl="2">
              <a:spcBef>
                <a:spcPts val="1200"/>
              </a:spcBef>
              <a:defRPr/>
            </a:pPr>
            <a:r>
              <a:rPr lang="en-US" altLang="en-US" sz="3200" dirty="0"/>
              <a:t>Remaining in good academic standing in graduate program</a:t>
            </a:r>
          </a:p>
          <a:p>
            <a:pPr lvl="2">
              <a:spcBef>
                <a:spcPts val="1200"/>
              </a:spcBef>
              <a:defRPr/>
            </a:pPr>
            <a:r>
              <a:rPr lang="en-US" altLang="en-US" sz="3200" dirty="0"/>
              <a:t>Completion of required milestone exams and program requirements by program deadlines</a:t>
            </a:r>
          </a:p>
          <a:p>
            <a:pPr lvl="2">
              <a:spcBef>
                <a:spcPts val="1200"/>
              </a:spcBef>
              <a:defRPr/>
            </a:pPr>
            <a:r>
              <a:rPr lang="en-US" altLang="en-US" sz="3200" dirty="0"/>
              <a:t>Maintenance of a 3.000 cumulative GPA</a:t>
            </a:r>
          </a:p>
        </p:txBody>
      </p:sp>
    </p:spTree>
    <p:extLst>
      <p:ext uri="{BB962C8B-B14F-4D97-AF65-F5344CB8AC3E}">
        <p14:creationId xmlns:p14="http://schemas.microsoft.com/office/powerpoint/2010/main" val="20784058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Terms of Eligibility &amp; Restrictions</a:t>
            </a:r>
          </a:p>
        </p:txBody>
      </p:sp>
    </p:spTree>
    <p:extLst>
      <p:ext uri="{BB962C8B-B14F-4D97-AF65-F5344CB8AC3E}">
        <p14:creationId xmlns:p14="http://schemas.microsoft.com/office/powerpoint/2010/main" val="408757056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5461000"/>
          </a:xfrm>
        </p:spPr>
        <p:txBody>
          <a:bodyPr/>
          <a:lstStyle/>
          <a:p>
            <a:pPr>
              <a:spcBef>
                <a:spcPts val="1200"/>
              </a:spcBef>
              <a:defRPr/>
            </a:pPr>
            <a:r>
              <a:rPr lang="en-US" altLang="en-US" sz="3800" dirty="0"/>
              <a:t>Students are limited in traditional tuition benefit eligibility based on the following: </a:t>
            </a:r>
          </a:p>
          <a:p>
            <a:pPr lvl="2">
              <a:spcBef>
                <a:spcPts val="1200"/>
              </a:spcBef>
              <a:defRPr/>
            </a:pPr>
            <a:r>
              <a:rPr lang="en-US" altLang="en-US" sz="3800" dirty="0"/>
              <a:t>Academic program of study (masters, doctorate)</a:t>
            </a:r>
          </a:p>
          <a:p>
            <a:pPr lvl="2">
              <a:spcBef>
                <a:spcPts val="1200"/>
              </a:spcBef>
              <a:defRPr/>
            </a:pPr>
            <a:r>
              <a:rPr lang="en-US" altLang="en-US" sz="3800" dirty="0"/>
              <a:t>Educational background (earned degrees)</a:t>
            </a:r>
          </a:p>
        </p:txBody>
      </p:sp>
    </p:spTree>
    <p:extLst>
      <p:ext uri="{BB962C8B-B14F-4D97-AF65-F5344CB8AC3E}">
        <p14:creationId xmlns:p14="http://schemas.microsoft.com/office/powerpoint/2010/main" val="980350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5461000"/>
          </a:xfrm>
        </p:spPr>
        <p:txBody>
          <a:bodyPr/>
          <a:lstStyle/>
          <a:p>
            <a:pPr marL="266700" indent="0">
              <a:spcBef>
                <a:spcPts val="1200"/>
              </a:spcBef>
              <a:buNone/>
              <a:defRPr/>
            </a:pPr>
            <a:r>
              <a:rPr lang="en-US" altLang="en-US" sz="3800" dirty="0"/>
              <a:t>Scenario 1:</a:t>
            </a:r>
          </a:p>
          <a:p>
            <a:pPr marL="266700" indent="0">
              <a:spcBef>
                <a:spcPts val="1200"/>
              </a:spcBef>
              <a:buNone/>
              <a:defRPr/>
            </a:pPr>
            <a:r>
              <a:rPr lang="en-US" altLang="en-US" sz="3800" dirty="0"/>
              <a:t>Students in a master’s program who enter with a bachelor’s degree are eligible for up to two years (four semesters) of tuition benefit support</a:t>
            </a:r>
          </a:p>
          <a:p>
            <a:pPr>
              <a:spcBef>
                <a:spcPts val="1200"/>
              </a:spcBef>
              <a:defRPr/>
            </a:pPr>
            <a:r>
              <a:rPr lang="en-US" altLang="en-US" sz="3800" dirty="0"/>
              <a:t>No previously earned masters or doctorate</a:t>
            </a:r>
          </a:p>
        </p:txBody>
      </p:sp>
    </p:spTree>
    <p:extLst>
      <p:ext uri="{BB962C8B-B14F-4D97-AF65-F5344CB8AC3E}">
        <p14:creationId xmlns:p14="http://schemas.microsoft.com/office/powerpoint/2010/main" val="16469075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5461000"/>
          </a:xfrm>
        </p:spPr>
        <p:txBody>
          <a:bodyPr/>
          <a:lstStyle/>
          <a:p>
            <a:pPr marL="266700" indent="0">
              <a:spcBef>
                <a:spcPts val="1200"/>
              </a:spcBef>
              <a:buNone/>
              <a:defRPr/>
            </a:pPr>
            <a:r>
              <a:rPr lang="en-US" altLang="en-US" sz="3800" dirty="0"/>
              <a:t>Scenario 2:</a:t>
            </a:r>
          </a:p>
          <a:p>
            <a:pPr marL="266700" indent="0">
              <a:spcBef>
                <a:spcPts val="1200"/>
              </a:spcBef>
              <a:buNone/>
              <a:defRPr/>
            </a:pPr>
            <a:r>
              <a:rPr lang="en-US" altLang="en-US" sz="3800" dirty="0"/>
              <a:t>Students in a doctoral program who entered with a bachelor’s degree are eligible for up to five years (ten semesters) of tuition benefit support</a:t>
            </a:r>
          </a:p>
          <a:p>
            <a:pPr>
              <a:spcBef>
                <a:spcPts val="1200"/>
              </a:spcBef>
              <a:defRPr/>
            </a:pPr>
            <a:r>
              <a:rPr lang="en-US" altLang="en-US" sz="3800" dirty="0"/>
              <a:t>No previously earned masters or doctorate</a:t>
            </a:r>
          </a:p>
        </p:txBody>
      </p:sp>
    </p:spTree>
    <p:extLst>
      <p:ext uri="{BB962C8B-B14F-4D97-AF65-F5344CB8AC3E}">
        <p14:creationId xmlns:p14="http://schemas.microsoft.com/office/powerpoint/2010/main" val="8116707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5461000"/>
          </a:xfrm>
        </p:spPr>
        <p:txBody>
          <a:bodyPr/>
          <a:lstStyle/>
          <a:p>
            <a:pPr marL="266700" indent="0">
              <a:spcBef>
                <a:spcPts val="1200"/>
              </a:spcBef>
              <a:buNone/>
              <a:defRPr/>
            </a:pPr>
            <a:r>
              <a:rPr lang="en-US" altLang="en-US" sz="3800" dirty="0"/>
              <a:t>Scenario 3: </a:t>
            </a:r>
          </a:p>
          <a:p>
            <a:pPr marL="266700" indent="0">
              <a:spcBef>
                <a:spcPts val="1200"/>
              </a:spcBef>
              <a:buNone/>
              <a:defRPr/>
            </a:pPr>
            <a:r>
              <a:rPr lang="en-US" altLang="en-US" sz="3800" dirty="0"/>
              <a:t>Students in a doctoral program who entered with a master’s degree at the University of Utah are eligible for up to five years (ten semesters) of tuition benefit support</a:t>
            </a:r>
          </a:p>
          <a:p>
            <a:pPr>
              <a:spcBef>
                <a:spcPts val="1200"/>
              </a:spcBef>
              <a:defRPr/>
            </a:pPr>
            <a:r>
              <a:rPr lang="en-US" altLang="en-US" sz="3800" dirty="0"/>
              <a:t>No previously earned doctorate</a:t>
            </a:r>
          </a:p>
          <a:p>
            <a:pPr>
              <a:spcBef>
                <a:spcPts val="1200"/>
              </a:spcBef>
              <a:defRPr/>
            </a:pPr>
            <a:r>
              <a:rPr lang="en-US" altLang="en-US" sz="3800" dirty="0"/>
              <a:t>Master’s degree at the U is counted regardless of timing or discipline</a:t>
            </a:r>
          </a:p>
        </p:txBody>
      </p:sp>
    </p:spTree>
    <p:extLst>
      <p:ext uri="{BB962C8B-B14F-4D97-AF65-F5344CB8AC3E}">
        <p14:creationId xmlns:p14="http://schemas.microsoft.com/office/powerpoint/2010/main" val="21716443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642600" cy="6756400"/>
          </a:xfrm>
        </p:spPr>
        <p:txBody>
          <a:bodyPr/>
          <a:lstStyle/>
          <a:p>
            <a:pPr marL="266700" indent="0">
              <a:spcBef>
                <a:spcPts val="1200"/>
              </a:spcBef>
              <a:buNone/>
              <a:defRPr/>
            </a:pPr>
            <a:r>
              <a:rPr lang="en-US" altLang="en-US" sz="3800" dirty="0"/>
              <a:t>Scenario 4:</a:t>
            </a:r>
          </a:p>
          <a:p>
            <a:pPr marL="266700" indent="0">
              <a:spcBef>
                <a:spcPts val="1200"/>
              </a:spcBef>
              <a:buNone/>
              <a:defRPr/>
            </a:pPr>
            <a:r>
              <a:rPr lang="en-US" altLang="en-US" sz="3800" dirty="0"/>
              <a:t>Students in a doctoral program who entered with a master’s degree from another university are eligible for up to four years (eight semesters) of tuition benefit support</a:t>
            </a:r>
          </a:p>
          <a:p>
            <a:pPr>
              <a:spcBef>
                <a:spcPts val="1200"/>
              </a:spcBef>
              <a:defRPr/>
            </a:pPr>
            <a:r>
              <a:rPr lang="en-US" altLang="en-US" sz="3800" dirty="0"/>
              <a:t>No previously earned doctorate</a:t>
            </a:r>
          </a:p>
          <a:p>
            <a:pPr>
              <a:spcBef>
                <a:spcPts val="1200"/>
              </a:spcBef>
              <a:defRPr/>
            </a:pPr>
            <a:r>
              <a:rPr lang="en-US" altLang="en-US" sz="3800" dirty="0"/>
              <a:t>Master’s degree from external institution is counted regardless of timing or discipline</a:t>
            </a:r>
          </a:p>
          <a:p>
            <a:pPr>
              <a:spcBef>
                <a:spcPts val="1200"/>
              </a:spcBef>
              <a:defRPr/>
            </a:pPr>
            <a:r>
              <a:rPr lang="en-US" altLang="en-US" sz="3800" dirty="0"/>
              <a:t>Include students who also earned a master’s from the University of Utah</a:t>
            </a:r>
          </a:p>
        </p:txBody>
      </p:sp>
    </p:spTree>
    <p:extLst>
      <p:ext uri="{BB962C8B-B14F-4D97-AF65-F5344CB8AC3E}">
        <p14:creationId xmlns:p14="http://schemas.microsoft.com/office/powerpoint/2010/main" val="375815094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6985000"/>
          </a:xfrm>
        </p:spPr>
        <p:txBody>
          <a:bodyPr/>
          <a:lstStyle/>
          <a:p>
            <a:pPr>
              <a:spcBef>
                <a:spcPts val="1200"/>
              </a:spcBef>
              <a:defRPr/>
            </a:pPr>
            <a:r>
              <a:rPr lang="en-US" altLang="en-US" sz="3400" dirty="0"/>
              <a:t>Traditional tuition benefit will only pay for first master’s and first doctorates</a:t>
            </a:r>
          </a:p>
          <a:p>
            <a:pPr>
              <a:spcBef>
                <a:spcPts val="1200"/>
              </a:spcBef>
              <a:defRPr/>
            </a:pPr>
            <a:r>
              <a:rPr lang="en-US" altLang="en-US" sz="3400" dirty="0"/>
              <a:t>Previously earned degrees are counted regardless of the following: </a:t>
            </a:r>
          </a:p>
          <a:p>
            <a:pPr lvl="2">
              <a:spcBef>
                <a:spcPts val="1200"/>
              </a:spcBef>
              <a:defRPr/>
            </a:pPr>
            <a:r>
              <a:rPr lang="en-US" altLang="en-US" sz="3200" dirty="0"/>
              <a:t>Institution at which the degree was earned</a:t>
            </a:r>
          </a:p>
          <a:p>
            <a:pPr lvl="2">
              <a:spcBef>
                <a:spcPts val="1200"/>
              </a:spcBef>
              <a:defRPr/>
            </a:pPr>
            <a:r>
              <a:rPr lang="en-US" altLang="en-US" sz="3200" dirty="0"/>
              <a:t>Country of the institution </a:t>
            </a:r>
          </a:p>
          <a:p>
            <a:pPr lvl="2">
              <a:spcBef>
                <a:spcPts val="1200"/>
              </a:spcBef>
              <a:defRPr/>
            </a:pPr>
            <a:r>
              <a:rPr lang="en-US" altLang="en-US" sz="3200" dirty="0"/>
              <a:t>Discipline of the degree</a:t>
            </a:r>
          </a:p>
          <a:p>
            <a:pPr lvl="2">
              <a:spcBef>
                <a:spcPts val="1200"/>
              </a:spcBef>
              <a:defRPr/>
            </a:pPr>
            <a:r>
              <a:rPr lang="en-US" altLang="en-US" sz="3200" dirty="0"/>
              <a:t>Date of degree conferment</a:t>
            </a:r>
          </a:p>
          <a:p>
            <a:pPr>
              <a:spcBef>
                <a:spcPts val="1200"/>
              </a:spcBef>
              <a:defRPr/>
            </a:pPr>
            <a:r>
              <a:rPr lang="en-US" altLang="en-US" sz="3400" dirty="0"/>
              <a:t>Departments wishing to support a student on TBP when they have previously earned degrees that disqualify them for TBP may do so with extended tuition benefit (XTBP)</a:t>
            </a:r>
          </a:p>
        </p:txBody>
      </p:sp>
    </p:spTree>
    <p:extLst>
      <p:ext uri="{BB962C8B-B14F-4D97-AF65-F5344CB8AC3E}">
        <p14:creationId xmlns:p14="http://schemas.microsoft.com/office/powerpoint/2010/main" val="4774556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185400" cy="6299200"/>
          </a:xfrm>
        </p:spPr>
        <p:txBody>
          <a:bodyPr/>
          <a:lstStyle/>
          <a:p>
            <a:pPr>
              <a:spcBef>
                <a:spcPts val="1200"/>
              </a:spcBef>
              <a:defRPr/>
            </a:pPr>
            <a:r>
              <a:rPr lang="en-US" altLang="en-US" sz="3800" dirty="0"/>
              <a:t>Doctoral students in scenarios 2 &amp; 3 who have served a minimum of </a:t>
            </a:r>
            <a:r>
              <a:rPr lang="en-US" altLang="en-US" sz="3800" u="sng" dirty="0"/>
              <a:t>four semesters</a:t>
            </a:r>
            <a:r>
              <a:rPr lang="en-US" altLang="en-US" sz="3800" dirty="0"/>
              <a:t> as </a:t>
            </a:r>
            <a:r>
              <a:rPr lang="en-US" altLang="en-US" sz="3800" u="sng" dirty="0"/>
              <a:t>teaching assistants</a:t>
            </a:r>
            <a:r>
              <a:rPr lang="en-US" altLang="en-US" sz="3800" dirty="0"/>
              <a:t> (TA and/or GT) may be eligible for an additional two semesters of TBP eligibility beyond the limits described</a:t>
            </a:r>
          </a:p>
          <a:p>
            <a:pPr>
              <a:spcBef>
                <a:spcPts val="1200"/>
              </a:spcBef>
              <a:defRPr/>
            </a:pPr>
            <a:r>
              <a:rPr lang="en-US" altLang="en-US" sz="3800" dirty="0"/>
              <a:t>Coordinators or DOGS will make the extension request when the student has exhausted their eligibility</a:t>
            </a:r>
          </a:p>
        </p:txBody>
      </p:sp>
    </p:spTree>
    <p:extLst>
      <p:ext uri="{BB962C8B-B14F-4D97-AF65-F5344CB8AC3E}">
        <p14:creationId xmlns:p14="http://schemas.microsoft.com/office/powerpoint/2010/main" val="14199961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6299200"/>
          </a:xfrm>
        </p:spPr>
        <p:txBody>
          <a:bodyPr/>
          <a:lstStyle/>
          <a:p>
            <a:pPr>
              <a:spcBef>
                <a:spcPts val="1200"/>
              </a:spcBef>
              <a:defRPr/>
            </a:pPr>
            <a:r>
              <a:rPr lang="en-US" altLang="en-US" sz="3800" dirty="0"/>
              <a:t>It is the responsibility of students and the department to maintain an accurate count of the semesters of tuition benefit support a student has received</a:t>
            </a:r>
          </a:p>
          <a:p>
            <a:pPr>
              <a:spcBef>
                <a:spcPts val="1200"/>
              </a:spcBef>
              <a:defRPr/>
            </a:pPr>
            <a:r>
              <a:rPr lang="en-US" altLang="en-US" sz="3800" dirty="0"/>
              <a:t>Coordinators are able to utilize TBP reports which contain semester usage counts</a:t>
            </a:r>
          </a:p>
        </p:txBody>
      </p:sp>
    </p:spTree>
    <p:extLst>
      <p:ext uri="{BB962C8B-B14F-4D97-AF65-F5344CB8AC3E}">
        <p14:creationId xmlns:p14="http://schemas.microsoft.com/office/powerpoint/2010/main" val="39835415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080000"/>
          </a:xfrm>
        </p:spPr>
        <p:txBody>
          <a:bodyPr/>
          <a:lstStyle/>
          <a:p>
            <a:pPr marL="266700" indent="0">
              <a:spcBef>
                <a:spcPts val="1200"/>
              </a:spcBef>
              <a:buNone/>
              <a:defRPr/>
            </a:pPr>
            <a:r>
              <a:rPr lang="en-US" sz="3800" b="1" dirty="0"/>
              <a:t>Graduate Research Assistant (RA)</a:t>
            </a:r>
          </a:p>
          <a:p>
            <a:pPr>
              <a:spcBef>
                <a:spcPts val="1200"/>
              </a:spcBef>
              <a:defRPr/>
            </a:pPr>
            <a:r>
              <a:rPr lang="en-US" sz="3800" dirty="0"/>
              <a:t>Job code 9314</a:t>
            </a:r>
          </a:p>
          <a:p>
            <a:pPr>
              <a:spcBef>
                <a:spcPts val="1200"/>
              </a:spcBef>
              <a:defRPr/>
            </a:pPr>
            <a:r>
              <a:rPr lang="en-US" sz="3800" dirty="0"/>
              <a:t>Exempt</a:t>
            </a:r>
          </a:p>
          <a:p>
            <a:pPr>
              <a:spcBef>
                <a:spcPts val="1200"/>
              </a:spcBef>
              <a:defRPr/>
            </a:pPr>
            <a:r>
              <a:rPr lang="en-US" sz="3800" dirty="0"/>
              <a:t>Payroll </a:t>
            </a:r>
            <a:r>
              <a:rPr lang="en-US" sz="3800" u="sng" dirty="0"/>
              <a:t>must</a:t>
            </a:r>
            <a:r>
              <a:rPr lang="en-US" sz="3800" dirty="0"/>
              <a:t> come off grant project (5000 fund)</a:t>
            </a:r>
          </a:p>
          <a:p>
            <a:pPr>
              <a:spcBef>
                <a:spcPts val="1200"/>
              </a:spcBef>
              <a:defRPr/>
            </a:pPr>
            <a:r>
              <a:rPr lang="en-US" sz="3800" dirty="0"/>
              <a:t>Job duties support the research mission of the University</a:t>
            </a:r>
          </a:p>
        </p:txBody>
      </p:sp>
    </p:spTree>
    <p:extLst>
      <p:ext uri="{BB962C8B-B14F-4D97-AF65-F5344CB8AC3E}">
        <p14:creationId xmlns:p14="http://schemas.microsoft.com/office/powerpoint/2010/main" val="46053697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500" dirty="0"/>
              <a:t>Terms of Eligibility &amp; Restrictions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185400" cy="6299200"/>
          </a:xfrm>
        </p:spPr>
        <p:txBody>
          <a:bodyPr/>
          <a:lstStyle/>
          <a:p>
            <a:pPr marL="266700" indent="0">
              <a:spcBef>
                <a:spcPts val="1200"/>
              </a:spcBef>
              <a:buNone/>
              <a:defRPr/>
            </a:pPr>
            <a:r>
              <a:rPr lang="en-US" altLang="en-US" sz="3800" dirty="0"/>
              <a:t>Summer Tuition Benefit: </a:t>
            </a:r>
          </a:p>
          <a:p>
            <a:pPr>
              <a:spcBef>
                <a:spcPts val="1200"/>
              </a:spcBef>
              <a:defRPr/>
            </a:pPr>
            <a:r>
              <a:rPr lang="en-US" altLang="en-US" sz="3800" dirty="0"/>
              <a:t>All classifications of support (TA, GT, GR, GF, and RA) are eligible for summer tuition benefit</a:t>
            </a:r>
          </a:p>
          <a:p>
            <a:pPr>
              <a:spcBef>
                <a:spcPts val="1200"/>
              </a:spcBef>
              <a:defRPr/>
            </a:pPr>
            <a:r>
              <a:rPr lang="en-US" altLang="en-US" sz="3800" dirty="0"/>
              <a:t>Student must have been previously supported in the academic year (the immediate previous fall and/or spring semesters)</a:t>
            </a:r>
          </a:p>
          <a:p>
            <a:pPr>
              <a:spcBef>
                <a:spcPts val="1200"/>
              </a:spcBef>
              <a:defRPr/>
            </a:pPr>
            <a:r>
              <a:rPr lang="en-US" altLang="en-US" sz="3800" dirty="0"/>
              <a:t>Summer tuition benefit participation does not count towards a student’s terms of eligibility</a:t>
            </a:r>
          </a:p>
        </p:txBody>
      </p:sp>
    </p:spTree>
    <p:extLst>
      <p:ext uri="{BB962C8B-B14F-4D97-AF65-F5344CB8AC3E}">
        <p14:creationId xmlns:p14="http://schemas.microsoft.com/office/powerpoint/2010/main" val="22725062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200" dirty="0"/>
              <a:t>Terms of Eligibility &amp; Restrictions</a:t>
            </a:r>
            <a:endParaRPr lang="en-US" altLang="en-US" sz="7000" dirty="0"/>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985000"/>
          </a:xfrm>
        </p:spPr>
        <p:txBody>
          <a:bodyPr/>
          <a:lstStyle/>
          <a:p>
            <a:pPr marL="266700" indent="0">
              <a:spcBef>
                <a:spcPts val="1200"/>
              </a:spcBef>
              <a:buNone/>
              <a:defRPr/>
            </a:pPr>
            <a:r>
              <a:rPr lang="en-US" altLang="en-US" sz="3800" dirty="0"/>
              <a:t>Summer Tuition Benefit: </a:t>
            </a:r>
          </a:p>
          <a:p>
            <a:pPr>
              <a:spcBef>
                <a:spcPts val="1200"/>
              </a:spcBef>
              <a:defRPr/>
            </a:pPr>
            <a:r>
              <a:rPr lang="en-US" altLang="en-US" sz="3600" dirty="0"/>
              <a:t>If a student is supported on TBP Fall &amp; Spring, they will have an AY limit of 24 graduate credits</a:t>
            </a:r>
          </a:p>
          <a:p>
            <a:pPr>
              <a:spcBef>
                <a:spcPts val="1200"/>
              </a:spcBef>
              <a:defRPr/>
            </a:pPr>
            <a:r>
              <a:rPr lang="en-US" altLang="en-US" sz="3600" dirty="0"/>
              <a:t>If a student is supported on TBP Fall </a:t>
            </a:r>
            <a:r>
              <a:rPr lang="en-US" altLang="en-US" sz="3600" i="1" u="sng" dirty="0"/>
              <a:t>or</a:t>
            </a:r>
            <a:r>
              <a:rPr lang="en-US" altLang="en-US" sz="3600" dirty="0"/>
              <a:t> Spring semesters, they will have an AY limit of 12 graduate credits </a:t>
            </a:r>
          </a:p>
          <a:p>
            <a:pPr>
              <a:spcBef>
                <a:spcPts val="1200"/>
              </a:spcBef>
              <a:defRPr/>
            </a:pPr>
            <a:r>
              <a:rPr lang="en-US" altLang="en-US" sz="3600" dirty="0"/>
              <a:t>Example: a student supported on TBP the entire AY may choose to enroll in 9 credits Fall, 9 credits Spring, and 6 credits Summer</a:t>
            </a:r>
          </a:p>
        </p:txBody>
      </p:sp>
    </p:spTree>
    <p:extLst>
      <p:ext uri="{BB962C8B-B14F-4D97-AF65-F5344CB8AC3E}">
        <p14:creationId xmlns:p14="http://schemas.microsoft.com/office/powerpoint/2010/main" val="8347556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1905000"/>
          </a:xfrm>
        </p:spPr>
        <p:txBody>
          <a:bodyPr/>
          <a:lstStyle/>
          <a:p>
            <a:r>
              <a:rPr lang="en-US" altLang="en-US" sz="7200" dirty="0"/>
              <a:t>Terms of Eligibility &amp; Restrictions</a:t>
            </a:r>
            <a:endParaRPr lang="en-US" altLang="en-US" sz="7000" dirty="0"/>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6985000"/>
          </a:xfrm>
        </p:spPr>
        <p:txBody>
          <a:bodyPr/>
          <a:lstStyle/>
          <a:p>
            <a:pPr marL="266700" indent="0">
              <a:spcBef>
                <a:spcPts val="1200"/>
              </a:spcBef>
              <a:buNone/>
              <a:defRPr/>
            </a:pPr>
            <a:r>
              <a:rPr lang="en-US" altLang="en-US" sz="3800" dirty="0"/>
              <a:t>Summer Tuition Benefit: </a:t>
            </a:r>
          </a:p>
          <a:p>
            <a:pPr>
              <a:spcBef>
                <a:spcPts val="1200"/>
              </a:spcBef>
              <a:defRPr/>
            </a:pPr>
            <a:r>
              <a:rPr lang="en-US" altLang="en-US" sz="3300" dirty="0"/>
              <a:t>Students must enroll in a minimum of 3 credits for summer TBP to be applied to tuition charges</a:t>
            </a:r>
          </a:p>
          <a:p>
            <a:pPr>
              <a:spcBef>
                <a:spcPts val="1200"/>
              </a:spcBef>
              <a:defRPr/>
            </a:pPr>
            <a:r>
              <a:rPr lang="en-US" altLang="en-US" sz="3300" dirty="0"/>
              <a:t>The 3 credit minimum is required, </a:t>
            </a:r>
            <a:r>
              <a:rPr lang="en-US" altLang="en-US" sz="3300" i="1" dirty="0"/>
              <a:t>even if the student has an eligibility of less than 3 credits</a:t>
            </a:r>
            <a:r>
              <a:rPr lang="en-US" altLang="en-US" sz="3300" dirty="0"/>
              <a:t> </a:t>
            </a:r>
          </a:p>
          <a:p>
            <a:pPr>
              <a:spcBef>
                <a:spcPts val="1200"/>
              </a:spcBef>
              <a:defRPr/>
            </a:pPr>
            <a:r>
              <a:rPr lang="en-US" altLang="en-US" sz="3300" dirty="0"/>
              <a:t>TBP will cover as little as 0.50 graduate credits during the summer term, provided 3 credit enrollment minimum is satisfied</a:t>
            </a:r>
          </a:p>
          <a:p>
            <a:pPr>
              <a:spcBef>
                <a:spcPts val="1200"/>
              </a:spcBef>
              <a:defRPr/>
            </a:pPr>
            <a:r>
              <a:rPr lang="en-US" altLang="en-US" sz="3300" dirty="0"/>
              <a:t>In cases where TBP does not cover all tuition charges, the student will be responsible</a:t>
            </a:r>
          </a:p>
          <a:p>
            <a:pPr>
              <a:spcBef>
                <a:spcPts val="1200"/>
              </a:spcBef>
              <a:defRPr/>
            </a:pPr>
            <a:r>
              <a:rPr lang="en-US" altLang="en-US" sz="3300" dirty="0"/>
              <a:t>Departments wishing to cover remaining summer charges would do so through Scholarship Administration</a:t>
            </a:r>
          </a:p>
        </p:txBody>
      </p:sp>
    </p:spTree>
    <p:extLst>
      <p:ext uri="{BB962C8B-B14F-4D97-AF65-F5344CB8AC3E}">
        <p14:creationId xmlns:p14="http://schemas.microsoft.com/office/powerpoint/2010/main" val="41724412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Administration of the Tuition Benefit Program</a:t>
            </a:r>
          </a:p>
        </p:txBody>
      </p:sp>
    </p:spTree>
    <p:extLst>
      <p:ext uri="{BB962C8B-B14F-4D97-AF65-F5344CB8AC3E}">
        <p14:creationId xmlns:p14="http://schemas.microsoft.com/office/powerpoint/2010/main" val="23251560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5461000"/>
          </a:xfrm>
        </p:spPr>
        <p:txBody>
          <a:bodyPr/>
          <a:lstStyle/>
          <a:p>
            <a:pPr>
              <a:spcBef>
                <a:spcPts val="1200"/>
              </a:spcBef>
              <a:defRPr/>
            </a:pPr>
            <a:r>
              <a:rPr lang="en-US" altLang="en-US" sz="3800" dirty="0"/>
              <a:t>TBP is administered by the Graduate School in partnership with participating colleges and departments</a:t>
            </a:r>
          </a:p>
          <a:p>
            <a:pPr>
              <a:spcBef>
                <a:spcPts val="1200"/>
              </a:spcBef>
              <a:defRPr/>
            </a:pPr>
            <a:r>
              <a:rPr lang="en-US" altLang="en-US" sz="3800" dirty="0"/>
              <a:t>Verification of a student’s eligibility is the responsibility of the student’s academic department</a:t>
            </a:r>
          </a:p>
          <a:p>
            <a:pPr>
              <a:spcBef>
                <a:spcPts val="1200"/>
              </a:spcBef>
              <a:defRPr/>
            </a:pPr>
            <a:r>
              <a:rPr lang="en-US" altLang="en-US" sz="3800" dirty="0"/>
              <a:t>A student’s eligibility shouldn’t be interpreted as a guarantee</a:t>
            </a:r>
          </a:p>
        </p:txBody>
      </p:sp>
    </p:spTree>
    <p:extLst>
      <p:ext uri="{BB962C8B-B14F-4D97-AF65-F5344CB8AC3E}">
        <p14:creationId xmlns:p14="http://schemas.microsoft.com/office/powerpoint/2010/main" val="156821009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176000" cy="6908800"/>
          </a:xfrm>
        </p:spPr>
        <p:txBody>
          <a:bodyPr/>
          <a:lstStyle/>
          <a:p>
            <a:pPr marL="266700" indent="0">
              <a:spcBef>
                <a:spcPts val="1200"/>
              </a:spcBef>
              <a:buNone/>
              <a:defRPr/>
            </a:pPr>
            <a:r>
              <a:rPr lang="en-US" altLang="en-US" sz="3800" dirty="0"/>
              <a:t>Tuition Benefit Funding</a:t>
            </a:r>
          </a:p>
          <a:p>
            <a:pPr>
              <a:spcBef>
                <a:spcPts val="1200"/>
              </a:spcBef>
              <a:defRPr/>
            </a:pPr>
            <a:r>
              <a:rPr lang="en-US" altLang="en-US" sz="3600" dirty="0"/>
              <a:t>Participating colleges are provided with a TBP allocation to cover resident tuition &amp; mandatory fees</a:t>
            </a:r>
          </a:p>
          <a:p>
            <a:pPr>
              <a:spcBef>
                <a:spcPts val="1200"/>
              </a:spcBef>
              <a:defRPr/>
            </a:pPr>
            <a:r>
              <a:rPr lang="en-US" altLang="en-US" sz="3600" dirty="0"/>
              <a:t>Non-resident waivers are not charged to college allocations</a:t>
            </a:r>
          </a:p>
          <a:p>
            <a:pPr>
              <a:spcBef>
                <a:spcPts val="1200"/>
              </a:spcBef>
              <a:defRPr/>
            </a:pPr>
            <a:r>
              <a:rPr lang="en-US" altLang="en-US" sz="3600" dirty="0"/>
              <a:t>Allocations cover TBP costs of students supported on the following classifications: </a:t>
            </a:r>
          </a:p>
          <a:p>
            <a:pPr lvl="2">
              <a:spcBef>
                <a:spcPts val="1200"/>
              </a:spcBef>
              <a:defRPr/>
            </a:pPr>
            <a:r>
              <a:rPr lang="en-US" altLang="en-US" sz="3200" dirty="0"/>
              <a:t>Teaching assistants (TA, GT)</a:t>
            </a:r>
          </a:p>
          <a:p>
            <a:pPr lvl="2">
              <a:spcBef>
                <a:spcPts val="1200"/>
              </a:spcBef>
              <a:defRPr/>
            </a:pPr>
            <a:r>
              <a:rPr lang="en-US" altLang="en-US" sz="3200" dirty="0"/>
              <a:t>Graduate assistants, research focused (GR)</a:t>
            </a:r>
          </a:p>
          <a:p>
            <a:pPr lvl="2">
              <a:spcBef>
                <a:spcPts val="1200"/>
              </a:spcBef>
              <a:defRPr/>
            </a:pPr>
            <a:r>
              <a:rPr lang="en-US" altLang="en-US" sz="3200" dirty="0"/>
              <a:t>Graduate fellows (GF)</a:t>
            </a:r>
          </a:p>
        </p:txBody>
      </p:sp>
    </p:spTree>
    <p:extLst>
      <p:ext uri="{BB962C8B-B14F-4D97-AF65-F5344CB8AC3E}">
        <p14:creationId xmlns:p14="http://schemas.microsoft.com/office/powerpoint/2010/main" val="14741190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6908800"/>
          </a:xfrm>
        </p:spPr>
        <p:txBody>
          <a:bodyPr/>
          <a:lstStyle/>
          <a:p>
            <a:pPr marL="266700" indent="0">
              <a:spcBef>
                <a:spcPts val="1200"/>
              </a:spcBef>
              <a:buNone/>
              <a:defRPr/>
            </a:pPr>
            <a:r>
              <a:rPr lang="en-US" altLang="en-US" sz="3800" dirty="0"/>
              <a:t>Tuition Benefit Funding</a:t>
            </a:r>
          </a:p>
          <a:p>
            <a:pPr>
              <a:spcBef>
                <a:spcPts val="1200"/>
              </a:spcBef>
              <a:defRPr/>
            </a:pPr>
            <a:r>
              <a:rPr lang="en-US" altLang="en-US" sz="3600" dirty="0"/>
              <a:t>Use of TBP allocations are determined by each participating college’s dean, or dean’s designee, and distributed to departments as it aligns with the college’s strategic goals</a:t>
            </a:r>
          </a:p>
          <a:p>
            <a:pPr>
              <a:spcBef>
                <a:spcPts val="1200"/>
              </a:spcBef>
              <a:defRPr/>
            </a:pPr>
            <a:r>
              <a:rPr lang="en-US" altLang="en-US" sz="3600" dirty="0"/>
              <a:t>Departments concerned over TBP allocations should engage in conversations with deans for a possible redistribution within the college</a:t>
            </a:r>
          </a:p>
          <a:p>
            <a:pPr>
              <a:spcBef>
                <a:spcPts val="1200"/>
              </a:spcBef>
              <a:defRPr/>
            </a:pPr>
            <a:r>
              <a:rPr lang="en-US" altLang="en-US" sz="3600" dirty="0"/>
              <a:t>Strategic growth requiring additional TBP support (for TA/GT/GR/GFs) should be a part of the college’s annual budget request</a:t>
            </a:r>
          </a:p>
        </p:txBody>
      </p:sp>
    </p:spTree>
    <p:extLst>
      <p:ext uri="{BB962C8B-B14F-4D97-AF65-F5344CB8AC3E}">
        <p14:creationId xmlns:p14="http://schemas.microsoft.com/office/powerpoint/2010/main" val="33680448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5689600"/>
          </a:xfrm>
        </p:spPr>
        <p:txBody>
          <a:bodyPr/>
          <a:lstStyle/>
          <a:p>
            <a:pPr marL="266700" indent="0">
              <a:spcBef>
                <a:spcPts val="1200"/>
              </a:spcBef>
              <a:buNone/>
              <a:defRPr/>
            </a:pPr>
            <a:r>
              <a:rPr lang="en-US" altLang="en-US" sz="3800" dirty="0"/>
              <a:t>Tuition Benefit Funding</a:t>
            </a:r>
          </a:p>
          <a:p>
            <a:pPr>
              <a:spcBef>
                <a:spcPts val="1200"/>
              </a:spcBef>
              <a:defRPr/>
            </a:pPr>
            <a:r>
              <a:rPr lang="en-US" altLang="en-US" sz="3800" dirty="0"/>
              <a:t>Departments supporting students as research assistants (RA) will have resident tuition and mandatory fees charged to the college’s F&amp;A returned overhead</a:t>
            </a:r>
          </a:p>
          <a:p>
            <a:pPr>
              <a:spcBef>
                <a:spcPts val="1200"/>
              </a:spcBef>
              <a:defRPr/>
            </a:pPr>
            <a:r>
              <a:rPr lang="en-US" altLang="en-US" sz="3800" dirty="0"/>
              <a:t>Department leadership should work with their deans to determine the strategic use of RAs in their program</a:t>
            </a:r>
          </a:p>
        </p:txBody>
      </p:sp>
    </p:spTree>
    <p:extLst>
      <p:ext uri="{BB962C8B-B14F-4D97-AF65-F5344CB8AC3E}">
        <p14:creationId xmlns:p14="http://schemas.microsoft.com/office/powerpoint/2010/main" val="238261664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5689600"/>
          </a:xfrm>
        </p:spPr>
        <p:txBody>
          <a:bodyPr/>
          <a:lstStyle/>
          <a:p>
            <a:pPr marL="266700" indent="0">
              <a:spcBef>
                <a:spcPts val="1200"/>
              </a:spcBef>
              <a:buNone/>
              <a:defRPr/>
            </a:pPr>
            <a:r>
              <a:rPr lang="en-US" altLang="en-US" sz="3800" dirty="0"/>
              <a:t>Tuition Benefit Funding</a:t>
            </a:r>
          </a:p>
          <a:p>
            <a:pPr>
              <a:spcBef>
                <a:spcPts val="1200"/>
              </a:spcBef>
              <a:defRPr/>
            </a:pPr>
            <a:r>
              <a:rPr lang="en-US" altLang="en-US" sz="3800" dirty="0"/>
              <a:t>Students supported on XTBP will have resident tuition and mandatory fees charged to funding source (projects for RAs, activities for all other classifications) </a:t>
            </a:r>
          </a:p>
          <a:p>
            <a:pPr>
              <a:spcBef>
                <a:spcPts val="1200"/>
              </a:spcBef>
              <a:defRPr/>
            </a:pPr>
            <a:r>
              <a:rPr lang="en-US" altLang="en-US" sz="3800" dirty="0"/>
              <a:t>Coordinators will provide chartfield(s) at the time of student entry</a:t>
            </a:r>
          </a:p>
        </p:txBody>
      </p:sp>
    </p:spTree>
    <p:extLst>
      <p:ext uri="{BB962C8B-B14F-4D97-AF65-F5344CB8AC3E}">
        <p14:creationId xmlns:p14="http://schemas.microsoft.com/office/powerpoint/2010/main" val="94498494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6832600"/>
          </a:xfrm>
        </p:spPr>
        <p:txBody>
          <a:bodyPr/>
          <a:lstStyle/>
          <a:p>
            <a:pPr marL="266700" indent="0">
              <a:spcBef>
                <a:spcPts val="1200"/>
              </a:spcBef>
              <a:buNone/>
              <a:defRPr/>
            </a:pPr>
            <a:r>
              <a:rPr lang="en-US" altLang="en-US" sz="3800" dirty="0"/>
              <a:t>Removal of Benefits</a:t>
            </a:r>
          </a:p>
          <a:p>
            <a:pPr>
              <a:spcBef>
                <a:spcPts val="1200"/>
              </a:spcBef>
              <a:defRPr/>
            </a:pPr>
            <a:r>
              <a:rPr lang="en-US" altLang="en-US" sz="3800" dirty="0"/>
              <a:t>A student’s tuition benefits may be reduced or removed if a graduate student receives a conditional benefit for the semester, but: </a:t>
            </a:r>
          </a:p>
          <a:p>
            <a:pPr lvl="2">
              <a:spcBef>
                <a:spcPts val="1200"/>
              </a:spcBef>
              <a:defRPr/>
            </a:pPr>
            <a:r>
              <a:rPr lang="en-US" altLang="en-US" sz="3400" dirty="0"/>
              <a:t>Withdrew from courses, dropping below the required enrollment of 9 credits</a:t>
            </a:r>
          </a:p>
          <a:p>
            <a:pPr lvl="2">
              <a:spcBef>
                <a:spcPts val="1200"/>
              </a:spcBef>
              <a:defRPr/>
            </a:pPr>
            <a:r>
              <a:rPr lang="en-US" altLang="en-US" sz="3400" dirty="0"/>
              <a:t>Received less than the minimal required financial support for their level of benefit</a:t>
            </a:r>
          </a:p>
          <a:p>
            <a:pPr lvl="2">
              <a:spcBef>
                <a:spcPts val="1200"/>
              </a:spcBef>
              <a:defRPr/>
            </a:pPr>
            <a:r>
              <a:rPr lang="en-US" altLang="en-US" sz="3400" dirty="0"/>
              <a:t>In any way did not meet the requirements or restrictions associated with Graduate School policy or guidelines</a:t>
            </a:r>
          </a:p>
        </p:txBody>
      </p:sp>
    </p:spTree>
    <p:extLst>
      <p:ext uri="{BB962C8B-B14F-4D97-AF65-F5344CB8AC3E}">
        <p14:creationId xmlns:p14="http://schemas.microsoft.com/office/powerpoint/2010/main" val="3015341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6451600"/>
          </a:xfrm>
        </p:spPr>
        <p:txBody>
          <a:bodyPr/>
          <a:lstStyle/>
          <a:p>
            <a:pPr marL="266700" indent="0">
              <a:spcBef>
                <a:spcPts val="1200"/>
              </a:spcBef>
              <a:buNone/>
              <a:defRPr/>
            </a:pPr>
            <a:r>
              <a:rPr lang="en-US" sz="3800" b="1" dirty="0"/>
              <a:t>Graduate Assistant – Research Focus (GR) </a:t>
            </a:r>
          </a:p>
          <a:p>
            <a:pPr>
              <a:spcBef>
                <a:spcPts val="1200"/>
              </a:spcBef>
              <a:defRPr/>
            </a:pPr>
            <a:r>
              <a:rPr lang="en-US" sz="3800" dirty="0"/>
              <a:t>Job code 9330</a:t>
            </a:r>
          </a:p>
          <a:p>
            <a:pPr>
              <a:spcBef>
                <a:spcPts val="1200"/>
              </a:spcBef>
              <a:defRPr/>
            </a:pPr>
            <a:r>
              <a:rPr lang="en-US" altLang="en-US" sz="3800" dirty="0"/>
              <a:t>Exempt</a:t>
            </a:r>
          </a:p>
          <a:p>
            <a:pPr>
              <a:spcBef>
                <a:spcPts val="1200"/>
              </a:spcBef>
              <a:defRPr/>
            </a:pPr>
            <a:r>
              <a:rPr lang="en-US" altLang="en-US" sz="3800" dirty="0"/>
              <a:t>Payroll </a:t>
            </a:r>
            <a:r>
              <a:rPr lang="en-US" altLang="en-US" sz="3800" u="sng" dirty="0"/>
              <a:t>must</a:t>
            </a:r>
            <a:r>
              <a:rPr lang="en-US" altLang="en-US" sz="3800" dirty="0"/>
              <a:t> come from an activity (institutional funds), and cannot come from a 5000 fund</a:t>
            </a:r>
          </a:p>
          <a:p>
            <a:pPr>
              <a:spcBef>
                <a:spcPts val="1200"/>
              </a:spcBef>
              <a:defRPr/>
            </a:pPr>
            <a:r>
              <a:rPr lang="en-US" altLang="en-US" sz="3800" dirty="0"/>
              <a:t>Job duties support the research mission of the University</a:t>
            </a:r>
          </a:p>
        </p:txBody>
      </p:sp>
    </p:spTree>
    <p:extLst>
      <p:ext uri="{BB962C8B-B14F-4D97-AF65-F5344CB8AC3E}">
        <p14:creationId xmlns:p14="http://schemas.microsoft.com/office/powerpoint/2010/main" val="26219001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5537200"/>
          </a:xfrm>
        </p:spPr>
        <p:txBody>
          <a:bodyPr/>
          <a:lstStyle/>
          <a:p>
            <a:pPr marL="266700" indent="0">
              <a:spcBef>
                <a:spcPts val="1200"/>
              </a:spcBef>
              <a:buNone/>
              <a:defRPr/>
            </a:pPr>
            <a:r>
              <a:rPr lang="en-US" altLang="en-US" sz="3800" dirty="0"/>
              <a:t>Removal of Benefits</a:t>
            </a:r>
          </a:p>
          <a:p>
            <a:pPr>
              <a:spcBef>
                <a:spcPts val="1200"/>
              </a:spcBef>
              <a:defRPr/>
            </a:pPr>
            <a:r>
              <a:rPr lang="en-US" altLang="en-US" sz="3800" dirty="0"/>
              <a:t>It is the responsibility of the department’s tuition benefit coordinator to first diagnose tuition benefit concerns using their TBP reports</a:t>
            </a:r>
          </a:p>
          <a:p>
            <a:pPr>
              <a:spcBef>
                <a:spcPts val="1200"/>
              </a:spcBef>
              <a:defRPr/>
            </a:pPr>
            <a:r>
              <a:rPr lang="en-US" altLang="en-US" sz="3800" dirty="0"/>
              <a:t>After consulting reports &amp; guidelines, coordinators may elevate student issues to the Graduate School (</a:t>
            </a:r>
            <a:r>
              <a:rPr lang="en-US" altLang="en-US" sz="3800" dirty="0">
                <a:hlinkClick r:id="rId2"/>
              </a:rPr>
              <a:t>tuitionbenefit@gradschool.utah.edu</a:t>
            </a:r>
            <a:r>
              <a:rPr lang="en-US" altLang="en-US" sz="3800" dirty="0"/>
              <a:t>) </a:t>
            </a:r>
            <a:endParaRPr lang="en-US" altLang="en-US" sz="3400" dirty="0"/>
          </a:p>
        </p:txBody>
      </p:sp>
    </p:spTree>
    <p:extLst>
      <p:ext uri="{BB962C8B-B14F-4D97-AF65-F5344CB8AC3E}">
        <p14:creationId xmlns:p14="http://schemas.microsoft.com/office/powerpoint/2010/main" val="44863596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6832600"/>
          </a:xfrm>
        </p:spPr>
        <p:txBody>
          <a:bodyPr/>
          <a:lstStyle/>
          <a:p>
            <a:pPr marL="266700" indent="0">
              <a:spcBef>
                <a:spcPts val="1200"/>
              </a:spcBef>
              <a:buNone/>
              <a:defRPr/>
            </a:pPr>
            <a:r>
              <a:rPr lang="en-US" altLang="en-US" sz="3800" dirty="0"/>
              <a:t>Tuition Benefit Coordinator Role</a:t>
            </a:r>
          </a:p>
          <a:p>
            <a:pPr>
              <a:spcBef>
                <a:spcPts val="1200"/>
              </a:spcBef>
              <a:defRPr/>
            </a:pPr>
            <a:r>
              <a:rPr lang="en-US" altLang="en-US" sz="3400" dirty="0"/>
              <a:t>It is the responsibility of each participating department to appoint an individual to serve as the primary tuition benefit coordinator. </a:t>
            </a:r>
          </a:p>
          <a:p>
            <a:pPr>
              <a:spcBef>
                <a:spcPts val="1200"/>
              </a:spcBef>
              <a:defRPr/>
            </a:pPr>
            <a:r>
              <a:rPr lang="en-US" altLang="en-US" sz="3400" dirty="0"/>
              <a:t>Responsibilities include: </a:t>
            </a:r>
          </a:p>
          <a:p>
            <a:pPr lvl="2">
              <a:spcBef>
                <a:spcPts val="1200"/>
              </a:spcBef>
              <a:defRPr/>
            </a:pPr>
            <a:r>
              <a:rPr lang="en-US" altLang="en-US" sz="3400" dirty="0"/>
              <a:t>Timely entry of students into the TBP portal</a:t>
            </a:r>
          </a:p>
          <a:p>
            <a:pPr lvl="2">
              <a:spcBef>
                <a:spcPts val="1200"/>
              </a:spcBef>
              <a:defRPr/>
            </a:pPr>
            <a:r>
              <a:rPr lang="en-US" altLang="en-US" sz="3400" dirty="0"/>
              <a:t>Routinely running &amp; reviewing coordinator reports </a:t>
            </a:r>
          </a:p>
          <a:p>
            <a:pPr lvl="2">
              <a:spcBef>
                <a:spcPts val="1200"/>
              </a:spcBef>
              <a:defRPr/>
            </a:pPr>
            <a:r>
              <a:rPr lang="en-US" altLang="en-US" sz="3400" dirty="0"/>
              <a:t>Addressing TBP department and student concerns</a:t>
            </a:r>
          </a:p>
          <a:p>
            <a:pPr lvl="2">
              <a:spcBef>
                <a:spcPts val="1200"/>
              </a:spcBef>
              <a:defRPr/>
            </a:pPr>
            <a:r>
              <a:rPr lang="en-US" altLang="en-US" sz="3400" dirty="0"/>
              <a:t>Liaising with the department pertinent tuition benefit concerns</a:t>
            </a:r>
          </a:p>
        </p:txBody>
      </p:sp>
    </p:spTree>
    <p:extLst>
      <p:ext uri="{BB962C8B-B14F-4D97-AF65-F5344CB8AC3E}">
        <p14:creationId xmlns:p14="http://schemas.microsoft.com/office/powerpoint/2010/main" val="17992438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Administration of TBP</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718800" cy="5918200"/>
          </a:xfrm>
        </p:spPr>
        <p:txBody>
          <a:bodyPr/>
          <a:lstStyle/>
          <a:p>
            <a:pPr marL="266700" indent="0">
              <a:spcBef>
                <a:spcPts val="1200"/>
              </a:spcBef>
              <a:buNone/>
              <a:defRPr/>
            </a:pPr>
            <a:r>
              <a:rPr lang="en-US" altLang="en-US" sz="3800" dirty="0"/>
              <a:t>Entry of Benefits</a:t>
            </a:r>
          </a:p>
          <a:p>
            <a:pPr>
              <a:spcBef>
                <a:spcPts val="1200"/>
              </a:spcBef>
              <a:defRPr/>
            </a:pPr>
            <a:r>
              <a:rPr lang="en-US" altLang="en-US" sz="3800" dirty="0"/>
              <a:t>TBP portal opens for student entry </a:t>
            </a:r>
            <a:r>
              <a:rPr lang="en-US" altLang="en-US" sz="3800" u="sng" dirty="0"/>
              <a:t>six weeks prior to the first day of school</a:t>
            </a:r>
            <a:endParaRPr lang="en-US" altLang="en-US" sz="3800" dirty="0"/>
          </a:p>
          <a:p>
            <a:pPr>
              <a:spcBef>
                <a:spcPts val="1200"/>
              </a:spcBef>
              <a:defRPr/>
            </a:pPr>
            <a:r>
              <a:rPr lang="en-US" altLang="en-US" sz="3800" dirty="0"/>
              <a:t>Portal will remain open until the campus census date</a:t>
            </a:r>
          </a:p>
          <a:p>
            <a:pPr>
              <a:spcBef>
                <a:spcPts val="1200"/>
              </a:spcBef>
              <a:defRPr/>
            </a:pPr>
            <a:r>
              <a:rPr lang="en-US" altLang="en-US" sz="3800" dirty="0"/>
              <a:t>Department’s responsibility to have students entered into system in a timely manner</a:t>
            </a:r>
          </a:p>
          <a:p>
            <a:pPr>
              <a:spcBef>
                <a:spcPts val="1200"/>
              </a:spcBef>
              <a:defRPr/>
            </a:pPr>
            <a:r>
              <a:rPr lang="en-US" altLang="en-US" sz="3800" dirty="0"/>
              <a:t>Retroactive benefits are not processed</a:t>
            </a:r>
          </a:p>
        </p:txBody>
      </p:sp>
    </p:spTree>
    <p:extLst>
      <p:ext uri="{BB962C8B-B14F-4D97-AF65-F5344CB8AC3E}">
        <p14:creationId xmlns:p14="http://schemas.microsoft.com/office/powerpoint/2010/main" val="24076672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Petitions for Exception to Tuition Benefit Policy</a:t>
            </a:r>
          </a:p>
        </p:txBody>
      </p:sp>
    </p:spTree>
    <p:extLst>
      <p:ext uri="{BB962C8B-B14F-4D97-AF65-F5344CB8AC3E}">
        <p14:creationId xmlns:p14="http://schemas.microsoft.com/office/powerpoint/2010/main" val="88751442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5461000"/>
          </a:xfrm>
        </p:spPr>
        <p:txBody>
          <a:bodyPr/>
          <a:lstStyle/>
          <a:p>
            <a:pPr>
              <a:spcBef>
                <a:spcPts val="1200"/>
              </a:spcBef>
              <a:defRPr/>
            </a:pPr>
            <a:r>
              <a:rPr lang="en-US" altLang="en-US" sz="3800" dirty="0"/>
              <a:t>Petitions may be submitted on behalf of a student by a department chair, or chair’s designee</a:t>
            </a:r>
          </a:p>
          <a:p>
            <a:pPr>
              <a:spcBef>
                <a:spcPts val="1200"/>
              </a:spcBef>
              <a:defRPr/>
            </a:pPr>
            <a:r>
              <a:rPr lang="en-US" altLang="en-US" sz="3800" dirty="0"/>
              <a:t>Exceptions considered for personal emergencies such as illness or extenuating family circumstances</a:t>
            </a:r>
          </a:p>
          <a:p>
            <a:pPr>
              <a:spcBef>
                <a:spcPts val="1200"/>
              </a:spcBef>
              <a:defRPr/>
            </a:pPr>
            <a:r>
              <a:rPr lang="en-US" altLang="en-US" sz="3800" dirty="0"/>
              <a:t>Petitions should be sent to </a:t>
            </a:r>
            <a:r>
              <a:rPr lang="en-US" altLang="en-US" sz="3800" dirty="0">
                <a:hlinkClick r:id="rId2"/>
              </a:rPr>
              <a:t>tuitionbenefits@gradschool.utah.edu</a:t>
            </a:r>
            <a:r>
              <a:rPr lang="en-US" altLang="en-US" sz="3800" dirty="0"/>
              <a:t> </a:t>
            </a:r>
          </a:p>
        </p:txBody>
      </p:sp>
    </p:spTree>
    <p:extLst>
      <p:ext uri="{BB962C8B-B14F-4D97-AF65-F5344CB8AC3E}">
        <p14:creationId xmlns:p14="http://schemas.microsoft.com/office/powerpoint/2010/main" val="4316061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6604000"/>
          </a:xfrm>
        </p:spPr>
        <p:txBody>
          <a:bodyPr/>
          <a:lstStyle/>
          <a:p>
            <a:pPr marL="266700" indent="0">
              <a:spcBef>
                <a:spcPts val="1200"/>
              </a:spcBef>
              <a:buNone/>
              <a:defRPr/>
            </a:pPr>
            <a:r>
              <a:rPr lang="en-US" altLang="en-US" sz="3800" dirty="0"/>
              <a:t>To be eligible for a TBP petition, a student must meet the following requirements: </a:t>
            </a:r>
          </a:p>
          <a:p>
            <a:pPr>
              <a:spcBef>
                <a:spcPts val="1200"/>
              </a:spcBef>
              <a:defRPr/>
            </a:pPr>
            <a:r>
              <a:rPr lang="en-US" altLang="en-US" sz="3600" dirty="0"/>
              <a:t>Remain in good standing in their academic program</a:t>
            </a:r>
          </a:p>
          <a:p>
            <a:pPr>
              <a:spcBef>
                <a:spcPts val="1200"/>
              </a:spcBef>
              <a:defRPr/>
            </a:pPr>
            <a:r>
              <a:rPr lang="en-US" altLang="en-US" sz="3600" dirty="0"/>
              <a:t>Formation of a committee</a:t>
            </a:r>
          </a:p>
          <a:p>
            <a:pPr>
              <a:spcBef>
                <a:spcPts val="1200"/>
              </a:spcBef>
              <a:defRPr/>
            </a:pPr>
            <a:r>
              <a:rPr lang="en-US" altLang="en-US" sz="3600" dirty="0"/>
              <a:t>Grad Student Degree Tracking up to date (including program of study entered and approved by committee)</a:t>
            </a:r>
          </a:p>
          <a:p>
            <a:pPr>
              <a:spcBef>
                <a:spcPts val="1200"/>
              </a:spcBef>
              <a:defRPr/>
            </a:pPr>
            <a:r>
              <a:rPr lang="en-US" altLang="en-US" sz="3600" dirty="0"/>
              <a:t>Qualifying exams completed</a:t>
            </a:r>
          </a:p>
          <a:p>
            <a:pPr>
              <a:spcBef>
                <a:spcPts val="1200"/>
              </a:spcBef>
              <a:defRPr/>
            </a:pPr>
            <a:r>
              <a:rPr lang="en-US" altLang="en-US" sz="3600" dirty="0"/>
              <a:t>Completion of other milestones as required by a degree program to define good standing</a:t>
            </a:r>
          </a:p>
        </p:txBody>
      </p:sp>
    </p:spTree>
    <p:extLst>
      <p:ext uri="{BB962C8B-B14F-4D97-AF65-F5344CB8AC3E}">
        <p14:creationId xmlns:p14="http://schemas.microsoft.com/office/powerpoint/2010/main" val="237032889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5003800"/>
          </a:xfrm>
        </p:spPr>
        <p:txBody>
          <a:bodyPr/>
          <a:lstStyle/>
          <a:p>
            <a:pPr marL="266700" indent="0">
              <a:spcBef>
                <a:spcPts val="1200"/>
              </a:spcBef>
              <a:buNone/>
              <a:defRPr/>
            </a:pPr>
            <a:r>
              <a:rPr lang="en-US" altLang="en-US" sz="3800" dirty="0"/>
              <a:t>If a tuition benefit extension is granted, the department will be responsible for the following: </a:t>
            </a:r>
          </a:p>
          <a:p>
            <a:pPr>
              <a:spcBef>
                <a:spcPts val="1200"/>
              </a:spcBef>
              <a:defRPr/>
            </a:pPr>
            <a:r>
              <a:rPr lang="en-US" altLang="en-US" sz="3600" dirty="0"/>
              <a:t>Providing minimum required support (assistantship and/or fellowship)</a:t>
            </a:r>
          </a:p>
          <a:p>
            <a:pPr>
              <a:spcBef>
                <a:spcPts val="1200"/>
              </a:spcBef>
              <a:defRPr/>
            </a:pPr>
            <a:r>
              <a:rPr lang="en-US" altLang="en-US" sz="3600" dirty="0"/>
              <a:t>Having tuition benefit allocation (for TA/GT/GR/GF) to cover resident tuition &amp; mandatory fees or having costs charged to &amp; F&amp;A returned overhead (for RA)</a:t>
            </a:r>
          </a:p>
        </p:txBody>
      </p:sp>
    </p:spTree>
    <p:extLst>
      <p:ext uri="{BB962C8B-B14F-4D97-AF65-F5344CB8AC3E}">
        <p14:creationId xmlns:p14="http://schemas.microsoft.com/office/powerpoint/2010/main" val="127066998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6299200"/>
          </a:xfrm>
        </p:spPr>
        <p:txBody>
          <a:bodyPr/>
          <a:lstStyle/>
          <a:p>
            <a:pPr marL="266700" indent="0">
              <a:spcBef>
                <a:spcPts val="1200"/>
              </a:spcBef>
              <a:buNone/>
              <a:defRPr/>
            </a:pPr>
            <a:r>
              <a:rPr lang="en-US" altLang="en-US" sz="3800" dirty="0"/>
              <a:t>Alternatives to Petitions for TBP Extension</a:t>
            </a:r>
          </a:p>
          <a:p>
            <a:pPr>
              <a:spcBef>
                <a:spcPts val="1200"/>
              </a:spcBef>
              <a:defRPr/>
            </a:pPr>
            <a:r>
              <a:rPr lang="en-US" altLang="en-US" sz="3400" dirty="0"/>
              <a:t>If student is an RA and their support is paid by a research grant, the PI of the grant can pay the tuition directly from grant funds (XTBP)</a:t>
            </a:r>
          </a:p>
          <a:p>
            <a:pPr>
              <a:spcBef>
                <a:spcPts val="1200"/>
              </a:spcBef>
              <a:defRPr/>
            </a:pPr>
            <a:r>
              <a:rPr lang="en-US" altLang="en-US" sz="3400" dirty="0"/>
              <a:t>Use of departmental funds, reimbursed overhead, donor funds, or faculty startup accounts to cover tuition directly (XTBP)</a:t>
            </a:r>
          </a:p>
          <a:p>
            <a:pPr>
              <a:spcBef>
                <a:spcPts val="1200"/>
              </a:spcBef>
              <a:defRPr/>
            </a:pPr>
            <a:r>
              <a:rPr lang="en-US" altLang="en-US" sz="3400" dirty="0"/>
              <a:t>If no other options are available, a student may register for the minimum credit hours necessary to maintain continuous registration (1 credit hour) and pay directly (3 credits may be required for visa, student loan, and or health insurance eligibility)</a:t>
            </a:r>
          </a:p>
        </p:txBody>
      </p:sp>
    </p:spTree>
    <p:extLst>
      <p:ext uri="{BB962C8B-B14F-4D97-AF65-F5344CB8AC3E}">
        <p14:creationId xmlns:p14="http://schemas.microsoft.com/office/powerpoint/2010/main" val="350312448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1270000" y="3886200"/>
            <a:ext cx="10464800" cy="1905000"/>
          </a:xfrm>
        </p:spPr>
        <p:txBody>
          <a:bodyPr/>
          <a:lstStyle/>
          <a:p>
            <a:r>
              <a:rPr lang="en-US" altLang="en-US" sz="8000" dirty="0"/>
              <a:t>Upcoming Workshops</a:t>
            </a:r>
          </a:p>
        </p:txBody>
      </p:sp>
    </p:spTree>
    <p:extLst>
      <p:ext uri="{BB962C8B-B14F-4D97-AF65-F5344CB8AC3E}">
        <p14:creationId xmlns:p14="http://schemas.microsoft.com/office/powerpoint/2010/main" val="12260199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Upcoming Workshops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871200" cy="5232400"/>
          </a:xfrm>
        </p:spPr>
        <p:txBody>
          <a:bodyPr/>
          <a:lstStyle/>
          <a:p>
            <a:pPr>
              <a:spcBef>
                <a:spcPts val="1200"/>
              </a:spcBef>
              <a:defRPr/>
            </a:pPr>
            <a:r>
              <a:rPr lang="en-US" altLang="en-US" sz="3400" dirty="0"/>
              <a:t>May 25 – Extended Tuition Benefit</a:t>
            </a:r>
          </a:p>
          <a:p>
            <a:pPr>
              <a:spcBef>
                <a:spcPts val="1200"/>
              </a:spcBef>
              <a:defRPr/>
            </a:pPr>
            <a:r>
              <a:rPr lang="en-US" altLang="en-US" sz="3400" dirty="0"/>
              <a:t>June 23 – Graduate Student Subsidized Health Insurance</a:t>
            </a:r>
          </a:p>
          <a:p>
            <a:pPr>
              <a:spcBef>
                <a:spcPts val="1200"/>
              </a:spcBef>
              <a:defRPr/>
            </a:pPr>
            <a:r>
              <a:rPr lang="en-US" altLang="en-US" sz="3400" dirty="0"/>
              <a:t>June 28 – Tuition Benefit Logistics &amp; Processing</a:t>
            </a:r>
          </a:p>
          <a:p>
            <a:pPr>
              <a:spcBef>
                <a:spcPts val="1200"/>
              </a:spcBef>
              <a:defRPr/>
            </a:pPr>
            <a:r>
              <a:rPr lang="en-US" altLang="en-US" sz="3400" dirty="0"/>
              <a:t>July 13 – Graduate School Fellowship Opportunities</a:t>
            </a:r>
          </a:p>
          <a:p>
            <a:pPr>
              <a:spcBef>
                <a:spcPts val="1200"/>
              </a:spcBef>
              <a:defRPr/>
            </a:pPr>
            <a:r>
              <a:rPr lang="en-US" altLang="en-US" sz="3400" dirty="0"/>
              <a:t>August 3 – TBP &amp; Fellowships Q&amp;A</a:t>
            </a:r>
          </a:p>
        </p:txBody>
      </p:sp>
    </p:spTree>
    <p:extLst>
      <p:ext uri="{BB962C8B-B14F-4D97-AF65-F5344CB8AC3E}">
        <p14:creationId xmlns:p14="http://schemas.microsoft.com/office/powerpoint/2010/main" val="30244055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6451600"/>
          </a:xfrm>
        </p:spPr>
        <p:txBody>
          <a:bodyPr/>
          <a:lstStyle/>
          <a:p>
            <a:pPr marL="266700" indent="0">
              <a:spcBef>
                <a:spcPts val="1200"/>
              </a:spcBef>
              <a:buNone/>
              <a:defRPr/>
            </a:pPr>
            <a:r>
              <a:rPr lang="en-US" sz="3800" b="1" dirty="0"/>
              <a:t>Graduate Assistant – Research Focus (GR)</a:t>
            </a:r>
          </a:p>
          <a:p>
            <a:pPr>
              <a:spcBef>
                <a:spcPts val="1200"/>
              </a:spcBef>
              <a:defRPr/>
            </a:pPr>
            <a:r>
              <a:rPr lang="en-US" altLang="en-US" sz="3800" dirty="0"/>
              <a:t>This classification should also be used for students in a ‘professional education/practicum’ sort of role (e.g. an MSW student working in the UCC)</a:t>
            </a:r>
          </a:p>
          <a:p>
            <a:pPr>
              <a:spcBef>
                <a:spcPts val="1200"/>
              </a:spcBef>
              <a:defRPr/>
            </a:pPr>
            <a:r>
              <a:rPr lang="en-US" altLang="en-US" sz="3800" dirty="0"/>
              <a:t>GRs working outside of their academic department require approval by the Dean of the Graduate School (</a:t>
            </a:r>
            <a:r>
              <a:rPr lang="en-US" altLang="en-US" sz="3800" dirty="0" err="1"/>
              <a:t>tuitionbenefit@gradschool.Utah.edu</a:t>
            </a:r>
            <a:r>
              <a:rPr lang="en-US" altLang="en-US" sz="3800" dirty="0"/>
              <a:t>) </a:t>
            </a:r>
          </a:p>
        </p:txBody>
      </p:sp>
    </p:spTree>
    <p:extLst>
      <p:ext uri="{BB962C8B-B14F-4D97-AF65-F5344CB8AC3E}">
        <p14:creationId xmlns:p14="http://schemas.microsoft.com/office/powerpoint/2010/main" val="317055725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4D49C5E-BB22-A343-AD2B-11186B98F6C7}"/>
              </a:ext>
            </a:extLst>
          </p:cNvPr>
          <p:cNvSpPr>
            <a:spLocks noGrp="1" noChangeArrowheads="1"/>
          </p:cNvSpPr>
          <p:nvPr>
            <p:ph type="title"/>
          </p:nvPr>
        </p:nvSpPr>
        <p:spPr/>
        <p:txBody>
          <a:bodyPr/>
          <a:lstStyle/>
          <a:p>
            <a:pPr eaLnBrk="1" hangingPunct="1"/>
            <a:r>
              <a:rPr lang="en-US" altLang="en-US"/>
              <a:t>Questions/Contact</a:t>
            </a:r>
          </a:p>
        </p:txBody>
      </p:sp>
      <p:sp>
        <p:nvSpPr>
          <p:cNvPr id="40962" name="Rectangle 2">
            <a:extLst>
              <a:ext uri="{FF2B5EF4-FFF2-40B4-BE49-F238E27FC236}">
                <a16:creationId xmlns:a16="http://schemas.microsoft.com/office/drawing/2014/main" id="{1EEC9B14-5BF4-9140-842E-BD7BEB48027F}"/>
              </a:ext>
            </a:extLst>
          </p:cNvPr>
          <p:cNvSpPr>
            <a:spLocks noGrp="1" noChangeArrowheads="1"/>
          </p:cNvSpPr>
          <p:nvPr>
            <p:ph type="body" idx="1"/>
          </p:nvPr>
        </p:nvSpPr>
        <p:spPr>
          <a:xfrm>
            <a:off x="2082800" y="2819400"/>
            <a:ext cx="8826500" cy="5638800"/>
          </a:xfrm>
        </p:spPr>
        <p:txBody>
          <a:bodyPr/>
          <a:lstStyle/>
          <a:p>
            <a:pPr marL="317500" indent="0" eaLnBrk="1" hangingPunct="1">
              <a:spcBef>
                <a:spcPct val="0"/>
              </a:spcBef>
              <a:buFont typeface="Gill Sans" panose="020B0502020104020203" pitchFamily="34" charset="-79"/>
              <a:buNone/>
            </a:pPr>
            <a:r>
              <a:rPr lang="en-US" altLang="en-US" sz="4500" dirty="0"/>
              <a:t>Matthew Plooster, </a:t>
            </a:r>
            <a:r>
              <a:rPr lang="en-US" altLang="en-US" sz="4500" dirty="0" err="1"/>
              <a:t>EdD</a:t>
            </a:r>
            <a:endParaRPr lang="en-US" altLang="en-US" sz="4500" dirty="0"/>
          </a:p>
          <a:p>
            <a:pPr marL="1206500" lvl="2" indent="0" eaLnBrk="1" hangingPunct="1">
              <a:spcBef>
                <a:spcPct val="0"/>
              </a:spcBef>
              <a:buFont typeface="Gill Sans" panose="020B0502020104020203" pitchFamily="34" charset="-79"/>
              <a:buNone/>
            </a:pPr>
            <a:r>
              <a:rPr lang="en-US" altLang="en-US" sz="3400" dirty="0"/>
              <a:t>Office of Fellowships &amp; Benefits</a:t>
            </a:r>
          </a:p>
          <a:p>
            <a:pPr marL="1206500" lvl="2" indent="0" eaLnBrk="1" hangingPunct="1">
              <a:spcBef>
                <a:spcPct val="0"/>
              </a:spcBef>
              <a:buFont typeface="Gill Sans" panose="020B0502020104020203" pitchFamily="34" charset="-79"/>
              <a:buNone/>
            </a:pPr>
            <a:r>
              <a:rPr lang="en-US" altLang="en-US" sz="3400" dirty="0"/>
              <a:t>The Graduate School</a:t>
            </a:r>
          </a:p>
          <a:p>
            <a:pPr marL="1206500" lvl="2" indent="0" eaLnBrk="1" hangingPunct="1">
              <a:spcBef>
                <a:spcPct val="0"/>
              </a:spcBef>
              <a:buFont typeface="Gill Sans" panose="020B0502020104020203" pitchFamily="34" charset="-79"/>
              <a:buNone/>
            </a:pPr>
            <a:r>
              <a:rPr lang="en-US" altLang="en-US" sz="3400" dirty="0"/>
              <a:t>801-581-6020</a:t>
            </a:r>
          </a:p>
          <a:p>
            <a:pPr marL="1206500" lvl="2" indent="0" eaLnBrk="1" hangingPunct="1">
              <a:spcBef>
                <a:spcPct val="0"/>
              </a:spcBef>
              <a:buFont typeface="Gill Sans" panose="020B0502020104020203" pitchFamily="34" charset="-79"/>
              <a:buNone/>
            </a:pPr>
            <a:r>
              <a:rPr lang="en-US" altLang="en-US" sz="3400" dirty="0">
                <a:hlinkClick r:id="rId2"/>
              </a:rPr>
              <a:t>matthew.plooster@utah.edu</a:t>
            </a:r>
            <a:r>
              <a:rPr lang="en-US" altLang="en-US" sz="3400" dirty="0"/>
              <a:t> </a:t>
            </a:r>
          </a:p>
          <a:p>
            <a:pPr marL="1206500" lvl="2" indent="0" eaLnBrk="1" hangingPunct="1">
              <a:spcBef>
                <a:spcPct val="0"/>
              </a:spcBef>
              <a:buFont typeface="Gill Sans" panose="020B0502020104020203" pitchFamily="34" charset="-79"/>
              <a:buNone/>
            </a:pPr>
            <a:r>
              <a:rPr lang="en-US" altLang="en-US" sz="3400" dirty="0">
                <a:hlinkClick r:id="rId3"/>
              </a:rPr>
              <a:t>tuitionbenefit@gradschool.utah.edu</a:t>
            </a:r>
            <a:endParaRPr lang="en-US" altLang="en-US" sz="3400" dirty="0"/>
          </a:p>
          <a:p>
            <a:pPr marL="1206500" lvl="2" indent="0" eaLnBrk="1" hangingPunct="1">
              <a:spcBef>
                <a:spcPct val="0"/>
              </a:spcBef>
              <a:buNone/>
            </a:pPr>
            <a:r>
              <a:rPr lang="en-US" altLang="en-US" sz="3400" dirty="0" err="1">
                <a:hlinkClick r:id="rId4"/>
              </a:rPr>
              <a:t>gradschool.utah.edu</a:t>
            </a:r>
            <a:r>
              <a:rPr lang="en-US" altLang="en-US" sz="3400" dirty="0">
                <a:hlinkClick r:id="rId4"/>
              </a:rPr>
              <a:t>/funding/</a:t>
            </a:r>
            <a:r>
              <a:rPr lang="en-US" altLang="en-US" sz="3400" dirty="0" err="1">
                <a:hlinkClick r:id="rId4"/>
              </a:rPr>
              <a:t>tbp</a:t>
            </a:r>
            <a:endParaRPr lang="en-US" altLang="en-US" sz="3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6680200"/>
          </a:xfrm>
        </p:spPr>
        <p:txBody>
          <a:bodyPr/>
          <a:lstStyle/>
          <a:p>
            <a:pPr marL="266700" indent="0">
              <a:spcBef>
                <a:spcPts val="1200"/>
              </a:spcBef>
              <a:buNone/>
              <a:defRPr/>
            </a:pPr>
            <a:r>
              <a:rPr lang="en-US" sz="3800" b="1" dirty="0"/>
              <a:t>Graduate Teaching Assistant (TA)</a:t>
            </a:r>
          </a:p>
          <a:p>
            <a:pPr>
              <a:spcBef>
                <a:spcPts val="1200"/>
              </a:spcBef>
              <a:defRPr/>
            </a:pPr>
            <a:r>
              <a:rPr lang="en-US" sz="3800" dirty="0"/>
              <a:t>Job code 9416</a:t>
            </a:r>
          </a:p>
          <a:p>
            <a:pPr>
              <a:spcBef>
                <a:spcPts val="1200"/>
              </a:spcBef>
              <a:defRPr/>
            </a:pPr>
            <a:r>
              <a:rPr lang="en-US" altLang="en-US" sz="3800" dirty="0"/>
              <a:t>Exempt</a:t>
            </a:r>
          </a:p>
          <a:p>
            <a:pPr>
              <a:spcBef>
                <a:spcPts val="1200"/>
              </a:spcBef>
              <a:defRPr/>
            </a:pPr>
            <a:r>
              <a:rPr lang="en-US" altLang="en-US" sz="3800" dirty="0"/>
              <a:t>Payroll </a:t>
            </a:r>
            <a:r>
              <a:rPr lang="en-US" altLang="en-US" sz="3800" i="1" dirty="0"/>
              <a:t>generally</a:t>
            </a:r>
            <a:r>
              <a:rPr lang="en-US" altLang="en-US" sz="3800" dirty="0"/>
              <a:t> comes from state funds (1001)</a:t>
            </a:r>
          </a:p>
          <a:p>
            <a:pPr>
              <a:spcBef>
                <a:spcPts val="1200"/>
              </a:spcBef>
              <a:defRPr/>
            </a:pPr>
            <a:r>
              <a:rPr lang="en-US" altLang="en-US" sz="3800" dirty="0"/>
              <a:t>Supports department/classroom education, including direct instruction, instructional design, grading, etc.</a:t>
            </a:r>
          </a:p>
          <a:p>
            <a:pPr>
              <a:spcBef>
                <a:spcPts val="1200"/>
              </a:spcBef>
              <a:defRPr/>
            </a:pPr>
            <a:r>
              <a:rPr lang="en-US" altLang="en-US" sz="3800" dirty="0"/>
              <a:t>Wages cannot be decreased mid-semester based on final student enrollments</a:t>
            </a:r>
          </a:p>
        </p:txBody>
      </p:sp>
    </p:spTree>
    <p:extLst>
      <p:ext uri="{BB962C8B-B14F-4D97-AF65-F5344CB8AC3E}">
        <p14:creationId xmlns:p14="http://schemas.microsoft.com/office/powerpoint/2010/main" val="38453122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0" y="787400"/>
            <a:ext cx="13004800" cy="2336800"/>
          </a:xfrm>
        </p:spPr>
        <p:txBody>
          <a:bodyPr/>
          <a:lstStyle/>
          <a:p>
            <a:r>
              <a:rPr lang="en-US" altLang="en-US" sz="7200" dirty="0"/>
              <a:t>Categories of Supported Students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480800" cy="6985000"/>
          </a:xfrm>
        </p:spPr>
        <p:txBody>
          <a:bodyPr/>
          <a:lstStyle/>
          <a:p>
            <a:pPr marL="266700" indent="0">
              <a:spcBef>
                <a:spcPts val="1200"/>
              </a:spcBef>
              <a:buNone/>
              <a:defRPr/>
            </a:pPr>
            <a:r>
              <a:rPr lang="en-US" sz="3800" b="1" dirty="0"/>
              <a:t>Graduate Assistant – Teaching Focus (GT)</a:t>
            </a:r>
          </a:p>
          <a:p>
            <a:pPr>
              <a:spcBef>
                <a:spcPts val="1200"/>
              </a:spcBef>
              <a:defRPr/>
            </a:pPr>
            <a:r>
              <a:rPr lang="en-US" sz="3800" dirty="0"/>
              <a:t>Job code 9417</a:t>
            </a:r>
          </a:p>
          <a:p>
            <a:pPr>
              <a:spcBef>
                <a:spcPts val="1200"/>
              </a:spcBef>
              <a:defRPr/>
            </a:pPr>
            <a:r>
              <a:rPr lang="en-US" altLang="en-US" sz="3800" dirty="0"/>
              <a:t>Exempt</a:t>
            </a:r>
          </a:p>
          <a:p>
            <a:pPr>
              <a:spcBef>
                <a:spcPts val="1200"/>
              </a:spcBef>
              <a:defRPr/>
            </a:pPr>
            <a:r>
              <a:rPr lang="en-US" altLang="en-US" sz="3800" dirty="0"/>
              <a:t>Payroll generally comes from state funds (1001)</a:t>
            </a:r>
          </a:p>
          <a:p>
            <a:pPr>
              <a:spcBef>
                <a:spcPts val="1200"/>
              </a:spcBef>
              <a:defRPr/>
            </a:pPr>
            <a:r>
              <a:rPr lang="en-US" altLang="en-US" sz="3800" dirty="0"/>
              <a:t>International students in their first semester of a teaching assistantship assignment</a:t>
            </a:r>
          </a:p>
          <a:p>
            <a:pPr>
              <a:spcBef>
                <a:spcPts val="1200"/>
              </a:spcBef>
              <a:defRPr/>
            </a:pPr>
            <a:r>
              <a:rPr lang="en-US" altLang="en-US" sz="3800" dirty="0"/>
              <a:t>Assistants are required to complete the International Teaching Assistant Program (ITAP) before being classified as a TA, clearance provided by ITAP manager Diane </a:t>
            </a:r>
            <a:r>
              <a:rPr lang="en-US" altLang="en-US" sz="3800" dirty="0" err="1"/>
              <a:t>Cotsonas</a:t>
            </a:r>
            <a:endParaRPr lang="en-US" altLang="en-US" sz="3800" dirty="0"/>
          </a:p>
        </p:txBody>
      </p:sp>
    </p:spTree>
    <p:extLst>
      <p:ext uri="{BB962C8B-B14F-4D97-AF65-F5344CB8AC3E}">
        <p14:creationId xmlns:p14="http://schemas.microsoft.com/office/powerpoint/2010/main" val="3482367798"/>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159061</TotalTime>
  <Pages>0</Pages>
  <Words>3496</Words>
  <Characters>0</Characters>
  <Application>Microsoft Macintosh PowerPoint</Application>
  <PresentationFormat>Custom</PresentationFormat>
  <Lines>0</Lines>
  <Paragraphs>345</Paragraphs>
  <Slides>70</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70</vt:i4>
      </vt:variant>
    </vt:vector>
  </HeadingPairs>
  <TitlesOfParts>
    <vt:vector size="87" baseType="lpstr">
      <vt:lpstr>ヒラギノ角ゴ ProN W3</vt:lpstr>
      <vt:lpstr>Arial</vt:lpstr>
      <vt:lpstr>Gill Sans</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Tuition Benefit Program Program Guidelines Overview</vt:lpstr>
      <vt:lpstr>Tuition Benefit Guidelines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Categories of Supported Students</vt:lpstr>
      <vt:lpstr>Student Registration Requirements &amp; Tuition Billing</vt:lpstr>
      <vt:lpstr>Student Registration Requirements</vt:lpstr>
      <vt:lpstr>Student Registration Requirements</vt:lpstr>
      <vt:lpstr>Student Registration Requirements</vt:lpstr>
      <vt:lpstr>Student Registration Requirements</vt:lpstr>
      <vt:lpstr>Student Registration Requirements</vt:lpstr>
      <vt:lpstr>Student Registration Requirements</vt:lpstr>
      <vt:lpstr>Tuition Billing</vt:lpstr>
      <vt:lpstr>Tuition Billing</vt:lpstr>
      <vt:lpstr>Tuition Billing</vt:lpstr>
      <vt:lpstr>Tuition Billing</vt:lpstr>
      <vt:lpstr>Tuition Billing</vt:lpstr>
      <vt:lpstr>Financial Support Requirements</vt:lpstr>
      <vt:lpstr>Financial Support Requirements</vt:lpstr>
      <vt:lpstr>Financial Support Requirements</vt:lpstr>
      <vt:lpstr>Financial Support Requirements</vt:lpstr>
      <vt:lpstr>Financial Support Requirements</vt:lpstr>
      <vt:lpstr>Service Requirements</vt:lpstr>
      <vt:lpstr>Service Requirements</vt:lpstr>
      <vt:lpstr>Service Requirements</vt:lpstr>
      <vt:lpstr>Residency &amp; Meritorious Status</vt:lpstr>
      <vt:lpstr>Residency Classification</vt:lpstr>
      <vt:lpstr>Residency Classification</vt:lpstr>
      <vt:lpstr>Residency Classification</vt:lpstr>
      <vt:lpstr>Meritorious Status</vt:lpstr>
      <vt:lpstr>Meritorious Status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Terms of Eligibility &amp; Restrictions</vt:lpstr>
      <vt:lpstr>Administration of the Tuition Benefit Program</vt:lpstr>
      <vt:lpstr>Administration of TBP</vt:lpstr>
      <vt:lpstr>Administration of TBP</vt:lpstr>
      <vt:lpstr>Administration of TBP</vt:lpstr>
      <vt:lpstr>Administration of TBP</vt:lpstr>
      <vt:lpstr>Administration of TBP</vt:lpstr>
      <vt:lpstr>Administration of TBP</vt:lpstr>
      <vt:lpstr>Administration of TBP</vt:lpstr>
      <vt:lpstr>Administration of TBP</vt:lpstr>
      <vt:lpstr>Administration of TBP</vt:lpstr>
      <vt:lpstr>Petitions for Exception to Tuition Benefit Policy</vt:lpstr>
      <vt:lpstr>Petitions</vt:lpstr>
      <vt:lpstr>Petitions</vt:lpstr>
      <vt:lpstr>Petitions</vt:lpstr>
      <vt:lpstr>Petitions</vt:lpstr>
      <vt:lpstr>Upcoming Workshops</vt:lpstr>
      <vt:lpstr>Upcoming Workshops</vt:lpstr>
      <vt:lpstr>Questions/Contact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Benefit Program Department Coordinator Refresh Session</dc:title>
  <dc:subject/>
  <dc:creator>jehlers</dc:creator>
  <cp:keywords/>
  <dc:description/>
  <cp:lastModifiedBy>Matthew Plooster</cp:lastModifiedBy>
  <cp:revision>177</cp:revision>
  <cp:lastPrinted>2022-02-23T01:50:32Z</cp:lastPrinted>
  <dcterms:modified xsi:type="dcterms:W3CDTF">2022-05-19T15:35:20Z</dcterms:modified>
</cp:coreProperties>
</file>