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handoutMasterIdLst>
    <p:handoutMasterId r:id="rId38"/>
  </p:handoutMasterIdLst>
  <p:sldIdLst>
    <p:sldId id="256" r:id="rId15"/>
    <p:sldId id="299" r:id="rId16"/>
    <p:sldId id="308" r:id="rId17"/>
    <p:sldId id="309" r:id="rId18"/>
    <p:sldId id="337" r:id="rId19"/>
    <p:sldId id="310" r:id="rId20"/>
    <p:sldId id="391" r:id="rId21"/>
    <p:sldId id="398" r:id="rId22"/>
    <p:sldId id="397" r:id="rId23"/>
    <p:sldId id="392" r:id="rId24"/>
    <p:sldId id="393" r:id="rId25"/>
    <p:sldId id="394" r:id="rId26"/>
    <p:sldId id="395" r:id="rId27"/>
    <p:sldId id="396" r:id="rId28"/>
    <p:sldId id="374" r:id="rId29"/>
    <p:sldId id="376" r:id="rId30"/>
    <p:sldId id="399" r:id="rId31"/>
    <p:sldId id="375" r:id="rId32"/>
    <p:sldId id="381" r:id="rId33"/>
    <p:sldId id="388" r:id="rId34"/>
    <p:sldId id="344" r:id="rId35"/>
    <p:sldId id="383" r:id="rId36"/>
    <p:sldId id="265" r:id="rId37"/>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1pPr>
    <a:lvl2pPr marL="4572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2pPr>
    <a:lvl3pPr marL="9144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3pPr>
    <a:lvl4pPr marL="13716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4pPr>
    <a:lvl5pPr marL="18288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5pPr>
    <a:lvl6pPr marL="22860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6pPr>
    <a:lvl7pPr marL="27432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7pPr>
    <a:lvl8pPr marL="32004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8pPr>
    <a:lvl9pPr marL="36576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4"/>
    <p:restoredTop sz="94674"/>
  </p:normalViewPr>
  <p:slideViewPr>
    <p:cSldViewPr>
      <p:cViewPr varScale="1">
        <p:scale>
          <a:sx n="123" d="100"/>
          <a:sy n="123" d="100"/>
        </p:scale>
        <p:origin x="1880" y="19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D3CC64-A495-CF4C-BAAA-1F4122555D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370BCF-8B6C-114F-9856-2757257A3E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D0E4E7-02A7-BC48-ACC7-0E0E806E642A}" type="datetimeFigureOut">
              <a:rPr lang="en-US" smtClean="0"/>
              <a:t>10/3/22</a:t>
            </a:fld>
            <a:endParaRPr lang="en-US"/>
          </a:p>
        </p:txBody>
      </p:sp>
      <p:sp>
        <p:nvSpPr>
          <p:cNvPr id="4" name="Footer Placeholder 3">
            <a:extLst>
              <a:ext uri="{FF2B5EF4-FFF2-40B4-BE49-F238E27FC236}">
                <a16:creationId xmlns:a16="http://schemas.microsoft.com/office/drawing/2014/main" id="{7A41E2AC-6D30-CD44-9BB7-19506B6927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80C7F4-BE9A-0345-A4A3-01C3AA4472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7BF00A-16AD-D24B-9A89-CF7132833725}" type="slidenum">
              <a:rPr lang="en-US" smtClean="0"/>
              <a:t>‹#›</a:t>
            </a:fld>
            <a:endParaRPr lang="en-US"/>
          </a:p>
        </p:txBody>
      </p:sp>
    </p:spTree>
    <p:extLst>
      <p:ext uri="{BB962C8B-B14F-4D97-AF65-F5344CB8AC3E}">
        <p14:creationId xmlns:p14="http://schemas.microsoft.com/office/powerpoint/2010/main" val="40079760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0DFC-A07E-9B4D-AD5D-38F312E29ED6}"/>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DB6629-9E61-AB48-B9E3-E85C55DB7D6E}"/>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40991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3A9C-991C-B14A-8E02-BE462F8D4C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BF49D-486E-DF42-903E-386E41EF26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05304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85D5-4E7A-8F4A-BDF4-55D7487DB8CA}"/>
              </a:ext>
            </a:extLst>
          </p:cNvPr>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BB7C6-B066-B646-9E7E-72CD78A5BE31}"/>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15312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0FEC-6EF6-0D48-AFF1-DD2828088058}"/>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5AAEC1-8A07-1944-A005-F8FD14A3F745}"/>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61051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AD08-B3D8-2A42-BF76-805AC5207FE1}"/>
              </a:ext>
            </a:extLst>
          </p:cNvPr>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B5B8C8-AC7D-F844-AE8A-628BB1C7C613}"/>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65630990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A9AF-A076-164A-9510-4E543A252A2F}"/>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294BBF-D41B-4E4F-92A8-FED1EB28B4BF}"/>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53084-EF16-934D-9E39-7EE13128D546}"/>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62800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0BB8-0147-A443-A63F-8A1271F2702C}"/>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D9D1F14-9287-694A-BA7F-EEFCA8B101D4}"/>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31271-90C4-724E-9F73-A9AF572D3839}"/>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F613AF-4F63-5A42-92EA-BDCE72B61E2F}"/>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D9E516-939D-E347-B396-DBE12A6F12B8}"/>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26054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DF06-7822-5347-8249-C09184EA6753}"/>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0070785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94705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AD7E-5D4C-0441-AA54-010E3F9CE113}"/>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FFA1B-F5BB-0C4C-82B3-0E4EAA495B59}"/>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509BB-8118-494C-8B0C-866CA06C144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3136251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25DD-CB6E-F14C-9432-CFFE0CBBC099}"/>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B56E4-3A65-3845-B57E-BB0A98298E89}"/>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7D35EB54-A44E-9343-A252-C9E762FDF574}"/>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7209339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1FA8-06DD-3042-8FC8-CEC5B06EF81B}"/>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CDF072-DFB2-0340-9947-FCEDD925BD1F}"/>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84204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2B589-7790-E147-BCB4-652F99278F17}"/>
              </a:ext>
            </a:extLst>
          </p:cNvPr>
          <p:cNvSpPr>
            <a:spLocks noGrp="1"/>
          </p:cNvSpPr>
          <p:nvPr>
            <p:ph type="title" orient="vert"/>
          </p:nvPr>
        </p:nvSpPr>
        <p:spPr>
          <a:xfrm>
            <a:off x="9118600" y="1638300"/>
            <a:ext cx="2616200" cy="452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40677C-54E7-B140-8C40-D99931D8A55F}"/>
              </a:ext>
            </a:extLst>
          </p:cNvPr>
          <p:cNvSpPr>
            <a:spLocks noGrp="1"/>
          </p:cNvSpPr>
          <p:nvPr>
            <p:ph type="body" orient="vert" idx="1"/>
          </p:nvPr>
        </p:nvSpPr>
        <p:spPr>
          <a:xfrm>
            <a:off x="1270000" y="1638300"/>
            <a:ext cx="7696200" cy="452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56694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37B96A-62D5-E845-9C8B-C5B090228433}"/>
              </a:ext>
            </a:extLst>
          </p:cNvPr>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B04F64-0173-814E-95E8-42CCE6BB1D6B}"/>
              </a:ext>
            </a:extLst>
          </p:cNvPr>
          <p:cNvSpPr>
            <a:spLocks noGrp="1"/>
          </p:cNvSpPr>
          <p:nvPr>
            <p:ph type="body" orient="vert" idx="1"/>
          </p:nvPr>
        </p:nvSpPr>
        <p:spPr>
          <a:xfrm>
            <a:off x="893763" y="519113"/>
            <a:ext cx="8261350" cy="82661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273353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709F-9335-4947-B557-34D946E1442A}"/>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AB5EF-4621-1942-A975-B17E4E608EB5}"/>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4721155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7A09-5A04-1C41-8552-06221C82D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7E964-EBCE-924C-A3B2-6EDCDC027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08316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7F11-D71B-8C4C-93F4-37D923D99EF7}"/>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050609-C9D7-D84C-91F3-2DCC08B9ED36}"/>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42299308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05C4-841C-5646-9F91-6AF37DD90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F80A3-98A4-DB4D-96E5-904545C7D1FE}"/>
              </a:ext>
            </a:extLst>
          </p:cNvPr>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90BEC-DB13-9941-A388-E9FC51374718}"/>
              </a:ext>
            </a:extLst>
          </p:cNvPr>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46832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B637-3702-A240-B559-75FD037ACDFC}"/>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C54A13-2B6B-6841-B8BE-8C707742A3E5}"/>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76C321-6063-7C46-8C39-B92FEEBB06B5}"/>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4CDB64-C8CB-0145-B3A3-18DD474CB740}"/>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6D0544-9138-2040-9FB3-243574AF0CB9}"/>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03825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5E29-E05E-C74D-93F9-1E71459C74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531732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21712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4353-38C8-9347-8C61-9675DD2976D8}"/>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FF747-1C9A-484E-BEAE-3B2CC34F226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3116E-1409-DD48-BA08-B91F4C09C317}"/>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1960119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A6D1-AB04-7248-88E5-2A75D349BE8F}"/>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460F57-00D9-4842-ACDD-CD391BB37CBA}"/>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7DFE76D-7DA8-F444-8C10-2BA448E1C8F5}"/>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723905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0F1D-D1C1-9647-A286-9148CD596EC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B4D00-3CCD-B44C-AB0F-AAF255FA7C1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7766639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DB5B-1CDC-C54E-824D-9C59185FA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CE9677-7B35-D246-B3A0-68B9197852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41974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0071B7-56A0-EE4E-9E80-F0657AB23871}"/>
              </a:ext>
            </a:extLst>
          </p:cNvPr>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E52DE-A7B5-9F46-90EC-F5B451F1FDFB}"/>
              </a:ext>
            </a:extLst>
          </p:cNvPr>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00541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2931-964E-B343-998C-90E22E9B13E1}"/>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8EA9B7-675F-1046-B6B0-EBAA1C7D1C2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3109441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0FC6-49F2-F747-BFDF-C353F3F97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23F2D-7DB0-4F45-BBB5-AD9A10A692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34929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0EE9-0F6C-7F49-A824-7FF87F2A3B5B}"/>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4AFD2-4DFA-7441-93EA-1B18570EA73C}"/>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1997671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211B-2401-F34E-BB20-8378CE2EF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52CC39-6107-D44A-A908-54640D1B56ED}"/>
              </a:ext>
            </a:extLst>
          </p:cNvPr>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C63B2-4FFD-5844-826D-535D1D2DDC71}"/>
              </a:ext>
            </a:extLst>
          </p:cNvPr>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127303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9E37-E526-1946-9301-1CD14B644FDD}"/>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F8F4B-A08D-234C-9BB4-64B157F21FD0}"/>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F6ED47-A046-C440-92C2-B0D641BE17EC}"/>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70A15-3456-5A4A-BDEC-3052B9D65D51}"/>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B4F6F1-F079-CF4A-9705-4F6CB137F053}"/>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20174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C32B-BB59-2546-8E57-71AE27DFB4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14780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36513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EEF2-A4AC-A042-ABC1-73809162952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D788E-737A-644F-A2C5-C82957996547}"/>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910916-766A-1441-ABDB-C88E08D3F59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618925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ECBB-1841-B94E-B1DF-5735C5170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67818-33D0-BD46-A755-996EDD7A36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39412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22DF-F93F-5D46-B082-99A48F71456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33F996-4806-DF4D-A127-B8B305006670}"/>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BE14D607-E146-8042-B528-51955B8B72B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2851856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A4C7-16E3-404D-B58F-3F7EECF149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1A5B3-3446-F64D-ABB4-48AFCAEDA0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33441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5AEC2-65CC-5846-B48D-CE4B086D774B}"/>
              </a:ext>
            </a:extLst>
          </p:cNvPr>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CD8020-F194-F644-B3F9-A4E5CA17CBC0}"/>
              </a:ext>
            </a:extLst>
          </p:cNvPr>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3261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CBA2-B18D-1F46-ABA6-D669EC62A94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56705B-CF14-334C-9AB7-D5C6D70550EA}"/>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203042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1BB0-8FE6-F342-A64B-E9FB27FCC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CDA65-EC5A-744A-98FB-737FA2A05F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85016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7ADF-AC10-6F42-8541-2C48B2709F23}"/>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2AF913-18B5-0044-ADAF-AF17CC5AE2E1}"/>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81157296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D6BD-C9C8-EB4D-8F67-0FCA47677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28BB5-B75B-664B-9A25-02082126D2FD}"/>
              </a:ext>
            </a:extLst>
          </p:cNvPr>
          <p:cNvSpPr>
            <a:spLocks noGrp="1"/>
          </p:cNvSpPr>
          <p:nvPr>
            <p:ph sz="half" idx="1"/>
          </p:nvPr>
        </p:nvSpPr>
        <p:spPr>
          <a:xfrm>
            <a:off x="77724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DBB21-AEB7-544F-AAE5-AD7EA326E79E}"/>
              </a:ext>
            </a:extLst>
          </p:cNvPr>
          <p:cNvSpPr>
            <a:spLocks noGrp="1"/>
          </p:cNvSpPr>
          <p:nvPr>
            <p:ph sz="half" idx="2"/>
          </p:nvPr>
        </p:nvSpPr>
        <p:spPr>
          <a:xfrm>
            <a:off x="98298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27287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6340-F6BB-FB49-9F9F-56B3C72103BB}"/>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C90DFD-262C-8047-8263-28D13A74F85C}"/>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349012-884C-2D43-9892-477DFFE89E07}"/>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2D6DA5-AEEB-394F-9ADD-D235C70C0D37}"/>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C9387-91AE-0043-8E3C-566C19261A01}"/>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70674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EEBE-49B4-DC40-A5B5-6D9FEDB392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274582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0241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7CDA-00FD-7442-B24E-24E64632C01A}"/>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720333-3D8F-5C40-B6AA-C693DF578ADB}"/>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08141919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196-4E25-B24F-9A06-37D81A91A08E}"/>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C8B9E-3F82-3D40-AF2F-02590AD042A6}"/>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ECD14-7EEF-6D46-B9BD-0C40CBEA8271}"/>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4633113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80FD-48CA-A549-9D7F-FE6177A0599E}"/>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A31A5-775A-7642-9C25-A4D83DBFC9B5}"/>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2467E2B1-33F8-AD49-B658-EFAA2A6CA93B}"/>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9327328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2B9D-ACD8-D942-BB59-06E179AF69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03A8E5-4B0C-A24D-B671-E9D84CBFC8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60589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01DAD0-ECA1-4B4F-A50E-A79BE7823AAB}"/>
              </a:ext>
            </a:extLst>
          </p:cNvPr>
          <p:cNvSpPr>
            <a:spLocks noGrp="1"/>
          </p:cNvSpPr>
          <p:nvPr>
            <p:ph type="title" orient="vert"/>
          </p:nvPr>
        </p:nvSpPr>
        <p:spPr>
          <a:xfrm>
            <a:off x="9118600" y="723900"/>
            <a:ext cx="2616200" cy="7759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FF1C82-179F-EE45-9D19-E8647F713FE9}"/>
              </a:ext>
            </a:extLst>
          </p:cNvPr>
          <p:cNvSpPr>
            <a:spLocks noGrp="1"/>
          </p:cNvSpPr>
          <p:nvPr>
            <p:ph type="body" orient="vert" idx="1"/>
          </p:nvPr>
        </p:nvSpPr>
        <p:spPr>
          <a:xfrm>
            <a:off x="1270000" y="723900"/>
            <a:ext cx="7696200" cy="7759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62721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ECA9-737B-5143-8C66-C03DD26DA6C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CC51ED-B0B9-8E48-ABD0-60632604580E}"/>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1067365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C910-9666-054A-8EED-5A76995D5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E8A7F-FAEE-0243-8FF5-6CF8A9262F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39187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B0A2-93CF-0949-AEA1-C952763E3AC6}"/>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A1F9D2-0EE6-3241-977D-D4E67767BCB6}"/>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64510307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5C92-BE51-B842-B6CD-DE0F523A2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43787-352D-3A44-8D18-8C5D2FAEC34C}"/>
              </a:ext>
            </a:extLst>
          </p:cNvPr>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0D10A-928D-EE4F-8700-E442ECCFC083}"/>
              </a:ext>
            </a:extLst>
          </p:cNvPr>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43928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D745-C89B-404B-BDD6-0BEFE64F576E}"/>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3A87E-6D4D-4F4D-A9E2-7D3827770A58}"/>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314FE-5D92-BA46-9677-3F6E8DCD6CF8}"/>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63D40-B626-0943-A41E-0B689ADB484D}"/>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AA16F8-BB3E-7B4D-8BC6-8E9B3BEB94A1}"/>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76310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232-449F-B34C-8B21-C6378020D27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4547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7-70BA-4D46-AF53-86F30058A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CBD38-7BD9-4B40-A032-22096A35768B}"/>
              </a:ext>
            </a:extLst>
          </p:cNvPr>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95AD53-FE4E-FA47-B715-3C6E97CF07B8}"/>
              </a:ext>
            </a:extLst>
          </p:cNvPr>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51505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5170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9385-22C4-1E4E-96F9-585BA4E3AE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957ED-C9B1-F64C-8476-0DF90E8079F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D0596-6E70-A348-A26A-0160F6569B5F}"/>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8946189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2BC0-F0C9-0343-920E-5E91FD7D235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80B1E-5613-A245-A6C5-358B0B1E8C91}"/>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05B0429C-E041-D84E-9E5A-9AF51029C253}"/>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1560378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486A-13B3-1749-8298-C6248645E1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D17305-3FF2-5247-B63A-98CAEA6D52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90758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1DDAAE-E0B8-8442-854F-8EC2AA056039}"/>
              </a:ext>
            </a:extLst>
          </p:cNvPr>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8DB87-6CF1-D742-A5B9-6B883BB6FD8A}"/>
              </a:ext>
            </a:extLst>
          </p:cNvPr>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9675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C7B3-C964-7246-84FF-054B1F2A27BE}"/>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F72661-13DA-DB4D-B13C-22288AC5BD4C}"/>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F09A3E-FBF9-1B4C-A01E-6774A8C2F270}"/>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2AA96-4FF0-3643-924E-8339CC464C9E}"/>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9C1189-6ABC-1B43-81A7-ADCB92DB12D7}"/>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061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C6EB-E461-DF4A-8AFB-F3BC037E05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44780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456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63BF-83C9-5C49-8B8D-45400B61228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06BA7-BD96-2C4E-A718-184DF4C89640}"/>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70CBE-8C8A-C947-99ED-FA291A07FAF7}"/>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226627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4FDD-72F2-9F41-9597-23997A008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67E2D-84EB-7746-ACCC-A236749A9C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55451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A8D6-CAB8-3344-8E11-DCB42F6C326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1A09F8-DEAD-7A41-BE1E-F355442AC8FD}"/>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64135234-BD0F-FF40-8231-CF0290043C8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7760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3B3A-4A6B-FD43-A14D-5E3E37378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5C458F-2133-804F-B529-5D21B84C99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65272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762BF-F698-F742-BD6E-BCD9DB031198}"/>
              </a:ext>
            </a:extLst>
          </p:cNvPr>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DABF52-4ACF-8C44-91D0-4ACA203E080D}"/>
              </a:ext>
            </a:extLst>
          </p:cNvPr>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90141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3A73-F72E-2943-BD92-5AB7C5B1485A}"/>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E5D5F3-0E9B-FE44-A54B-44304DC6C297}"/>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549271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C2EF-0435-C843-8461-4A278FFB8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2EF76-D1F8-1E41-8C45-3B8CA90B2564}"/>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7601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4844-737B-A748-910E-B7ECEBAABB5F}"/>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887690-4A6E-2C44-A4D2-A9D85434A247}"/>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2114305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F30E-AE78-ED4F-9F8A-7E877C13C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752C0-109B-634B-A5CA-D8FC990817FF}"/>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897E3-EF1D-4647-ABAB-47C374B61059}"/>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6586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CBF6-115C-E04F-AAE6-5F1321538259}"/>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B7B806-0244-1D49-82E5-6855804522B8}"/>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1EC339-910E-9141-9571-0F97A782BF7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8938E5-8187-9247-A82B-FAADB9AE09EF}"/>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A9F8B5-7B17-4B40-8B54-042E6C16F49C}"/>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26003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54F1-43C4-AB42-8419-29EE3F78A3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4530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73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E785-EB78-5346-A59F-497281ABEE79}"/>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87BFB-DD90-8A43-BD84-E5E43583DB45}"/>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315735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3E9D-1CD1-E348-A9BD-C99BCDE707B1}"/>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0892D-CBD6-2247-9F25-A7AC345E18A5}"/>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C68AC-8942-F742-BD2A-7B1509D76CE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773273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195F-0D33-D542-8BF2-F4EFD33D547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35AFA-6556-5B4C-AF72-68D8133669F9}"/>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F7E555DE-F0CB-E943-B41A-A8EF67EC388C}"/>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874388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86BC-FCEA-CA40-A975-AF3FEF24A6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C22A86-575B-7E41-9AC6-A17A461181FC}"/>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27353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C65CA8-AEF5-4544-82A3-DF3F8C4E2B13}"/>
              </a:ext>
            </a:extLst>
          </p:cNvPr>
          <p:cNvSpPr>
            <a:spLocks noGrp="1"/>
          </p:cNvSpPr>
          <p:nvPr>
            <p:ph type="title" orient="vert"/>
          </p:nvPr>
        </p:nvSpPr>
        <p:spPr>
          <a:xfrm>
            <a:off x="9307513" y="2597150"/>
            <a:ext cx="2803525" cy="6188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84C9C9-3CA3-6845-BBDF-8ABED6D8B1E3}"/>
              </a:ext>
            </a:extLst>
          </p:cNvPr>
          <p:cNvSpPr>
            <a:spLocks noGrp="1"/>
          </p:cNvSpPr>
          <p:nvPr>
            <p:ph type="body" orient="vert" idx="1"/>
          </p:nvPr>
        </p:nvSpPr>
        <p:spPr>
          <a:xfrm>
            <a:off x="893763" y="2597150"/>
            <a:ext cx="8261350"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415689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0280-8697-B448-8B9A-A59682502448}"/>
              </a:ext>
            </a:extLst>
          </p:cNvPr>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BEE697-7110-964C-84B4-192C0DB5732F}"/>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964568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0B88-6834-4C43-89F6-DC0585FDCABC}"/>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97CCA6F-2604-8943-A734-375AE8CF08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75880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8B9C-F994-A444-BBA2-9EFDA344B51E}"/>
              </a:ext>
            </a:extLst>
          </p:cNvPr>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275C5D-0E35-A941-BBFD-B65C2139AC34}"/>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1941986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8B0B-9FFB-6B4F-8FA2-9B38344291FA}"/>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70F829-B6EF-E247-9320-9BEC00ABD7F7}"/>
              </a:ext>
            </a:extLst>
          </p:cNvPr>
          <p:cNvSpPr>
            <a:spLocks noGrp="1"/>
          </p:cNvSpPr>
          <p:nvPr>
            <p:ph sz="half" idx="1"/>
          </p:nvPr>
        </p:nvSpPr>
        <p:spPr>
          <a:xfrm>
            <a:off x="1270000" y="1270000"/>
            <a:ext cx="5156200" cy="721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90A156-C8E6-0F41-8219-8DCFB7DCC306}"/>
              </a:ext>
            </a:extLst>
          </p:cNvPr>
          <p:cNvSpPr>
            <a:spLocks noGrp="1"/>
          </p:cNvSpPr>
          <p:nvPr>
            <p:ph sz="half" idx="2"/>
          </p:nvPr>
        </p:nvSpPr>
        <p:spPr>
          <a:xfrm>
            <a:off x="6578600" y="1270000"/>
            <a:ext cx="5156200" cy="721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2956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1732-F23C-CA4E-AE45-1526BF12257B}"/>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4C4399B-2530-814C-AE34-DF910CF048F7}"/>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872817-BDF4-D446-8A50-FD233F3F3D87}"/>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D1374-8382-2149-BCAD-8B68E13A130F}"/>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014CB4-B7BB-3C42-AEAD-13CF827BB6EE}"/>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206980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E11F-A07D-3D40-A1E1-42750A82BFFC}"/>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63364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02BE-502C-4A46-BF57-C46AC526F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71982-4809-EB41-B4E7-FB07B87775B0}"/>
              </a:ext>
            </a:extLst>
          </p:cNvPr>
          <p:cNvSpPr>
            <a:spLocks noGrp="1"/>
          </p:cNvSpPr>
          <p:nvPr>
            <p:ph sz="half" idx="1"/>
          </p:nvPr>
        </p:nvSpPr>
        <p:spPr>
          <a:xfrm>
            <a:off x="12700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27398-B74E-9045-9DC4-0FFF7533329F}"/>
              </a:ext>
            </a:extLst>
          </p:cNvPr>
          <p:cNvSpPr>
            <a:spLocks noGrp="1"/>
          </p:cNvSpPr>
          <p:nvPr>
            <p:ph sz="half" idx="2"/>
          </p:nvPr>
        </p:nvSpPr>
        <p:spPr>
          <a:xfrm>
            <a:off x="65786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4214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7842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CE15-15B9-004A-B811-4A324CD00EB8}"/>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A77AAA-3E45-C046-A185-795047F9E209}"/>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769203-6C3E-8044-A320-ABDE19F209C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941542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9909-D9F8-DC41-A9FB-569251C80D73}"/>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95C69-2EC7-0B4F-B8F7-7FAA0C05BA30}"/>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8E38876-DDD5-BE44-AEDE-9DF2CDF64A79}"/>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5873601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B406-88CC-3041-B306-0ED44AAC9161}"/>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E46BFE-E685-1E4B-821F-E9DFEA5E7C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08698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D9953-B142-2C42-9B0F-C67A30B309FE}"/>
              </a:ext>
            </a:extLst>
          </p:cNvPr>
          <p:cNvSpPr>
            <a:spLocks noGrp="1"/>
          </p:cNvSpPr>
          <p:nvPr>
            <p:ph type="title" orient="vert"/>
          </p:nvPr>
        </p:nvSpPr>
        <p:spPr>
          <a:xfrm>
            <a:off x="9307513" y="519113"/>
            <a:ext cx="2803525" cy="79644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5BCA05-3703-CA49-B422-8518594FE2D6}"/>
              </a:ext>
            </a:extLst>
          </p:cNvPr>
          <p:cNvSpPr>
            <a:spLocks noGrp="1"/>
          </p:cNvSpPr>
          <p:nvPr>
            <p:ph type="body" orient="vert" idx="1"/>
          </p:nvPr>
        </p:nvSpPr>
        <p:spPr>
          <a:xfrm>
            <a:off x="893763" y="519113"/>
            <a:ext cx="8261350" cy="79644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27274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96CB-C038-8B42-BFFB-1F9B5E88F6E9}"/>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260501-B863-5A4C-8FE6-4B52FB5252D3}"/>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891839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3B10-6307-BF41-8AF6-E05AAB3D9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A053D-3D86-3D49-BC87-D12921B2B568}"/>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2544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C267-9D05-D145-99FE-0EBF539405F5}"/>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8DC1D-782E-7746-944D-79ABF90B977C}"/>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145185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33ED-9859-BE41-B6D7-FD34514D21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4F883-C1BC-EF42-83A5-7E3EACDD493A}"/>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B8EE3F-AB29-0648-B6EB-C09B7EE8BE71}"/>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77851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F1A4-274C-B243-B4E8-D7515F92FE44}"/>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14313-41F8-4B4E-A131-CB94D05CDE89}"/>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A8EC41-25EF-C94F-8234-97CAC3CA11D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CBCDD6-0804-904C-9095-F42CB1FA25FC}"/>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247B37-FE09-7947-9A08-16E9FEA44B2B}"/>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2731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EE9E-2EF8-2D49-985F-CBD835681545}"/>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43AF9-83C0-AD4B-AC6D-E6B2B8FFA99B}"/>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03AD74-53A8-5143-9687-42D055BCC91E}"/>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F8C49-543A-A142-8C5C-E24C09F1C43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59D532-04CF-0E42-8357-A8E6D1975BD9}"/>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261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6B76-B552-4240-B0AE-9B3E3AD537E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140974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14075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8819-BA36-CE46-A2FC-567D865FB6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5E7CC-6126-4940-83E3-FF27FC6774D3}"/>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72C44-45E9-2C42-A90B-AA4EF62C56FE}"/>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634795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03A5-ADC2-B04E-A72E-8842A19FF9D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F9AAAF-6FAF-814F-A5F6-7645FA510D4E}"/>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7EC0C685-FE3B-6A49-B405-24EE4EA48CA5}"/>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167837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3831-6405-334F-B37B-7DCA0702DF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FDB398-24F8-4940-93E0-AB47470C4E9C}"/>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37693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F9BD3-E91C-E646-ACD2-199FAE92F926}"/>
              </a:ext>
            </a:extLst>
          </p:cNvPr>
          <p:cNvSpPr>
            <a:spLocks noGrp="1"/>
          </p:cNvSpPr>
          <p:nvPr>
            <p:ph type="title" orient="vert"/>
          </p:nvPr>
        </p:nvSpPr>
        <p:spPr>
          <a:xfrm>
            <a:off x="9307513" y="2597150"/>
            <a:ext cx="2803525" cy="6470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CFF12B-BC97-F747-A113-E45BD6BE2E5A}"/>
              </a:ext>
            </a:extLst>
          </p:cNvPr>
          <p:cNvSpPr>
            <a:spLocks noGrp="1"/>
          </p:cNvSpPr>
          <p:nvPr>
            <p:ph type="body" orient="vert" idx="1"/>
          </p:nvPr>
        </p:nvSpPr>
        <p:spPr>
          <a:xfrm>
            <a:off x="893763" y="2597150"/>
            <a:ext cx="8261350" cy="6470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25932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AD40-8111-5A4D-BD36-A66CB3AA3C87}"/>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05C7D8-AAB0-CA48-BF2E-1E5B90563A97}"/>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071387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1FE0-A40C-3843-B155-3F9B4204D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DC7E3-76C0-B84F-BF3C-431DCA54785E}"/>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7603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B73B-783B-EF44-BFC1-1B7BAC3A9B27}"/>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261DD0-5BDF-7141-8258-A0F1A51F234D}"/>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57835167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1AEB-90B4-3A46-8518-7372BE975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9BA74-9BF5-1C43-B385-1CC277ED94CC}"/>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229C2C-AAB1-A845-AAAB-64BA83EA3F8D}"/>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6473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6B88-0C20-DD48-9EB3-E30A3225723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44382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89EE-A245-C746-AF2C-F0048A059A23}"/>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567F9-CA0F-0840-8C39-773484D88E64}"/>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CA8D14-88E7-514D-AAB5-D177EEF4B4A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EA02B-35AD-0743-B5E6-7556A3CCE467}"/>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0CE7EC-5604-0748-BDF4-CFCEFE0B14FD}"/>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09282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7815-F583-F24B-9318-323D835214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577657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25318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2280-AC67-D346-93F6-9C599D7B94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E4957-484C-F448-B64E-0BB7BB6CCD4F}"/>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759A7B-6F87-334E-AA3D-433154FD38E0}"/>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877334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A671-0F26-6846-BE2D-357FFC47C23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E48BE8-371E-914B-B653-E513E0CEBACC}"/>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DF61D9AC-ACFF-3448-8552-229A3D02FB54}"/>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5683421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1F82-786A-3744-86E7-C8F06E0B5B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D920A-F955-3D4D-B049-423C75A1CCEB}"/>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342603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EEF68-BFAA-A743-A111-D1EA807E3F6F}"/>
              </a:ext>
            </a:extLst>
          </p:cNvPr>
          <p:cNvSpPr>
            <a:spLocks noGrp="1"/>
          </p:cNvSpPr>
          <p:nvPr>
            <p:ph type="title" orient="vert"/>
          </p:nvPr>
        </p:nvSpPr>
        <p:spPr>
          <a:xfrm>
            <a:off x="9307513" y="2597150"/>
            <a:ext cx="2803525" cy="6470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3C352E-5E68-1947-BB98-A2C5D4CF6EB0}"/>
              </a:ext>
            </a:extLst>
          </p:cNvPr>
          <p:cNvSpPr>
            <a:spLocks noGrp="1"/>
          </p:cNvSpPr>
          <p:nvPr>
            <p:ph type="body" orient="vert" idx="1"/>
          </p:nvPr>
        </p:nvSpPr>
        <p:spPr>
          <a:xfrm>
            <a:off x="893763" y="2597150"/>
            <a:ext cx="8261350" cy="6470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63201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C347-8756-5546-A421-C40A8C9E979A}"/>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D2AA87-BF03-2F41-AB29-F5EC05C4DA3A}"/>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439540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3214-ACC3-864C-84B0-BA9C1CBB55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7D12D-EA19-CE4F-B641-534DE83F46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63232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655C-52CA-8949-B8C8-D09E126F5605}"/>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A2E7E2-B329-7B4D-8F0E-3805F5C79A39}"/>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533643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27990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4CAD-3FA2-D249-88E7-416487EB5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E29B0-A2BB-8643-87C5-D87CA455E7A2}"/>
              </a:ext>
            </a:extLst>
          </p:cNvPr>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F3163-B666-A74F-9147-49823529D736}"/>
              </a:ext>
            </a:extLst>
          </p:cNvPr>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624317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F68D-719F-854B-934B-A03401C9CF56}"/>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49697-4439-6842-9D1B-92872657CB8A}"/>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04D1B0-06DB-254E-ADCA-6B59EA670CF8}"/>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B31E05-F467-134A-94DE-7F898447E28E}"/>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DD76E7-258A-E74C-A624-A206D258CFD4}"/>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0040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D71D-D2CA-C744-978D-D4FB472DCD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187435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56509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A49A-6E9E-F349-B10C-3E5CBE6CDA4B}"/>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6FB75-7F22-7146-939A-7D51990D8859}"/>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33223C-CBDD-B94B-8382-EA5FFB798160}"/>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2125506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F0CB-D820-8C47-AF78-AE918F51B77F}"/>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1D0998-8AE1-BC40-921E-5E2E0940CD6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1DEDF208-70D7-3943-B835-2958F68C6C5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7860015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CE3C-D547-5641-8A52-F16958814A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BD67B1-1E9B-044D-8527-28AC66860D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39612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A1422-D114-1640-81F1-9CDF8762793F}"/>
              </a:ext>
            </a:extLst>
          </p:cNvPr>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9505A-BA60-CF4F-ABA9-CCE337B0D987}"/>
              </a:ext>
            </a:extLst>
          </p:cNvPr>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43601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9258-5517-064B-A913-2EDE25E158EF}"/>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7FC74B-223B-3049-9EC8-A2A234B97D2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910448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98EC-0C66-934D-9AE2-8D09CC123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A97D2-8952-264C-BA2D-9FC0E2BAE4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4448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1B84-DE29-664A-9253-3E4AB8D80E59}"/>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B714C-9AA6-5547-8DC7-E30C25CE8CA7}"/>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1961D6-F0A7-414D-8853-6FD7DA9478A5}"/>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6168745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0EEE-085B-9848-BBC2-498FBAA96020}"/>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1D47A1-9451-8641-B7ED-8B91849875D4}"/>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33580248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A7FE-E2C3-7C44-9731-D7299EB3F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8E5A6-3BE8-D64E-BFD9-E0BB12BDCA83}"/>
              </a:ext>
            </a:extLst>
          </p:cNvPr>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F18FDC-03B6-914B-B284-36B00B07DBB8}"/>
              </a:ext>
            </a:extLst>
          </p:cNvPr>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71512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8FD7-29E5-8043-A5CA-44FC4B8A96A8}"/>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F7BFD-AFC7-904C-9E66-82CCD7E37824}"/>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871264-5BC0-034B-BFC6-EE7444CB90FD}"/>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818FA8-0AEC-2A48-A298-DE4E488DEE9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FF3C63-2B30-AA44-8C65-21420FD025C7}"/>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73854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8F9D-BCDB-E248-8184-A4E1E91B8D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124699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44494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E168-EF2D-D64E-884D-D7E6878316E1}"/>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500FA1-5643-AB4A-B7B5-1F2A715D5FB6}"/>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259F4C-DCED-A74F-9C99-EAD46BDAEBCC}"/>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8119050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C0AF-7B6B-E748-86FE-C666DD2EDE94}"/>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F948C-0109-7C4A-97AC-38E7DCCB3471}"/>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E82795F-325D-814C-92E0-4D2EFE63BA6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6715893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86BA-FB3F-3048-A6B2-3CC15B974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A45A6-1B0E-BF4A-BBB2-A334E30FE6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64764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6F201-7E1F-BA43-A7A4-51568327C961}"/>
              </a:ext>
            </a:extLst>
          </p:cNvPr>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FA946A-8F96-3343-A41C-3E617D15E47A}"/>
              </a:ext>
            </a:extLst>
          </p:cNvPr>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83942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36F3-2556-9A47-9C1C-456CEF3CA6AD}"/>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A77F89-A9D3-0046-859A-AB0DD5B9BFB8}"/>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64495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8882-6FA7-E546-84F6-2FE34FC12613}"/>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136C2-71AA-254B-9CC1-61E18F8749F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24ACC654-B5DD-1343-B8AA-CEB9E429E8D3}"/>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1930810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9B10-7F51-D040-987D-3B9FC7A78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13019-19CF-D44B-8E1A-2A3846C7346F}"/>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2227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45E3-2F6C-4F43-A4CF-B6742C28D6CA}"/>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B80328-66F4-5840-A422-925FAB413BE6}"/>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13019645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CBE7-37D6-034A-B5A2-6A53125D3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25E73-C856-C745-80E4-5638562CEFB5}"/>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6C3242-9C5D-A04F-AC30-95CEDC17FEEB}"/>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80599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07C6-D666-7743-AAC3-6B3DCE814DF4}"/>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678FC7-87DA-3042-AB5F-2C5A401F5ECE}"/>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6CE5CA-A6E9-4E4B-BE3F-F5CAF9E296B3}"/>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FF3C2-3C2D-1D4A-8899-891829B9684A}"/>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ABE188-8FBF-8D44-90E6-39F8AEFE5D3B}"/>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20270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AA8F-FDF1-A748-B7BA-02EADD94E0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205485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363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7B95-5C28-BC4C-AAF2-9746CD7F063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F2940E-A839-1A49-A30E-D8DA0B4C4889}"/>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F6E43-3D89-D643-9059-D28C1536E33A}"/>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330851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B93E-5124-DE41-9641-099667B9F3B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5A184-BA0F-5046-AFF4-3DDBAF3BB9CC}"/>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05138018-B81C-6B42-A283-D373E812CB8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6816870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AEB9-BCA9-BD48-AA88-33631F5D03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1BD22-6C68-3640-B55D-F9E9774C20A4}"/>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22630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9FBB8-5340-DC4E-9702-EABFB0A3B659}"/>
              </a:ext>
            </a:extLst>
          </p:cNvPr>
          <p:cNvSpPr>
            <a:spLocks noGrp="1"/>
          </p:cNvSpPr>
          <p:nvPr>
            <p:ph type="title" orient="vert"/>
          </p:nvPr>
        </p:nvSpPr>
        <p:spPr>
          <a:xfrm>
            <a:off x="9307513" y="787400"/>
            <a:ext cx="2803525" cy="79978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59F6F-E01A-2F40-ADAE-B70F7B06E995}"/>
              </a:ext>
            </a:extLst>
          </p:cNvPr>
          <p:cNvSpPr>
            <a:spLocks noGrp="1"/>
          </p:cNvSpPr>
          <p:nvPr>
            <p:ph type="body" orient="vert" idx="1"/>
          </p:nvPr>
        </p:nvSpPr>
        <p:spPr>
          <a:xfrm>
            <a:off x="893763" y="787400"/>
            <a:ext cx="8261350" cy="79978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396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FAEAE377-2DC4-E249-A223-6E7728A8ACD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a:extLst>
              <a:ext uri="{FF2B5EF4-FFF2-40B4-BE49-F238E27FC236}">
                <a16:creationId xmlns:a16="http://schemas.microsoft.com/office/drawing/2014/main" id="{1840AD28-90E9-B048-AFAB-7FF81989D1E6}"/>
              </a:ext>
            </a:extLst>
          </p:cNvPr>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8" name="Rectangle 3">
            <a:extLst>
              <a:ext uri="{FF2B5EF4-FFF2-40B4-BE49-F238E27FC236}">
                <a16:creationId xmlns:a16="http://schemas.microsoft.com/office/drawing/2014/main" id="{D2A4EF66-A579-7C46-AC5E-DF8AD22DB63C}"/>
              </a:ext>
            </a:extLst>
          </p:cNvPr>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18FF049D-7FCE-9A4F-B8BB-DE55A29097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621C5F2-63E4-3F47-AE63-07280076FE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67" name="Rectangle 2">
            <a:extLst>
              <a:ext uri="{FF2B5EF4-FFF2-40B4-BE49-F238E27FC236}">
                <a16:creationId xmlns:a16="http://schemas.microsoft.com/office/drawing/2014/main" id="{E734980E-1172-E24F-87CE-FCFCAE692A3A}"/>
              </a:ext>
            </a:extLst>
          </p:cNvPr>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8" name="Rectangle 3">
            <a:extLst>
              <a:ext uri="{FF2B5EF4-FFF2-40B4-BE49-F238E27FC236}">
                <a16:creationId xmlns:a16="http://schemas.microsoft.com/office/drawing/2014/main" id="{182EAA2C-2F27-4448-9E19-6F4A83E79B4E}"/>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79875D74-DEF3-EA40-878B-610AEA6B3A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1" name="Rectangle 2">
            <a:extLst>
              <a:ext uri="{FF2B5EF4-FFF2-40B4-BE49-F238E27FC236}">
                <a16:creationId xmlns:a16="http://schemas.microsoft.com/office/drawing/2014/main" id="{8C9B96EC-E018-D741-B8E0-9A372CC1DF30}"/>
              </a:ext>
            </a:extLst>
          </p:cNvPr>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2" name="Rectangle 3">
            <a:extLst>
              <a:ext uri="{FF2B5EF4-FFF2-40B4-BE49-F238E27FC236}">
                <a16:creationId xmlns:a16="http://schemas.microsoft.com/office/drawing/2014/main" id="{42B39ACE-894A-194D-B7B3-4165D17D3FF6}"/>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BAB1C3C4-2EF2-874B-8D00-D51D94C2A3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5" name="Rectangle 2">
            <a:extLst>
              <a:ext uri="{FF2B5EF4-FFF2-40B4-BE49-F238E27FC236}">
                <a16:creationId xmlns:a16="http://schemas.microsoft.com/office/drawing/2014/main" id="{83AA1884-5F63-2A4E-82FB-B8B28896A6C9}"/>
              </a:ext>
            </a:extLst>
          </p:cNvPr>
          <p:cNvSpPr>
            <a:spLocks noGrp="1" noChangeArrowheads="1"/>
          </p:cNvSpPr>
          <p:nvPr>
            <p:ph type="title"/>
          </p:nvPr>
        </p:nvSpPr>
        <p:spPr bwMode="auto">
          <a:xfrm>
            <a:off x="1270000" y="723900"/>
            <a:ext cx="104648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6" name="Rectangle 3">
            <a:extLst>
              <a:ext uri="{FF2B5EF4-FFF2-40B4-BE49-F238E27FC236}">
                <a16:creationId xmlns:a16="http://schemas.microsoft.com/office/drawing/2014/main" id="{3728B333-9A88-C14E-A916-0B430ABBD7DF}"/>
              </a:ext>
            </a:extLst>
          </p:cNvPr>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D925425D-66A7-DF4A-B47B-48E70FFFD4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9" name="Rectangle 2">
            <a:extLst>
              <a:ext uri="{FF2B5EF4-FFF2-40B4-BE49-F238E27FC236}">
                <a16:creationId xmlns:a16="http://schemas.microsoft.com/office/drawing/2014/main" id="{78CEF115-3EEC-4A4A-B7B7-43C8CE89BF1B}"/>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40" name="Rectangle 3">
            <a:extLst>
              <a:ext uri="{FF2B5EF4-FFF2-40B4-BE49-F238E27FC236}">
                <a16:creationId xmlns:a16="http://schemas.microsoft.com/office/drawing/2014/main" id="{9128120F-D373-F44D-96B5-31AF00D5E30E}"/>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2F7022D0-7B9F-014E-98B1-687CF0E57CB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1" name="Rectangle 2">
            <a:extLst>
              <a:ext uri="{FF2B5EF4-FFF2-40B4-BE49-F238E27FC236}">
                <a16:creationId xmlns:a16="http://schemas.microsoft.com/office/drawing/2014/main" id="{47FA8D2C-2DD7-794E-A55F-D3BC1CEABEE5}"/>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2" name="Rectangle 3">
            <a:extLst>
              <a:ext uri="{FF2B5EF4-FFF2-40B4-BE49-F238E27FC236}">
                <a16:creationId xmlns:a16="http://schemas.microsoft.com/office/drawing/2014/main" id="{1C0EA0AE-9039-AA43-A855-2FD8FCD1678C}"/>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38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89EE4C8E-E716-DF48-A5B8-160765DE206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2">
            <a:extLst>
              <a:ext uri="{FF2B5EF4-FFF2-40B4-BE49-F238E27FC236}">
                <a16:creationId xmlns:a16="http://schemas.microsoft.com/office/drawing/2014/main" id="{15DA12EA-879C-284D-99E3-99DD350C9484}"/>
              </a:ext>
            </a:extLst>
          </p:cNvPr>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1D162495-E138-AA4B-A16A-80B6DC702F7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9" name="Rectangle 2">
            <a:extLst>
              <a:ext uri="{FF2B5EF4-FFF2-40B4-BE49-F238E27FC236}">
                <a16:creationId xmlns:a16="http://schemas.microsoft.com/office/drawing/2014/main" id="{984CA5FE-8626-A945-BBEC-AF323C316C2D}"/>
              </a:ext>
            </a:extLst>
          </p:cNvPr>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382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4CC29F9D-5765-144C-B6B9-EF751B83A1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a:extLst>
              <a:ext uri="{FF2B5EF4-FFF2-40B4-BE49-F238E27FC236}">
                <a16:creationId xmlns:a16="http://schemas.microsoft.com/office/drawing/2014/main" id="{8B6B6E9A-074F-8E43-9157-786572D3D277}"/>
              </a:ext>
            </a:extLst>
          </p:cNvPr>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C74E04CC-2CAF-304D-B1C8-EE0182CCDF7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6147" name="Rectangle 2">
            <a:extLst>
              <a:ext uri="{FF2B5EF4-FFF2-40B4-BE49-F238E27FC236}">
                <a16:creationId xmlns:a16="http://schemas.microsoft.com/office/drawing/2014/main" id="{D19E3FF7-FEBE-CC49-A4A3-1D34C075A2BB}"/>
              </a:ext>
            </a:extLst>
          </p:cNvPr>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6BAB15CE-8583-B448-9D3D-0FA67BB4EE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1" name="Rectangle 2">
            <a:extLst>
              <a:ext uri="{FF2B5EF4-FFF2-40B4-BE49-F238E27FC236}">
                <a16:creationId xmlns:a16="http://schemas.microsoft.com/office/drawing/2014/main" id="{7809963B-47F5-7448-9CEA-961B1F7B3785}"/>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7172" name="Rectangle 3">
            <a:extLst>
              <a:ext uri="{FF2B5EF4-FFF2-40B4-BE49-F238E27FC236}">
                <a16:creationId xmlns:a16="http://schemas.microsoft.com/office/drawing/2014/main" id="{6E71B4A9-76D8-E142-9634-D39C90717B68}"/>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BBF0CBFA-B3F0-0C47-94ED-5FB609A9C1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8195" name="Rectangle 2">
            <a:extLst>
              <a:ext uri="{FF2B5EF4-FFF2-40B4-BE49-F238E27FC236}">
                <a16:creationId xmlns:a16="http://schemas.microsoft.com/office/drawing/2014/main" id="{B6142279-D0AE-E141-AD01-214C96552BFC}"/>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8196" name="Rectangle 3">
            <a:extLst>
              <a:ext uri="{FF2B5EF4-FFF2-40B4-BE49-F238E27FC236}">
                <a16:creationId xmlns:a16="http://schemas.microsoft.com/office/drawing/2014/main" id="{044D1A06-E1A4-1446-B8D9-07D765884362}"/>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285CB2BF-DDA1-5D4F-B857-7A8D9A59E9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2">
            <a:extLst>
              <a:ext uri="{FF2B5EF4-FFF2-40B4-BE49-F238E27FC236}">
                <a16:creationId xmlns:a16="http://schemas.microsoft.com/office/drawing/2014/main" id="{AD7C68B8-29D2-E042-8E0D-01AAFE341AB9}"/>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mailto:fellowships@gradschool.utah.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acls.or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B5EFD964-24DD-434F-803E-EA86D1AF8E08}"/>
              </a:ext>
            </a:extLst>
          </p:cNvPr>
          <p:cNvSpPr>
            <a:spLocks noGrp="1" noChangeArrowheads="1"/>
          </p:cNvSpPr>
          <p:nvPr>
            <p:ph type="title"/>
          </p:nvPr>
        </p:nvSpPr>
        <p:spPr>
          <a:xfrm>
            <a:off x="0" y="2247900"/>
            <a:ext cx="13004800" cy="3302000"/>
          </a:xfrm>
        </p:spPr>
        <p:txBody>
          <a:bodyPr/>
          <a:lstStyle/>
          <a:p>
            <a:pPr eaLnBrk="1" hangingPunct="1"/>
            <a:r>
              <a:rPr lang="en-US" altLang="en-US" sz="4500" b="1" dirty="0"/>
              <a:t>Mellon/ACLS Dissertation Innovation Graduate Fellowship </a:t>
            </a:r>
            <a:br>
              <a:rPr lang="en-US" altLang="en-US" sz="4500" b="1" dirty="0"/>
            </a:br>
            <a:r>
              <a:rPr lang="en-US" altLang="en-US" sz="4500" dirty="0"/>
              <a:t>Information Session</a:t>
            </a:r>
            <a:endParaRPr lang="en-US" altLang="en-US" sz="5000" b="1" dirty="0"/>
          </a:p>
        </p:txBody>
      </p:sp>
      <p:sp>
        <p:nvSpPr>
          <p:cNvPr id="15362" name="Rectangle 2">
            <a:extLst>
              <a:ext uri="{FF2B5EF4-FFF2-40B4-BE49-F238E27FC236}">
                <a16:creationId xmlns:a16="http://schemas.microsoft.com/office/drawing/2014/main" id="{B3D6A68F-2F1A-184D-8076-E1AC817C11B1}"/>
              </a:ext>
            </a:extLst>
          </p:cNvPr>
          <p:cNvSpPr>
            <a:spLocks noGrp="1" noChangeArrowheads="1"/>
          </p:cNvSpPr>
          <p:nvPr>
            <p:ph type="body" idx="1"/>
          </p:nvPr>
        </p:nvSpPr>
        <p:spPr>
          <a:xfrm>
            <a:off x="1270000" y="6261100"/>
            <a:ext cx="10464800" cy="1816100"/>
          </a:xfrm>
        </p:spPr>
        <p:txBody>
          <a:bodyPr/>
          <a:lstStyle/>
          <a:p>
            <a:pPr lvl="1" eaLnBrk="1" hangingPunct="1"/>
            <a:r>
              <a:rPr lang="en-US" altLang="en-US" sz="3200" dirty="0"/>
              <a:t>Matthew Plooster, Ed.D.</a:t>
            </a:r>
          </a:p>
          <a:p>
            <a:pPr lvl="1" eaLnBrk="1" hangingPunct="1"/>
            <a:r>
              <a:rPr lang="en-US" altLang="en-US" sz="3200" dirty="0"/>
              <a:t>Office of Fellowships &amp; Benefits</a:t>
            </a:r>
          </a:p>
          <a:p>
            <a:pPr lvl="1" eaLnBrk="1" hangingPunct="1"/>
            <a:r>
              <a:rPr lang="en-US" altLang="en-US" sz="3200" dirty="0"/>
              <a:t>The Graduate school</a:t>
            </a:r>
          </a:p>
        </p:txBody>
      </p:sp>
      <p:pic>
        <p:nvPicPr>
          <p:cNvPr id="3" name="Picture 2">
            <a:extLst>
              <a:ext uri="{FF2B5EF4-FFF2-40B4-BE49-F238E27FC236}">
                <a16:creationId xmlns:a16="http://schemas.microsoft.com/office/drawing/2014/main" id="{F655216A-A3AE-1E42-8455-81C9670A16B7}"/>
              </a:ext>
            </a:extLst>
          </p:cNvPr>
          <p:cNvPicPr>
            <a:picLocks noChangeAspect="1"/>
          </p:cNvPicPr>
          <p:nvPr/>
        </p:nvPicPr>
        <p:blipFill>
          <a:blip r:embed="rId2"/>
          <a:stretch>
            <a:fillRect/>
          </a:stretch>
        </p:blipFill>
        <p:spPr>
          <a:xfrm>
            <a:off x="8164945" y="8612790"/>
            <a:ext cx="4813300" cy="111656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Fellowship Timeline</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414000" cy="3708400"/>
          </a:xfrm>
        </p:spPr>
        <p:txBody>
          <a:bodyPr/>
          <a:lstStyle/>
          <a:p>
            <a:pPr>
              <a:spcBef>
                <a:spcPct val="0"/>
              </a:spcBef>
              <a:defRPr/>
            </a:pPr>
            <a:r>
              <a:rPr lang="en-US" altLang="en-US" sz="3400" dirty="0"/>
              <a:t>Limited to 1 page</a:t>
            </a:r>
          </a:p>
          <a:p>
            <a:pPr>
              <a:spcBef>
                <a:spcPct val="0"/>
              </a:spcBef>
              <a:defRPr/>
            </a:pPr>
            <a:r>
              <a:rPr lang="en-US" altLang="en-US" sz="3400" dirty="0"/>
              <a:t>Chronological timeline of fellowship year activities and goals</a:t>
            </a:r>
          </a:p>
          <a:p>
            <a:pPr>
              <a:spcBef>
                <a:spcPct val="0"/>
              </a:spcBef>
              <a:defRPr/>
            </a:pPr>
            <a:r>
              <a:rPr lang="en-US" altLang="en-US" sz="3400" dirty="0"/>
              <a:t>Should include a sketch of your post-fellowship timeline leading up to degree completion</a:t>
            </a:r>
          </a:p>
        </p:txBody>
      </p:sp>
    </p:spTree>
    <p:extLst>
      <p:ext uri="{BB962C8B-B14F-4D97-AF65-F5344CB8AC3E}">
        <p14:creationId xmlns:p14="http://schemas.microsoft.com/office/powerpoint/2010/main" val="36980302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Bibliography</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947400" cy="2641600"/>
          </a:xfrm>
        </p:spPr>
        <p:txBody>
          <a:bodyPr/>
          <a:lstStyle/>
          <a:p>
            <a:pPr>
              <a:spcBef>
                <a:spcPct val="0"/>
              </a:spcBef>
              <a:defRPr/>
            </a:pPr>
            <a:r>
              <a:rPr lang="en-US" altLang="en-US" sz="3400" dirty="0"/>
              <a:t>Maximum of 2 pages</a:t>
            </a:r>
          </a:p>
          <a:p>
            <a:pPr>
              <a:spcBef>
                <a:spcPct val="0"/>
              </a:spcBef>
              <a:defRPr/>
            </a:pPr>
            <a:r>
              <a:rPr lang="en-US" altLang="en-US" sz="3400" dirty="0"/>
              <a:t>Annotations not included</a:t>
            </a:r>
          </a:p>
        </p:txBody>
      </p:sp>
    </p:spTree>
    <p:extLst>
      <p:ext uri="{BB962C8B-B14F-4D97-AF65-F5344CB8AC3E}">
        <p14:creationId xmlns:p14="http://schemas.microsoft.com/office/powerpoint/2010/main" val="10732411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Personal Statement</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023600" cy="4165600"/>
          </a:xfrm>
        </p:spPr>
        <p:txBody>
          <a:bodyPr/>
          <a:lstStyle/>
          <a:p>
            <a:pPr>
              <a:spcBef>
                <a:spcPct val="0"/>
              </a:spcBef>
              <a:defRPr/>
            </a:pPr>
            <a:r>
              <a:rPr lang="en-US" altLang="en-US" sz="3600" dirty="0"/>
              <a:t>Max of 2 pages, double-spaced, 11pt Times New Roman (includes footnotes/endnotes)</a:t>
            </a:r>
          </a:p>
          <a:p>
            <a:pPr>
              <a:spcBef>
                <a:spcPct val="0"/>
              </a:spcBef>
              <a:defRPr/>
            </a:pPr>
            <a:r>
              <a:rPr lang="en-US" altLang="en-US" sz="3400" dirty="0"/>
              <a:t>Describe your journey as a scholar</a:t>
            </a:r>
          </a:p>
          <a:p>
            <a:pPr>
              <a:spcBef>
                <a:spcPct val="0"/>
              </a:spcBef>
              <a:defRPr/>
            </a:pPr>
            <a:r>
              <a:rPr lang="en-US" altLang="en-US" sz="3400" dirty="0"/>
              <a:t>Discuss how your personal experience, research interests, and desire to shift the forms/formats of academic research come together</a:t>
            </a:r>
          </a:p>
        </p:txBody>
      </p:sp>
    </p:spTree>
    <p:extLst>
      <p:ext uri="{BB962C8B-B14F-4D97-AF65-F5344CB8AC3E}">
        <p14:creationId xmlns:p14="http://schemas.microsoft.com/office/powerpoint/2010/main" val="6156631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Work Sample</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490200" cy="5537200"/>
          </a:xfrm>
        </p:spPr>
        <p:txBody>
          <a:bodyPr/>
          <a:lstStyle/>
          <a:p>
            <a:pPr>
              <a:spcBef>
                <a:spcPct val="0"/>
              </a:spcBef>
              <a:defRPr/>
            </a:pPr>
            <a:r>
              <a:rPr lang="en-US" altLang="en-US" sz="3400" dirty="0"/>
              <a:t>Max of 15 pages, double-spaced, 11pt Times New Roman (includes footnotes/endnotes and images)</a:t>
            </a:r>
          </a:p>
          <a:p>
            <a:pPr>
              <a:spcBef>
                <a:spcPct val="0"/>
              </a:spcBef>
              <a:defRPr/>
            </a:pPr>
            <a:r>
              <a:rPr lang="en-US" altLang="en-US" sz="3400" dirty="0"/>
              <a:t>Include a description of the contents and their relation to the research project</a:t>
            </a:r>
          </a:p>
          <a:p>
            <a:pPr>
              <a:spcBef>
                <a:spcPct val="0"/>
              </a:spcBef>
              <a:defRPr/>
            </a:pPr>
            <a:r>
              <a:rPr lang="en-US" altLang="en-US" sz="3400" dirty="0"/>
              <a:t>Can be one sample or a combination of various samples</a:t>
            </a:r>
          </a:p>
          <a:p>
            <a:pPr>
              <a:spcBef>
                <a:spcPct val="0"/>
              </a:spcBef>
              <a:defRPr/>
            </a:pPr>
            <a:r>
              <a:rPr lang="en-US" altLang="en-US" sz="3400" dirty="0"/>
              <a:t>Can include excerpts of larger materials</a:t>
            </a:r>
          </a:p>
          <a:p>
            <a:pPr>
              <a:spcBef>
                <a:spcPct val="0"/>
              </a:spcBef>
              <a:defRPr/>
            </a:pPr>
            <a:r>
              <a:rPr lang="en-US" altLang="en-US" sz="3400" dirty="0"/>
              <a:t>Does not necessarily need to be project-related (use description section to note purpose of inclusion)</a:t>
            </a:r>
          </a:p>
          <a:p>
            <a:pPr>
              <a:spcBef>
                <a:spcPct val="0"/>
              </a:spcBef>
              <a:defRPr/>
            </a:pPr>
            <a:r>
              <a:rPr lang="en-US" altLang="en-US" sz="3400" dirty="0"/>
              <a:t>Should be in English</a:t>
            </a:r>
          </a:p>
        </p:txBody>
      </p:sp>
    </p:spTree>
    <p:extLst>
      <p:ext uri="{BB962C8B-B14F-4D97-AF65-F5344CB8AC3E}">
        <p14:creationId xmlns:p14="http://schemas.microsoft.com/office/powerpoint/2010/main" val="19046473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Letters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947400" cy="5613400"/>
          </a:xfrm>
        </p:spPr>
        <p:txBody>
          <a:bodyPr/>
          <a:lstStyle/>
          <a:p>
            <a:pPr marL="266700" indent="0">
              <a:spcBef>
                <a:spcPct val="0"/>
              </a:spcBef>
              <a:buNone/>
              <a:defRPr/>
            </a:pPr>
            <a:r>
              <a:rPr lang="en-US" altLang="en-US" sz="3400" dirty="0"/>
              <a:t>Letter of recommendation</a:t>
            </a:r>
          </a:p>
          <a:p>
            <a:pPr>
              <a:spcBef>
                <a:spcPct val="0"/>
              </a:spcBef>
              <a:defRPr/>
            </a:pPr>
            <a:r>
              <a:rPr lang="en-US" altLang="en-US" sz="3400" dirty="0"/>
              <a:t>Should be either the dissertation advisor or a faculty member eligible to serve as advisor (if an advisor isn’t already selected) </a:t>
            </a:r>
          </a:p>
          <a:p>
            <a:pPr marL="266700" indent="0">
              <a:spcBef>
                <a:spcPct val="0"/>
              </a:spcBef>
              <a:buNone/>
              <a:defRPr/>
            </a:pPr>
            <a:endParaRPr lang="en-US" altLang="en-US" sz="3400" dirty="0"/>
          </a:p>
          <a:p>
            <a:pPr marL="266700" indent="0">
              <a:spcBef>
                <a:spcPct val="0"/>
              </a:spcBef>
              <a:buNone/>
              <a:defRPr/>
            </a:pPr>
            <a:r>
              <a:rPr lang="en-US" altLang="en-US" sz="3400" dirty="0"/>
              <a:t>Institutional statement of support</a:t>
            </a:r>
          </a:p>
          <a:p>
            <a:pPr>
              <a:spcBef>
                <a:spcPct val="0"/>
              </a:spcBef>
              <a:defRPr/>
            </a:pPr>
            <a:r>
              <a:rPr lang="en-US" altLang="en-US" sz="3400" dirty="0"/>
              <a:t>Written by department chair or dean</a:t>
            </a:r>
          </a:p>
          <a:p>
            <a:pPr>
              <a:spcBef>
                <a:spcPct val="0"/>
              </a:spcBef>
              <a:defRPr/>
            </a:pPr>
            <a:r>
              <a:rPr lang="en-US" altLang="en-US" sz="3400" dirty="0"/>
              <a:t>Discusses student’s release from teaching and other assistantship responsibilities</a:t>
            </a:r>
          </a:p>
          <a:p>
            <a:pPr>
              <a:spcBef>
                <a:spcPct val="0"/>
              </a:spcBef>
              <a:defRPr/>
            </a:pPr>
            <a:r>
              <a:rPr lang="en-US" altLang="en-US" sz="3400" dirty="0"/>
              <a:t>Attests agreement to tuition waivers, program’s support of innovations with methods and research subjects</a:t>
            </a:r>
          </a:p>
        </p:txBody>
      </p:sp>
    </p:spTree>
    <p:extLst>
      <p:ext uri="{BB962C8B-B14F-4D97-AF65-F5344CB8AC3E}">
        <p14:creationId xmlns:p14="http://schemas.microsoft.com/office/powerpoint/2010/main" val="31366582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Review Process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099800" cy="4013200"/>
          </a:xfrm>
        </p:spPr>
        <p:txBody>
          <a:bodyPr/>
          <a:lstStyle/>
          <a:p>
            <a:pPr>
              <a:spcBef>
                <a:spcPts val="1200"/>
              </a:spcBef>
              <a:defRPr/>
            </a:pPr>
            <a:r>
              <a:rPr lang="en-US" altLang="en-US" sz="3400" dirty="0"/>
              <a:t>ACLS will screen for eligibility and formatting </a:t>
            </a:r>
          </a:p>
          <a:p>
            <a:pPr>
              <a:spcBef>
                <a:spcPts val="1200"/>
              </a:spcBef>
              <a:defRPr/>
            </a:pPr>
            <a:r>
              <a:rPr lang="en-US" altLang="en-US" sz="3400" dirty="0"/>
              <a:t>First round of review: scholars with a specialized background in your field</a:t>
            </a:r>
          </a:p>
          <a:p>
            <a:pPr>
              <a:spcBef>
                <a:spcPts val="1200"/>
              </a:spcBef>
              <a:defRPr/>
            </a:pPr>
            <a:r>
              <a:rPr lang="en-US" altLang="en-US" sz="3400" dirty="0"/>
              <a:t>Second round of review: scholars from across social sciences and humanities comprising a multidisciplinary committee that make award decision</a:t>
            </a:r>
          </a:p>
        </p:txBody>
      </p:sp>
    </p:spTree>
    <p:extLst>
      <p:ext uri="{BB962C8B-B14F-4D97-AF65-F5344CB8AC3E}">
        <p14:creationId xmlns:p14="http://schemas.microsoft.com/office/powerpoint/2010/main" val="33296062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ACLS Tips for Applicants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099800" cy="6070600"/>
          </a:xfrm>
        </p:spPr>
        <p:txBody>
          <a:bodyPr/>
          <a:lstStyle/>
          <a:p>
            <a:pPr>
              <a:spcBef>
                <a:spcPts val="1200"/>
              </a:spcBef>
              <a:defRPr/>
            </a:pPr>
            <a:r>
              <a:rPr lang="en-US" altLang="en-US" sz="3400" dirty="0"/>
              <a:t>Read website guidance thoroughly prior to working on your application</a:t>
            </a:r>
          </a:p>
          <a:p>
            <a:pPr>
              <a:spcBef>
                <a:spcPts val="1200"/>
              </a:spcBef>
              <a:defRPr/>
            </a:pPr>
            <a:r>
              <a:rPr lang="en-US" altLang="en-US" sz="3400" dirty="0"/>
              <a:t>Create a timeline to ensure adequate time</a:t>
            </a:r>
          </a:p>
          <a:p>
            <a:pPr>
              <a:spcBef>
                <a:spcPts val="1200"/>
              </a:spcBef>
              <a:defRPr/>
            </a:pPr>
            <a:r>
              <a:rPr lang="en-US" altLang="en-US" sz="3400" dirty="0"/>
              <a:t>Match your research plans with the program’s objectives</a:t>
            </a:r>
          </a:p>
          <a:p>
            <a:pPr>
              <a:spcBef>
                <a:spcPts val="1200"/>
              </a:spcBef>
              <a:defRPr/>
            </a:pPr>
            <a:r>
              <a:rPr lang="en-US" altLang="en-US" sz="3400" dirty="0"/>
              <a:t>Spend time on abstract – this is an important first impression</a:t>
            </a:r>
          </a:p>
          <a:p>
            <a:pPr>
              <a:spcBef>
                <a:spcPts val="1200"/>
              </a:spcBef>
              <a:defRPr/>
            </a:pPr>
            <a:r>
              <a:rPr lang="en-US" altLang="en-US" sz="3400" dirty="0"/>
              <a:t>Focus on research projects and plans, not ideas</a:t>
            </a:r>
          </a:p>
          <a:p>
            <a:pPr>
              <a:spcBef>
                <a:spcPts val="1200"/>
              </a:spcBef>
              <a:defRPr/>
            </a:pPr>
            <a:r>
              <a:rPr lang="en-US" altLang="en-US" sz="3400" dirty="0"/>
              <a:t>Discuss how the fellowship year will be thoughtfully spent</a:t>
            </a:r>
          </a:p>
        </p:txBody>
      </p:sp>
    </p:spTree>
    <p:extLst>
      <p:ext uri="{BB962C8B-B14F-4D97-AF65-F5344CB8AC3E}">
        <p14:creationId xmlns:p14="http://schemas.microsoft.com/office/powerpoint/2010/main" val="27133591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ACLS Tips for Applicants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099800" cy="4470400"/>
          </a:xfrm>
        </p:spPr>
        <p:txBody>
          <a:bodyPr/>
          <a:lstStyle/>
          <a:p>
            <a:pPr>
              <a:spcBef>
                <a:spcPts val="1200"/>
              </a:spcBef>
              <a:defRPr/>
            </a:pPr>
            <a:r>
              <a:rPr lang="en-US" altLang="en-US" sz="3400" dirty="0"/>
              <a:t>Give attention to all parts of the application</a:t>
            </a:r>
          </a:p>
          <a:p>
            <a:pPr>
              <a:spcBef>
                <a:spcPts val="1200"/>
              </a:spcBef>
              <a:defRPr/>
            </a:pPr>
            <a:r>
              <a:rPr lang="en-US" altLang="en-US" sz="3400" dirty="0"/>
              <a:t>Be clear and direct, avoid jargon</a:t>
            </a:r>
          </a:p>
          <a:p>
            <a:pPr>
              <a:spcBef>
                <a:spcPts val="1200"/>
              </a:spcBef>
              <a:defRPr/>
            </a:pPr>
            <a:r>
              <a:rPr lang="en-US" altLang="en-US" sz="3400" dirty="0"/>
              <a:t>Seek feedback from faculty/advisors, as well as friends/colleagues outside of your discipline</a:t>
            </a:r>
          </a:p>
          <a:p>
            <a:pPr>
              <a:spcBef>
                <a:spcPts val="1200"/>
              </a:spcBef>
              <a:defRPr/>
            </a:pPr>
            <a:r>
              <a:rPr lang="en-US" altLang="en-US" sz="3400" dirty="0"/>
              <a:t>Prepare your reference writers to produce a strong letter</a:t>
            </a:r>
          </a:p>
          <a:p>
            <a:pPr>
              <a:spcBef>
                <a:spcPts val="1200"/>
              </a:spcBef>
              <a:defRPr/>
            </a:pPr>
            <a:endParaRPr lang="en-US" altLang="en-US" sz="3400" dirty="0"/>
          </a:p>
        </p:txBody>
      </p:sp>
    </p:spTree>
    <p:extLst>
      <p:ext uri="{BB962C8B-B14F-4D97-AF65-F5344CB8AC3E}">
        <p14:creationId xmlns:p14="http://schemas.microsoft.com/office/powerpoint/2010/main" val="35094097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Innovation-Focus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1099800" cy="5003800"/>
          </a:xfrm>
        </p:spPr>
        <p:txBody>
          <a:bodyPr/>
          <a:lstStyle/>
          <a:p>
            <a:pPr marL="266700" indent="0">
              <a:spcBef>
                <a:spcPts val="1200"/>
              </a:spcBef>
              <a:buNone/>
              <a:defRPr/>
            </a:pPr>
            <a:r>
              <a:rPr lang="en-US" altLang="en-US" sz="3600" dirty="0"/>
              <a:t>Ensure your application reflects your innovative approach, as required, including the following: </a:t>
            </a:r>
          </a:p>
          <a:p>
            <a:pPr>
              <a:spcBef>
                <a:spcPts val="1200"/>
              </a:spcBef>
              <a:defRPr/>
            </a:pPr>
            <a:r>
              <a:rPr lang="en-US" altLang="en-US" sz="3600" dirty="0"/>
              <a:t>Define the innovative dimension</a:t>
            </a:r>
          </a:p>
          <a:p>
            <a:pPr>
              <a:spcBef>
                <a:spcPts val="1200"/>
              </a:spcBef>
              <a:defRPr/>
            </a:pPr>
            <a:r>
              <a:rPr lang="en-US" altLang="en-US" sz="3600" dirty="0"/>
              <a:t>Discuss why the innovation is important/necessary</a:t>
            </a:r>
          </a:p>
          <a:p>
            <a:pPr>
              <a:spcBef>
                <a:spcPts val="1200"/>
              </a:spcBef>
              <a:defRPr/>
            </a:pPr>
            <a:r>
              <a:rPr lang="en-US" altLang="en-US" sz="3600" dirty="0"/>
              <a:t>Speak directly to the impact of this fresh approach</a:t>
            </a:r>
          </a:p>
          <a:p>
            <a:pPr>
              <a:spcBef>
                <a:spcPts val="1200"/>
              </a:spcBef>
              <a:defRPr/>
            </a:pPr>
            <a:r>
              <a:rPr lang="en-US" altLang="en-US" sz="3600" dirty="0"/>
              <a:t>Note how you will facilitate this innovative element</a:t>
            </a:r>
          </a:p>
        </p:txBody>
      </p:sp>
    </p:spTree>
    <p:extLst>
      <p:ext uri="{BB962C8B-B14F-4D97-AF65-F5344CB8AC3E}">
        <p14:creationId xmlns:p14="http://schemas.microsoft.com/office/powerpoint/2010/main" val="36377634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Writing Tips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4089400"/>
          </a:xfrm>
        </p:spPr>
        <p:txBody>
          <a:bodyPr/>
          <a:lstStyle/>
          <a:p>
            <a:pPr marL="266700" indent="0">
              <a:spcBef>
                <a:spcPts val="1200"/>
              </a:spcBef>
              <a:buNone/>
              <a:defRPr/>
            </a:pPr>
            <a:r>
              <a:rPr lang="en-US" altLang="en-US" sz="3800" dirty="0"/>
              <a:t>Write clearly</a:t>
            </a:r>
          </a:p>
          <a:p>
            <a:pPr>
              <a:spcBef>
                <a:spcPts val="1200"/>
              </a:spcBef>
              <a:defRPr/>
            </a:pPr>
            <a:r>
              <a:rPr lang="en-US" altLang="en-US" sz="3400" dirty="0"/>
              <a:t>Be pithy and succinct – only include what is necessary</a:t>
            </a:r>
          </a:p>
          <a:p>
            <a:pPr>
              <a:spcBef>
                <a:spcPts val="1200"/>
              </a:spcBef>
              <a:defRPr/>
            </a:pPr>
            <a:r>
              <a:rPr lang="en-US" altLang="en-US" sz="3400" dirty="0"/>
              <a:t>Omit unnecessary language, especially technical jargon</a:t>
            </a:r>
          </a:p>
          <a:p>
            <a:pPr>
              <a:spcBef>
                <a:spcPts val="1200"/>
              </a:spcBef>
              <a:defRPr/>
            </a:pPr>
            <a:r>
              <a:rPr lang="en-US" altLang="en-US" sz="3400" dirty="0"/>
              <a:t>Use shorter words over longer, more complicated vocabulary</a:t>
            </a:r>
          </a:p>
          <a:p>
            <a:pPr>
              <a:spcBef>
                <a:spcPts val="1200"/>
              </a:spcBef>
              <a:defRPr/>
            </a:pPr>
            <a:r>
              <a:rPr lang="en-US" altLang="en-US" sz="3400" dirty="0"/>
              <a:t>Make sure each sentence is purposeful</a:t>
            </a:r>
          </a:p>
        </p:txBody>
      </p:sp>
    </p:spTree>
    <p:extLst>
      <p:ext uri="{BB962C8B-B14F-4D97-AF65-F5344CB8AC3E}">
        <p14:creationId xmlns:p14="http://schemas.microsoft.com/office/powerpoint/2010/main" val="36397552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About the Fellowship</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787400" y="2768600"/>
            <a:ext cx="11506200" cy="6680200"/>
          </a:xfrm>
        </p:spPr>
        <p:txBody>
          <a:bodyPr/>
          <a:lstStyle/>
          <a:p>
            <a:pPr marL="266700" indent="0">
              <a:buNone/>
            </a:pPr>
            <a:r>
              <a:rPr lang="en-US" sz="3500" dirty="0"/>
              <a:t>Mellon/ACLS Dissertation Innovation Fellowships support graduate students in the humanities and social sciences who show promise of leading their fields in important new directions. The fellowships are designed to intervene at the formative stage of dissertation development, before research and writing are advanced. The program seeks to expand the range of research methodologies, formats, and areas of inquiry traditionally considered suitable for the dissertation, with a particular focus on supporting scholars who can build a more diverse, inclusive, and equitable academy.</a:t>
            </a:r>
          </a:p>
          <a:p>
            <a:pPr marL="266700" indent="0" algn="r">
              <a:buNone/>
            </a:pPr>
            <a:r>
              <a:rPr lang="en-US" sz="4000" b="1" dirty="0"/>
              <a:t>- ACLS</a:t>
            </a:r>
          </a:p>
        </p:txBody>
      </p:sp>
    </p:spTree>
    <p:extLst>
      <p:ext uri="{BB962C8B-B14F-4D97-AF65-F5344CB8AC3E}">
        <p14:creationId xmlns:p14="http://schemas.microsoft.com/office/powerpoint/2010/main" val="7430289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Writing Tips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4089400"/>
          </a:xfrm>
        </p:spPr>
        <p:txBody>
          <a:bodyPr/>
          <a:lstStyle/>
          <a:p>
            <a:pPr marL="266700" indent="0">
              <a:spcBef>
                <a:spcPts val="1200"/>
              </a:spcBef>
              <a:buNone/>
              <a:defRPr/>
            </a:pPr>
            <a:r>
              <a:rPr lang="en-US" altLang="en-US" sz="3800" dirty="0"/>
              <a:t>Know your audience</a:t>
            </a:r>
          </a:p>
          <a:p>
            <a:pPr>
              <a:spcBef>
                <a:spcPts val="1200"/>
              </a:spcBef>
              <a:defRPr/>
            </a:pPr>
            <a:r>
              <a:rPr lang="en-US" altLang="en-US" sz="3400" dirty="0"/>
              <a:t>Keep in mind who your reviewers will be </a:t>
            </a:r>
          </a:p>
          <a:p>
            <a:pPr>
              <a:spcBef>
                <a:spcPts val="1200"/>
              </a:spcBef>
              <a:defRPr/>
            </a:pPr>
            <a:r>
              <a:rPr lang="en-US" altLang="en-US" sz="3400" dirty="0"/>
              <a:t>Know what your audience is looking for</a:t>
            </a:r>
          </a:p>
          <a:p>
            <a:pPr>
              <a:spcBef>
                <a:spcPts val="1200"/>
              </a:spcBef>
              <a:defRPr/>
            </a:pPr>
            <a:r>
              <a:rPr lang="en-US" altLang="en-US" sz="3400" dirty="0"/>
              <a:t>Write in a way that makes it easy for the reader to get the info they need to make a decision</a:t>
            </a:r>
          </a:p>
        </p:txBody>
      </p:sp>
    </p:spTree>
    <p:extLst>
      <p:ext uri="{BB962C8B-B14F-4D97-AF65-F5344CB8AC3E}">
        <p14:creationId xmlns:p14="http://schemas.microsoft.com/office/powerpoint/2010/main" val="40666563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Common Weaknesses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261600" cy="4013200"/>
          </a:xfrm>
        </p:spPr>
        <p:txBody>
          <a:bodyPr/>
          <a:lstStyle/>
          <a:p>
            <a:pPr>
              <a:spcBef>
                <a:spcPct val="0"/>
              </a:spcBef>
              <a:defRPr/>
            </a:pPr>
            <a:r>
              <a:rPr lang="en-US" altLang="en-US" sz="3600" dirty="0"/>
              <a:t>Unorganized personal statement that doesn’t tell a clear story</a:t>
            </a:r>
          </a:p>
          <a:p>
            <a:pPr>
              <a:spcBef>
                <a:spcPct val="0"/>
              </a:spcBef>
              <a:defRPr/>
            </a:pPr>
            <a:r>
              <a:rPr lang="en-US" altLang="en-US" sz="3600" dirty="0"/>
              <a:t>Dense writing that is difficult to understand or is uninteresting</a:t>
            </a:r>
          </a:p>
          <a:p>
            <a:pPr>
              <a:spcBef>
                <a:spcPct val="0"/>
              </a:spcBef>
              <a:defRPr/>
            </a:pPr>
            <a:r>
              <a:rPr lang="en-US" altLang="en-US" sz="3600" dirty="0"/>
              <a:t>Too much jargon</a:t>
            </a:r>
          </a:p>
          <a:p>
            <a:pPr>
              <a:spcBef>
                <a:spcPct val="0"/>
              </a:spcBef>
              <a:defRPr/>
            </a:pPr>
            <a:r>
              <a:rPr lang="en-US" altLang="en-US" sz="3600" dirty="0"/>
              <a:t>Failure to address your broader impacts</a:t>
            </a:r>
          </a:p>
        </p:txBody>
      </p:sp>
    </p:spTree>
    <p:extLst>
      <p:ext uri="{BB962C8B-B14F-4D97-AF65-F5344CB8AC3E}">
        <p14:creationId xmlns:p14="http://schemas.microsoft.com/office/powerpoint/2010/main" val="32340139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Drafts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4546600"/>
          </a:xfrm>
        </p:spPr>
        <p:txBody>
          <a:bodyPr/>
          <a:lstStyle/>
          <a:p>
            <a:pPr>
              <a:spcBef>
                <a:spcPts val="1200"/>
              </a:spcBef>
              <a:defRPr/>
            </a:pPr>
            <a:r>
              <a:rPr lang="en-US" altLang="en-US" sz="3800" dirty="0"/>
              <a:t>Start with an outline, your thoughts mapped out</a:t>
            </a:r>
          </a:p>
          <a:p>
            <a:pPr>
              <a:spcBef>
                <a:spcPts val="1200"/>
              </a:spcBef>
              <a:defRPr/>
            </a:pPr>
            <a:r>
              <a:rPr lang="en-US" altLang="en-US" sz="3800" dirty="0"/>
              <a:t>Go through multiple drafts of your personal statement</a:t>
            </a:r>
          </a:p>
          <a:p>
            <a:pPr>
              <a:spcBef>
                <a:spcPts val="1200"/>
              </a:spcBef>
              <a:defRPr/>
            </a:pPr>
            <a:r>
              <a:rPr lang="en-US" altLang="en-US" sz="3800" dirty="0"/>
              <a:t>Ask your faculty mentor, classmate, parent/sibling to proofread and provide feedback</a:t>
            </a:r>
          </a:p>
          <a:p>
            <a:pPr>
              <a:spcBef>
                <a:spcPts val="1200"/>
              </a:spcBef>
              <a:defRPr/>
            </a:pPr>
            <a:endParaRPr lang="en-US" altLang="en-US" sz="3800" dirty="0"/>
          </a:p>
        </p:txBody>
      </p:sp>
    </p:spTree>
    <p:extLst>
      <p:ext uri="{BB962C8B-B14F-4D97-AF65-F5344CB8AC3E}">
        <p14:creationId xmlns:p14="http://schemas.microsoft.com/office/powerpoint/2010/main" val="7907158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64D49C5E-BB22-A343-AD2B-11186B98F6C7}"/>
              </a:ext>
            </a:extLst>
          </p:cNvPr>
          <p:cNvSpPr>
            <a:spLocks noGrp="1" noChangeArrowheads="1"/>
          </p:cNvSpPr>
          <p:nvPr>
            <p:ph type="title"/>
          </p:nvPr>
        </p:nvSpPr>
        <p:spPr/>
        <p:txBody>
          <a:bodyPr/>
          <a:lstStyle/>
          <a:p>
            <a:pPr eaLnBrk="1" hangingPunct="1"/>
            <a:r>
              <a:rPr lang="en-US" altLang="en-US"/>
              <a:t>Questions/Contact</a:t>
            </a:r>
          </a:p>
        </p:txBody>
      </p:sp>
      <p:sp>
        <p:nvSpPr>
          <p:cNvPr id="40962" name="Rectangle 2">
            <a:extLst>
              <a:ext uri="{FF2B5EF4-FFF2-40B4-BE49-F238E27FC236}">
                <a16:creationId xmlns:a16="http://schemas.microsoft.com/office/drawing/2014/main" id="{1EEC9B14-5BF4-9140-842E-BD7BEB48027F}"/>
              </a:ext>
            </a:extLst>
          </p:cNvPr>
          <p:cNvSpPr>
            <a:spLocks noGrp="1" noChangeArrowheads="1"/>
          </p:cNvSpPr>
          <p:nvPr>
            <p:ph type="body" idx="1"/>
          </p:nvPr>
        </p:nvSpPr>
        <p:spPr>
          <a:xfrm>
            <a:off x="2082800" y="2819400"/>
            <a:ext cx="8826500" cy="5257800"/>
          </a:xfrm>
        </p:spPr>
        <p:txBody>
          <a:bodyPr/>
          <a:lstStyle/>
          <a:p>
            <a:pPr marL="317500" indent="0" eaLnBrk="1" hangingPunct="1">
              <a:spcBef>
                <a:spcPct val="0"/>
              </a:spcBef>
              <a:buFont typeface="Gill Sans" panose="020B0502020104020203" pitchFamily="34" charset="-79"/>
              <a:buNone/>
            </a:pPr>
            <a:r>
              <a:rPr lang="en-US" altLang="en-US" sz="4500" dirty="0"/>
              <a:t>Matthew Plooster, EdD</a:t>
            </a:r>
          </a:p>
          <a:p>
            <a:pPr marL="1206500" lvl="2" indent="0" eaLnBrk="1" hangingPunct="1">
              <a:spcBef>
                <a:spcPct val="0"/>
              </a:spcBef>
              <a:buFont typeface="Gill Sans" panose="020B0502020104020203" pitchFamily="34" charset="-79"/>
              <a:buNone/>
            </a:pPr>
            <a:r>
              <a:rPr lang="en-US" altLang="en-US" sz="3400" dirty="0"/>
              <a:t>Office of Fellowships &amp; Benefits</a:t>
            </a:r>
          </a:p>
          <a:p>
            <a:pPr marL="1206500" lvl="2" indent="0" eaLnBrk="1" hangingPunct="1">
              <a:spcBef>
                <a:spcPct val="0"/>
              </a:spcBef>
              <a:buFont typeface="Gill Sans" panose="020B0502020104020203" pitchFamily="34" charset="-79"/>
              <a:buNone/>
            </a:pPr>
            <a:r>
              <a:rPr lang="en-US" altLang="en-US" sz="3400" dirty="0"/>
              <a:t>The Graduate School</a:t>
            </a:r>
          </a:p>
          <a:p>
            <a:pPr marL="1206500" lvl="2" indent="0" eaLnBrk="1" hangingPunct="1">
              <a:spcBef>
                <a:spcPct val="0"/>
              </a:spcBef>
              <a:buFont typeface="Gill Sans" panose="020B0502020104020203" pitchFamily="34" charset="-79"/>
              <a:buNone/>
            </a:pPr>
            <a:r>
              <a:rPr lang="en-US" altLang="en-US" sz="3400" dirty="0"/>
              <a:t>801-581-6020</a:t>
            </a:r>
          </a:p>
          <a:p>
            <a:pPr marL="1206500" lvl="2" indent="0" eaLnBrk="1" hangingPunct="1">
              <a:spcBef>
                <a:spcPct val="0"/>
              </a:spcBef>
              <a:buFont typeface="Gill Sans" panose="020B0502020104020203" pitchFamily="34" charset="-79"/>
              <a:buNone/>
            </a:pPr>
            <a:r>
              <a:rPr lang="en-US" altLang="en-US" sz="3400" dirty="0">
                <a:hlinkClick r:id="rId2"/>
              </a:rPr>
              <a:t>fellowships@gradschool.utah.edu</a:t>
            </a:r>
            <a:r>
              <a:rPr lang="en-US" altLang="en-US" sz="3400" dirty="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Fellowship Benefits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795000" cy="4013200"/>
          </a:xfrm>
        </p:spPr>
        <p:txBody>
          <a:bodyPr/>
          <a:lstStyle/>
          <a:p>
            <a:pPr>
              <a:spcBef>
                <a:spcPct val="0"/>
              </a:spcBef>
              <a:defRPr/>
            </a:pPr>
            <a:r>
              <a:rPr lang="en-US" altLang="en-US" sz="3400" dirty="0"/>
              <a:t>One-year fellowship</a:t>
            </a:r>
          </a:p>
          <a:p>
            <a:pPr>
              <a:spcBef>
                <a:spcPct val="0"/>
              </a:spcBef>
              <a:defRPr/>
            </a:pPr>
            <a:r>
              <a:rPr lang="en-US" altLang="en-US" sz="3400" dirty="0"/>
              <a:t>$40,000 stipend</a:t>
            </a:r>
          </a:p>
          <a:p>
            <a:pPr>
              <a:spcBef>
                <a:spcPct val="0"/>
              </a:spcBef>
              <a:defRPr/>
            </a:pPr>
            <a:r>
              <a:rPr lang="en-US" altLang="en-US" sz="3400" dirty="0"/>
              <a:t>$8,000 for project-related research, training, development, and travel costs </a:t>
            </a:r>
          </a:p>
          <a:p>
            <a:pPr>
              <a:spcBef>
                <a:spcPct val="0"/>
              </a:spcBef>
              <a:defRPr/>
            </a:pPr>
            <a:r>
              <a:rPr lang="en-US" altLang="en-US" sz="3400" dirty="0"/>
              <a:t>$2,000 stipend for an external mentor</a:t>
            </a:r>
          </a:p>
          <a:p>
            <a:pPr>
              <a:spcBef>
                <a:spcPct val="0"/>
              </a:spcBef>
              <a:defRPr/>
            </a:pPr>
            <a:r>
              <a:rPr lang="en-US" altLang="en-US" sz="3400" dirty="0"/>
              <a:t>Tuition coverage</a:t>
            </a:r>
          </a:p>
        </p:txBody>
      </p:sp>
    </p:spTree>
    <p:extLst>
      <p:ext uri="{BB962C8B-B14F-4D97-AF65-F5344CB8AC3E}">
        <p14:creationId xmlns:p14="http://schemas.microsoft.com/office/powerpoint/2010/main" val="34913155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Eligibility</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328400" cy="5232400"/>
          </a:xfrm>
        </p:spPr>
        <p:txBody>
          <a:bodyPr/>
          <a:lstStyle/>
          <a:p>
            <a:pPr lvl="0">
              <a:spcBef>
                <a:spcPts val="0"/>
              </a:spcBef>
            </a:pPr>
            <a:r>
              <a:rPr lang="en-US" sz="3400" dirty="0"/>
              <a:t>Be a PhD student in a humanities or social science department in the United States</a:t>
            </a:r>
          </a:p>
          <a:p>
            <a:pPr lvl="0">
              <a:spcBef>
                <a:spcPts val="0"/>
              </a:spcBef>
            </a:pPr>
            <a:r>
              <a:rPr lang="en-US" sz="3400" dirty="0"/>
              <a:t>Be able to take up a full year (9-12 months) of sustained specialized research and training, released from normal coursework, assistantships, and teaching responsibilities</a:t>
            </a:r>
          </a:p>
          <a:p>
            <a:pPr lvl="0">
              <a:spcBef>
                <a:spcPts val="0"/>
              </a:spcBef>
            </a:pPr>
            <a:r>
              <a:rPr lang="en-US" sz="3400" dirty="0"/>
              <a:t>Have completed at least two years and all required coursework in the PhD programs in which they are currently enrolled by the start of the fellowship term</a:t>
            </a:r>
          </a:p>
          <a:p>
            <a:pPr lvl="0">
              <a:spcBef>
                <a:spcPts val="0"/>
              </a:spcBef>
            </a:pPr>
            <a:r>
              <a:rPr lang="en-US" sz="3400" dirty="0"/>
              <a:t>As of September 2023 require at least two years remaining with their programs to complete the PhD degree</a:t>
            </a:r>
          </a:p>
        </p:txBody>
      </p:sp>
    </p:spTree>
    <p:extLst>
      <p:ext uri="{BB962C8B-B14F-4D97-AF65-F5344CB8AC3E}">
        <p14:creationId xmlns:p14="http://schemas.microsoft.com/office/powerpoint/2010/main" val="24305544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Eligibility</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566400" cy="5080000"/>
          </a:xfrm>
        </p:spPr>
        <p:txBody>
          <a:bodyPr numCol="1"/>
          <a:lstStyle/>
          <a:p>
            <a:pPr marL="266700" indent="0">
              <a:spcBef>
                <a:spcPts val="0"/>
              </a:spcBef>
              <a:buNone/>
            </a:pPr>
            <a:r>
              <a:rPr lang="en-US" sz="3400" dirty="0"/>
              <a:t>This is a mid-career fellowship, which means:</a:t>
            </a:r>
          </a:p>
          <a:p>
            <a:pPr>
              <a:spcBef>
                <a:spcPts val="0"/>
              </a:spcBef>
            </a:pPr>
            <a:r>
              <a:rPr lang="en-US" sz="3400" dirty="0"/>
              <a:t>Coursework should be completed by the start of the fellowship year</a:t>
            </a:r>
          </a:p>
          <a:p>
            <a:pPr>
              <a:spcBef>
                <a:spcPts val="0"/>
              </a:spcBef>
            </a:pPr>
            <a:r>
              <a:rPr lang="en-US" sz="3400" dirty="0"/>
              <a:t>Students should be prepared to begin their scholarly projects at the start of the fellowship year – students should not have made significant progress on their projects</a:t>
            </a:r>
          </a:p>
          <a:p>
            <a:pPr>
              <a:spcBef>
                <a:spcPts val="0"/>
              </a:spcBef>
            </a:pPr>
            <a:r>
              <a:rPr lang="en-US" sz="3400" dirty="0"/>
              <a:t>Qualifying/comprehensive exams are not required to be completed in order to be eligible</a:t>
            </a:r>
          </a:p>
        </p:txBody>
      </p:sp>
    </p:spTree>
    <p:extLst>
      <p:ext uri="{BB962C8B-B14F-4D97-AF65-F5344CB8AC3E}">
        <p14:creationId xmlns:p14="http://schemas.microsoft.com/office/powerpoint/2010/main" val="25691780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Application Components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947400" cy="5461000"/>
          </a:xfrm>
        </p:spPr>
        <p:txBody>
          <a:bodyPr/>
          <a:lstStyle/>
          <a:p>
            <a:pPr>
              <a:spcBef>
                <a:spcPct val="0"/>
              </a:spcBef>
              <a:defRPr/>
            </a:pPr>
            <a:r>
              <a:rPr lang="en-US" altLang="en-US" sz="3400" dirty="0"/>
              <a:t>Completed application – </a:t>
            </a:r>
            <a:r>
              <a:rPr lang="en-US" altLang="en-US" sz="3400" dirty="0">
                <a:hlinkClick r:id="rId2"/>
              </a:rPr>
              <a:t>acls.org</a:t>
            </a:r>
            <a:endParaRPr lang="en-US" altLang="en-US" sz="3400" dirty="0"/>
          </a:p>
          <a:p>
            <a:pPr>
              <a:spcBef>
                <a:spcPct val="0"/>
              </a:spcBef>
              <a:defRPr/>
            </a:pPr>
            <a:r>
              <a:rPr lang="en-US" altLang="en-US" sz="3400" dirty="0"/>
              <a:t>Proposal – no more than 7 pages</a:t>
            </a:r>
          </a:p>
          <a:p>
            <a:pPr>
              <a:spcBef>
                <a:spcPct val="0"/>
              </a:spcBef>
              <a:defRPr/>
            </a:pPr>
            <a:r>
              <a:rPr lang="en-US" altLang="en-US" sz="3400" dirty="0"/>
              <a:t>Fellowship timeline – 1 page</a:t>
            </a:r>
          </a:p>
          <a:p>
            <a:pPr>
              <a:spcBef>
                <a:spcPct val="0"/>
              </a:spcBef>
              <a:defRPr/>
            </a:pPr>
            <a:r>
              <a:rPr lang="en-US" altLang="en-US" sz="3400" dirty="0"/>
              <a:t>Bibliography – 2 pages</a:t>
            </a:r>
          </a:p>
          <a:p>
            <a:pPr>
              <a:spcBef>
                <a:spcPct val="0"/>
              </a:spcBef>
              <a:defRPr/>
            </a:pPr>
            <a:r>
              <a:rPr lang="en-US" altLang="en-US" sz="3400" dirty="0"/>
              <a:t>Personal statement – 2 pages</a:t>
            </a:r>
          </a:p>
          <a:p>
            <a:pPr>
              <a:spcBef>
                <a:spcPct val="0"/>
              </a:spcBef>
              <a:defRPr/>
            </a:pPr>
            <a:r>
              <a:rPr lang="en-US" altLang="en-US" sz="3400" dirty="0"/>
              <a:t>Work sample(s) – 15 pages</a:t>
            </a:r>
          </a:p>
          <a:p>
            <a:pPr>
              <a:spcBef>
                <a:spcPct val="0"/>
              </a:spcBef>
              <a:defRPr/>
            </a:pPr>
            <a:r>
              <a:rPr lang="en-US" altLang="en-US" sz="3400" dirty="0"/>
              <a:t>Letter of recommendation (1)</a:t>
            </a:r>
          </a:p>
          <a:p>
            <a:pPr>
              <a:spcBef>
                <a:spcPct val="0"/>
              </a:spcBef>
              <a:defRPr/>
            </a:pPr>
            <a:r>
              <a:rPr lang="en-US" altLang="en-US" sz="3400" dirty="0"/>
              <a:t>Institution statement of support</a:t>
            </a:r>
          </a:p>
        </p:txBody>
      </p:sp>
    </p:spTree>
    <p:extLst>
      <p:ext uri="{BB962C8B-B14F-4D97-AF65-F5344CB8AC3E}">
        <p14:creationId xmlns:p14="http://schemas.microsoft.com/office/powerpoint/2010/main" val="3152184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Completed Application</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557000" cy="3556000"/>
          </a:xfrm>
        </p:spPr>
        <p:txBody>
          <a:bodyPr/>
          <a:lstStyle/>
          <a:p>
            <a:pPr>
              <a:spcBef>
                <a:spcPct val="0"/>
              </a:spcBef>
              <a:defRPr/>
            </a:pPr>
            <a:r>
              <a:rPr lang="en-US" altLang="en-US" sz="3200" dirty="0"/>
              <a:t>Background info</a:t>
            </a:r>
          </a:p>
          <a:p>
            <a:pPr>
              <a:spcBef>
                <a:spcPct val="0"/>
              </a:spcBef>
              <a:defRPr/>
            </a:pPr>
            <a:r>
              <a:rPr lang="en-US" altLang="en-US" sz="3200" dirty="0"/>
              <a:t>Trajectory of studies</a:t>
            </a:r>
          </a:p>
          <a:p>
            <a:pPr>
              <a:spcBef>
                <a:spcPct val="0"/>
              </a:spcBef>
              <a:defRPr/>
            </a:pPr>
            <a:r>
              <a:rPr lang="en-US" altLang="en-US" sz="3200" dirty="0"/>
              <a:t>Discipline info</a:t>
            </a:r>
          </a:p>
          <a:p>
            <a:pPr>
              <a:spcBef>
                <a:spcPct val="0"/>
              </a:spcBef>
              <a:defRPr/>
            </a:pPr>
            <a:r>
              <a:rPr lang="en-US" altLang="en-US" sz="3200" dirty="0"/>
              <a:t>Project title</a:t>
            </a:r>
          </a:p>
          <a:p>
            <a:pPr>
              <a:spcBef>
                <a:spcPct val="0"/>
              </a:spcBef>
              <a:defRPr/>
            </a:pPr>
            <a:r>
              <a:rPr lang="en-US" altLang="en-US" sz="3200" dirty="0"/>
              <a:t>Abstract (do </a:t>
            </a:r>
            <a:r>
              <a:rPr lang="en-US" altLang="en-US" sz="3200" i="1" dirty="0"/>
              <a:t>not</a:t>
            </a:r>
            <a:r>
              <a:rPr lang="en-US" altLang="en-US" sz="3200" dirty="0"/>
              <a:t> copy/paste first paragraph of proposal)</a:t>
            </a:r>
          </a:p>
          <a:p>
            <a:pPr>
              <a:spcBef>
                <a:spcPct val="0"/>
              </a:spcBef>
              <a:defRPr/>
            </a:pPr>
            <a:r>
              <a:rPr lang="en-US" altLang="en-US" sz="3200" dirty="0"/>
              <a:t>Second abstract communicating the importance</a:t>
            </a:r>
          </a:p>
        </p:txBody>
      </p:sp>
    </p:spTree>
    <p:extLst>
      <p:ext uri="{BB962C8B-B14F-4D97-AF65-F5344CB8AC3E}">
        <p14:creationId xmlns:p14="http://schemas.microsoft.com/office/powerpoint/2010/main" val="2996779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Proposal</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557000" cy="6299200"/>
          </a:xfrm>
        </p:spPr>
        <p:txBody>
          <a:bodyPr/>
          <a:lstStyle/>
          <a:p>
            <a:pPr>
              <a:spcBef>
                <a:spcPct val="0"/>
              </a:spcBef>
              <a:defRPr/>
            </a:pPr>
            <a:r>
              <a:rPr lang="en-US" altLang="en-US" sz="3200" dirty="0"/>
              <a:t>Max of 7 pages, double-spaced, 11pt Times New Roman (includes footnotes/endnotes)</a:t>
            </a:r>
          </a:p>
          <a:p>
            <a:pPr>
              <a:spcBef>
                <a:spcPct val="0"/>
              </a:spcBef>
              <a:defRPr/>
            </a:pPr>
            <a:r>
              <a:rPr lang="en-US" altLang="en-US" sz="3200" dirty="0"/>
              <a:t>Describe aims of research and what you plan to accomplish during the fellowship year</a:t>
            </a:r>
          </a:p>
          <a:p>
            <a:pPr>
              <a:spcBef>
                <a:spcPct val="0"/>
              </a:spcBef>
              <a:defRPr/>
            </a:pPr>
            <a:r>
              <a:rPr lang="en-US" altLang="en-US" sz="3200" dirty="0"/>
              <a:t>Discuss your development as a scholar/researcher –  trainings, workshops, travel, conferences, etc. – that are necessary for the research project</a:t>
            </a:r>
          </a:p>
          <a:p>
            <a:pPr>
              <a:spcBef>
                <a:spcPct val="0"/>
              </a:spcBef>
              <a:defRPr/>
            </a:pPr>
            <a:r>
              <a:rPr lang="en-US" altLang="en-US" sz="3200" dirty="0"/>
              <a:t>Note your external mentor: either someone already selected/in mind or the qualities/characteristics of the individual, including the unique perspective they add to your research project</a:t>
            </a:r>
          </a:p>
          <a:p>
            <a:pPr>
              <a:spcBef>
                <a:spcPct val="0"/>
              </a:spcBef>
              <a:defRPr/>
            </a:pPr>
            <a:r>
              <a:rPr lang="en-US" altLang="en-US" sz="3200" dirty="0"/>
              <a:t>Describe your innovative approach, your fellowship year in context of your full research timeline, and your metrics for measuring success during the fellowship</a:t>
            </a:r>
          </a:p>
        </p:txBody>
      </p:sp>
    </p:spTree>
    <p:extLst>
      <p:ext uri="{BB962C8B-B14F-4D97-AF65-F5344CB8AC3E}">
        <p14:creationId xmlns:p14="http://schemas.microsoft.com/office/powerpoint/2010/main" val="13115309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Proposal Supplement</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099800" cy="4927600"/>
          </a:xfrm>
        </p:spPr>
        <p:txBody>
          <a:bodyPr/>
          <a:lstStyle/>
          <a:p>
            <a:pPr marL="266700" indent="0">
              <a:spcBef>
                <a:spcPct val="0"/>
              </a:spcBef>
              <a:buNone/>
              <a:defRPr/>
            </a:pPr>
            <a:r>
              <a:rPr lang="en-US" altLang="en-US" sz="3200" dirty="0"/>
              <a:t>This is an </a:t>
            </a:r>
            <a:r>
              <a:rPr lang="en-US" altLang="en-US" sz="3200" b="1" i="1" dirty="0"/>
              <a:t>optional</a:t>
            </a:r>
            <a:r>
              <a:rPr lang="en-US" altLang="en-US" sz="3200" dirty="0"/>
              <a:t> element to support the proposal, which should be used for the following: </a:t>
            </a:r>
          </a:p>
          <a:p>
            <a:pPr>
              <a:spcBef>
                <a:spcPct val="0"/>
              </a:spcBef>
              <a:defRPr/>
            </a:pPr>
            <a:r>
              <a:rPr lang="en-US" altLang="en-US" sz="3200" dirty="0"/>
              <a:t>Images and figures</a:t>
            </a:r>
          </a:p>
          <a:p>
            <a:pPr>
              <a:spcBef>
                <a:spcPct val="0"/>
              </a:spcBef>
              <a:defRPr/>
            </a:pPr>
            <a:r>
              <a:rPr lang="en-US" altLang="en-US" sz="3200" dirty="0"/>
              <a:t>Musical scores</a:t>
            </a:r>
          </a:p>
          <a:p>
            <a:pPr>
              <a:spcBef>
                <a:spcPct val="0"/>
              </a:spcBef>
              <a:defRPr/>
            </a:pPr>
            <a:r>
              <a:rPr lang="en-US" altLang="en-US" sz="3200" dirty="0"/>
              <a:t>Non-text supplements</a:t>
            </a:r>
          </a:p>
          <a:p>
            <a:pPr>
              <a:spcBef>
                <a:spcPct val="0"/>
              </a:spcBef>
              <a:defRPr/>
            </a:pPr>
            <a:endParaRPr lang="en-US" altLang="en-US" sz="3200" dirty="0"/>
          </a:p>
          <a:p>
            <a:pPr>
              <a:spcBef>
                <a:spcPct val="0"/>
              </a:spcBef>
              <a:defRPr/>
            </a:pPr>
            <a:r>
              <a:rPr lang="en-US" altLang="en-US" sz="3200" dirty="0"/>
              <a:t>Maximum of 2 pages </a:t>
            </a:r>
          </a:p>
          <a:p>
            <a:pPr>
              <a:spcBef>
                <a:spcPct val="0"/>
              </a:spcBef>
              <a:defRPr/>
            </a:pPr>
            <a:r>
              <a:rPr lang="en-US" altLang="en-US" sz="3200" dirty="0"/>
              <a:t>Annotations not included</a:t>
            </a:r>
          </a:p>
        </p:txBody>
      </p:sp>
    </p:spTree>
    <p:extLst>
      <p:ext uri="{BB962C8B-B14F-4D97-AF65-F5344CB8AC3E}">
        <p14:creationId xmlns:p14="http://schemas.microsoft.com/office/powerpoint/2010/main" val="3336318449"/>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 -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hoto - Horizont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Vertic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210099</TotalTime>
  <Pages>0</Pages>
  <Words>1095</Words>
  <Characters>0</Characters>
  <Application>Microsoft Macintosh PowerPoint</Application>
  <PresentationFormat>Custom</PresentationFormat>
  <Lines>0</Lines>
  <Paragraphs>127</Paragraphs>
  <Slides>23</Slides>
  <Notes>0</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23</vt:i4>
      </vt:variant>
    </vt:vector>
  </HeadingPairs>
  <TitlesOfParts>
    <vt:vector size="40" baseType="lpstr">
      <vt:lpstr>ヒラギノ角ゴ ProN W3</vt:lpstr>
      <vt:lpstr>Arial</vt:lpstr>
      <vt:lpstr>Gill Sans</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Mellon/ACLS Dissertation Innovation Graduate Fellowship  Information Session</vt:lpstr>
      <vt:lpstr>About the Fellowship</vt:lpstr>
      <vt:lpstr>Fellowship Benefits</vt:lpstr>
      <vt:lpstr>Eligibility</vt:lpstr>
      <vt:lpstr>Eligibility</vt:lpstr>
      <vt:lpstr>Application Components</vt:lpstr>
      <vt:lpstr>Completed Application</vt:lpstr>
      <vt:lpstr>Proposal</vt:lpstr>
      <vt:lpstr>Proposal Supplement</vt:lpstr>
      <vt:lpstr>Fellowship Timeline</vt:lpstr>
      <vt:lpstr>Bibliography</vt:lpstr>
      <vt:lpstr>Personal Statement</vt:lpstr>
      <vt:lpstr>Work Sample</vt:lpstr>
      <vt:lpstr>Letters</vt:lpstr>
      <vt:lpstr>Review Process</vt:lpstr>
      <vt:lpstr>ACLS Tips for Applicants</vt:lpstr>
      <vt:lpstr>ACLS Tips for Applicants</vt:lpstr>
      <vt:lpstr>Innovation-Focus</vt:lpstr>
      <vt:lpstr>Writing Tips</vt:lpstr>
      <vt:lpstr>Writing Tips</vt:lpstr>
      <vt:lpstr>Common Weaknesses</vt:lpstr>
      <vt:lpstr>Drafts</vt:lpstr>
      <vt:lpstr>Questions/Contact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Tuition Benefit Program Department Coordinator Refresh Session</dc:title>
  <dc:subject/>
  <dc:creator>jehlers</dc:creator>
  <cp:keywords/>
  <dc:description/>
  <cp:lastModifiedBy>Matthew Plooster</cp:lastModifiedBy>
  <cp:revision>224</cp:revision>
  <cp:lastPrinted>2022-05-31T22:23:53Z</cp:lastPrinted>
  <dcterms:modified xsi:type="dcterms:W3CDTF">2022-10-05T20:27:09Z</dcterms:modified>
</cp:coreProperties>
</file>