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397" r:id="rId2"/>
    <p:sldId id="306" r:id="rId3"/>
    <p:sldId id="362" r:id="rId4"/>
    <p:sldId id="436" r:id="rId5"/>
    <p:sldId id="437" r:id="rId6"/>
    <p:sldId id="309" r:id="rId7"/>
    <p:sldId id="337" r:id="rId8"/>
    <p:sldId id="338" r:id="rId9"/>
    <p:sldId id="438" r:id="rId10"/>
    <p:sldId id="391" r:id="rId11"/>
    <p:sldId id="461" r:id="rId12"/>
    <p:sldId id="464" r:id="rId13"/>
    <p:sldId id="477" r:id="rId14"/>
    <p:sldId id="478" r:id="rId15"/>
    <p:sldId id="479" r:id="rId16"/>
    <p:sldId id="480" r:id="rId17"/>
    <p:sldId id="481" r:id="rId18"/>
    <p:sldId id="482" r:id="rId19"/>
    <p:sldId id="483" r:id="rId20"/>
    <p:sldId id="440" r:id="rId21"/>
    <p:sldId id="377" r:id="rId22"/>
    <p:sldId id="379" r:id="rId23"/>
    <p:sldId id="456" r:id="rId24"/>
    <p:sldId id="457" r:id="rId25"/>
    <p:sldId id="458" r:id="rId26"/>
    <p:sldId id="484" r:id="rId27"/>
    <p:sldId id="491" r:id="rId28"/>
    <p:sldId id="486" r:id="rId29"/>
    <p:sldId id="487" r:id="rId30"/>
    <p:sldId id="488" r:id="rId31"/>
    <p:sldId id="489" r:id="rId32"/>
    <p:sldId id="490" r:id="rId33"/>
    <p:sldId id="498" r:id="rId34"/>
    <p:sldId id="501" r:id="rId35"/>
    <p:sldId id="496" r:id="rId36"/>
    <p:sldId id="499" r:id="rId37"/>
    <p:sldId id="497" r:id="rId38"/>
    <p:sldId id="500" r:id="rId39"/>
    <p:sldId id="493" r:id="rId40"/>
    <p:sldId id="494" r:id="rId41"/>
    <p:sldId id="495" r:id="rId4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E1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88"/>
    <p:restoredTop sz="94674"/>
  </p:normalViewPr>
  <p:slideViewPr>
    <p:cSldViewPr snapToGrid="0" snapToObjects="1">
      <p:cViewPr varScale="1">
        <p:scale>
          <a:sx n="75" d="100"/>
          <a:sy n="75" d="100"/>
        </p:scale>
        <p:origin x="208" y="7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29" name="Autumn Aerials-22.jpeg"/>
          <p:cNvSpPr>
            <a:spLocks noGrp="1"/>
          </p:cNvSpPr>
          <p:nvPr>
            <p:ph type="pic" sz="quarter" idx="13"/>
          </p:nvPr>
        </p:nvSpPr>
        <p:spPr>
          <a:xfrm>
            <a:off x="16395700" y="6540500"/>
            <a:ext cx="7404101" cy="5549900"/>
          </a:xfrm>
          <a:prstGeom prst="rect">
            <a:avLst/>
          </a:prstGeom>
        </p:spPr>
        <p:txBody>
          <a:bodyPr lIns="91439" tIns="45719" rIns="91439" bIns="45719" anchor="t">
            <a:noAutofit/>
          </a:bodyPr>
          <a:lstStyle/>
          <a:p>
            <a:endParaRPr/>
          </a:p>
        </p:txBody>
      </p:sp>
      <p:sp>
        <p:nvSpPr>
          <p:cNvPr id="30" name="_DSC3450.jpeg"/>
          <p:cNvSpPr>
            <a:spLocks noGrp="1"/>
          </p:cNvSpPr>
          <p:nvPr>
            <p:ph type="pic" sz="quarter" idx="14"/>
          </p:nvPr>
        </p:nvSpPr>
        <p:spPr>
          <a:xfrm>
            <a:off x="16395700" y="622300"/>
            <a:ext cx="7404100" cy="5549900"/>
          </a:xfrm>
          <a:prstGeom prst="rect">
            <a:avLst/>
          </a:prstGeom>
        </p:spPr>
        <p:txBody>
          <a:bodyPr lIns="91439" tIns="45719" rIns="91439" bIns="45719" anchor="t">
            <a:noAutofit/>
          </a:bodyPr>
          <a:lstStyle/>
          <a:p>
            <a:endParaRPr/>
          </a:p>
        </p:txBody>
      </p:sp>
      <p:sp>
        <p:nvSpPr>
          <p:cNvPr id="31" name="HOTU Emalee Egelund-7.jpeg"/>
          <p:cNvSpPr>
            <a:spLocks noGrp="1"/>
          </p:cNvSpPr>
          <p:nvPr>
            <p:ph type="pic" idx="15"/>
          </p:nvPr>
        </p:nvSpPr>
        <p:spPr>
          <a:xfrm>
            <a:off x="1841500" y="622300"/>
            <a:ext cx="14173200" cy="11468100"/>
          </a:xfrm>
          <a:prstGeom prst="rect">
            <a:avLst/>
          </a:prstGeom>
        </p:spPr>
        <p:txBody>
          <a:bodyPr lIns="91439" tIns="45719" rIns="91439" bIns="45719" anchor="t">
            <a:noAutofit/>
          </a:bodyPr>
          <a:lstStyle/>
          <a:p>
            <a:endParaRP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49" name="Crocker Science Students-131.jpeg"/>
          <p:cNvSpPr>
            <a:spLocks noGrp="1"/>
          </p:cNvSpPr>
          <p:nvPr>
            <p:ph type="pic" idx="13"/>
          </p:nvPr>
        </p:nvSpPr>
        <p:spPr>
          <a:xfrm>
            <a:off x="3748268" y="673100"/>
            <a:ext cx="18135601" cy="8737600"/>
          </a:xfrm>
          <a:prstGeom prst="rect">
            <a:avLst/>
          </a:prstGeom>
        </p:spPr>
        <p:txBody>
          <a:bodyPr lIns="91439" tIns="45719" rIns="91439" bIns="45719" anchor="t">
            <a:noAutofit/>
          </a:bodyPr>
          <a:lstStyle/>
          <a:p>
            <a:endParaRPr/>
          </a:p>
        </p:txBody>
      </p:sp>
      <p:sp>
        <p:nvSpPr>
          <p:cNvPr id="50" name="Title Text"/>
          <p:cNvSpPr txBox="1">
            <a:spLocks noGrp="1"/>
          </p:cNvSpPr>
          <p:nvPr>
            <p:ph type="title"/>
          </p:nvPr>
        </p:nvSpPr>
        <p:spPr>
          <a:xfrm>
            <a:off x="1143000" y="9512300"/>
            <a:ext cx="23114000" cy="2006600"/>
          </a:xfrm>
          <a:prstGeom prst="rect">
            <a:avLst/>
          </a:prstGeom>
        </p:spPr>
        <p:txBody>
          <a:bodyPr anchor="b"/>
          <a:lstStyle/>
          <a:p>
            <a:r>
              <a:t>Title Text</a:t>
            </a:r>
          </a:p>
        </p:txBody>
      </p:sp>
      <p:sp>
        <p:nvSpPr>
          <p:cNvPr id="51" name="Body Level One…"/>
          <p:cNvSpPr txBox="1">
            <a:spLocks noGrp="1"/>
          </p:cNvSpPr>
          <p:nvPr>
            <p:ph type="body" sz="quarter" idx="1"/>
          </p:nvPr>
        </p:nvSpPr>
        <p:spPr>
          <a:xfrm>
            <a:off x="1143000" y="1144905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59" name="Title Text"/>
          <p:cNvSpPr txBox="1">
            <a:spLocks noGrp="1"/>
          </p:cNvSpPr>
          <p:nvPr>
            <p:ph type="title"/>
          </p:nvPr>
        </p:nvSpPr>
        <p:spPr>
          <a:xfrm>
            <a:off x="2298700" y="4533900"/>
            <a:ext cx="20828000" cy="4648200"/>
          </a:xfrm>
          <a:prstGeom prst="rect">
            <a:avLst/>
          </a:prstGeom>
        </p:spPr>
        <p:txBody>
          <a:bodyPr/>
          <a:lstStyle/>
          <a:p>
            <a:r>
              <a:t>Title Text</a:t>
            </a: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7" name="Title Text"/>
          <p:cNvSpPr txBox="1">
            <a:spLocks noGrp="1"/>
          </p:cNvSpPr>
          <p:nvPr>
            <p:ph type="title"/>
          </p:nvPr>
        </p:nvSpPr>
        <p:spPr>
          <a:prstGeom prst="rect">
            <a:avLst/>
          </a:prstGeom>
        </p:spPr>
        <p:txBody>
          <a:bodyPr/>
          <a:lstStyle/>
          <a:p>
            <a:r>
              <a:t>Title Text</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84" name="Eden-Lassonde-13.jpeg"/>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85" name="Title Text"/>
          <p:cNvSpPr txBox="1">
            <a:spLocks noGrp="1"/>
          </p:cNvSpPr>
          <p:nvPr>
            <p:ph type="title"/>
          </p:nvPr>
        </p:nvSpPr>
        <p:spPr>
          <a:xfrm>
            <a:off x="2133600" y="355600"/>
            <a:ext cx="21005800" cy="2286000"/>
          </a:xfrm>
          <a:prstGeom prst="rect">
            <a:avLst/>
          </a:prstGeom>
        </p:spPr>
        <p:txBody>
          <a:bodyPr/>
          <a:lstStyle/>
          <a:p>
            <a:r>
              <a:t>Title Text</a:t>
            </a:r>
          </a:p>
        </p:txBody>
      </p:sp>
      <p:sp>
        <p:nvSpPr>
          <p:cNvPr id="86" name="Body Level One…"/>
          <p:cNvSpPr txBox="1">
            <a:spLocks noGrp="1"/>
          </p:cNvSpPr>
          <p:nvPr>
            <p:ph type="body" sz="half" idx="1"/>
          </p:nvPr>
        </p:nvSpPr>
        <p:spPr>
          <a:xfrm>
            <a:off x="21463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4" name="–Johnny Appleseed"/>
          <p:cNvSpPr txBox="1">
            <a:spLocks noGrp="1"/>
          </p:cNvSpPr>
          <p:nvPr>
            <p:ph type="body" sz="quarter" idx="13"/>
          </p:nvPr>
        </p:nvSpPr>
        <p:spPr>
          <a:xfrm>
            <a:off x="3022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5" name="“Type a quote here.”"/>
          <p:cNvSpPr txBox="1">
            <a:spLocks noGrp="1"/>
          </p:cNvSpPr>
          <p:nvPr>
            <p:ph type="body" sz="quarter" idx="14"/>
          </p:nvPr>
        </p:nvSpPr>
        <p:spPr>
          <a:xfrm>
            <a:off x="3022600" y="6076950"/>
            <a:ext cx="19621500" cy="825500"/>
          </a:xfrm>
          <a:prstGeom prst="rect">
            <a:avLst/>
          </a:prstGeom>
        </p:spPr>
        <p:txBody>
          <a:bodyPr>
            <a:spAutoFit/>
          </a:bodyPr>
          <a:lstStyle>
            <a:lvl1pPr marL="0" indent="0" algn="ctr">
              <a:spcBef>
                <a:spcPts val="0"/>
              </a:spcBef>
              <a:buSzTx/>
              <a:buNone/>
              <a:defRPr>
                <a:latin typeface="+mn-lt"/>
                <a:ea typeface="+mn-ea"/>
                <a:cs typeface="+mn-cs"/>
                <a:sym typeface="Helvetica Neue Medium"/>
              </a:defRPr>
            </a:lvl1pPr>
          </a:lstStyle>
          <a:p>
            <a:r>
              <a:t>“Type a quote here.” </a:t>
            </a: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2ECBB-1841-B94E-B1DF-5735C51706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867818-33D0-BD46-A755-996EDD7A363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058741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5" name="Title Text"/>
          <p:cNvSpPr txBox="1">
            <a:spLocks noGrp="1"/>
          </p:cNvSpPr>
          <p:nvPr>
            <p:ph type="title"/>
          </p:nvPr>
        </p:nvSpPr>
        <p:spPr>
          <a:xfrm>
            <a:off x="2311400" y="355600"/>
            <a:ext cx="21005800" cy="2286000"/>
          </a:xfrm>
          <a:prstGeom prst="rect">
            <a:avLst/>
          </a:prstGeom>
        </p:spPr>
        <p:txBody>
          <a:bodyPr/>
          <a:lstStyle/>
          <a:p>
            <a:r>
              <a:t>Title Text</a:t>
            </a:r>
          </a:p>
        </p:txBody>
      </p:sp>
      <p:sp>
        <p:nvSpPr>
          <p:cNvPr id="76" name="Body Level One…"/>
          <p:cNvSpPr txBox="1">
            <a:spLocks noGrp="1"/>
          </p:cNvSpPr>
          <p:nvPr>
            <p:ph type="body" idx="1"/>
          </p:nvPr>
        </p:nvSpPr>
        <p:spPr>
          <a:xfrm>
            <a:off x="2501900" y="3149600"/>
            <a:ext cx="21005800" cy="92964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0963794"/>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18-0742 Ruth Presentation.jpg" descr="18-0742 Ruth Presentation.jpg"/>
          <p:cNvPicPr>
            <a:picLocks noChangeAspect="1"/>
          </p:cNvPicPr>
          <p:nvPr/>
        </p:nvPicPr>
        <p:blipFill>
          <a:blip r:embed="rId11"/>
          <a:stretch>
            <a:fillRect/>
          </a:stretch>
        </p:blipFill>
        <p:spPr>
          <a:xfrm>
            <a:off x="0" y="0"/>
            <a:ext cx="24384000" cy="13716000"/>
          </a:xfrm>
          <a:prstGeom prst="rect">
            <a:avLst/>
          </a:prstGeom>
          <a:ln w="12700">
            <a:miter lim="400000"/>
          </a:ln>
        </p:spPr>
      </p:pic>
      <p:sp>
        <p:nvSpPr>
          <p:cNvPr id="6" name="Rectangle 5">
            <a:extLst>
              <a:ext uri="{FF2B5EF4-FFF2-40B4-BE49-F238E27FC236}">
                <a16:creationId xmlns:a16="http://schemas.microsoft.com/office/drawing/2014/main" id="{CD1A366F-766F-3F4F-A84B-33F525F0A1CA}"/>
              </a:ext>
            </a:extLst>
          </p:cNvPr>
          <p:cNvSpPr/>
          <p:nvPr userDrawn="1"/>
        </p:nvSpPr>
        <p:spPr>
          <a:xfrm>
            <a:off x="1143000" y="0"/>
            <a:ext cx="23241000" cy="13716000"/>
          </a:xfrm>
          <a:prstGeom prst="rect">
            <a:avLst/>
          </a:prstGeom>
          <a:solidFill>
            <a:srgbClr val="DBE1E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4"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1" r:id="rId1"/>
    <p:sldLayoutId id="2147483653" r:id="rId2"/>
    <p:sldLayoutId id="2147483654" r:id="rId3"/>
    <p:sldLayoutId id="2147483655" r:id="rId4"/>
    <p:sldLayoutId id="2147483657" r:id="rId5"/>
    <p:sldLayoutId id="2147483658" r:id="rId6"/>
    <p:sldLayoutId id="2147483659" r:id="rId7"/>
    <p:sldLayoutId id="2147483660" r:id="rId8"/>
    <p:sldLayoutId id="2147483661" r:id="rId9"/>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nsfgrfp.org/" TargetMode="External"/><Relationship Id="rId2" Type="http://schemas.openxmlformats.org/officeDocument/2006/relationships/hyperlink" Target="https://gradschool.utah.edu/funding/fellowships-scholarships-awards/nationally-competitive/nsf-grfp/" TargetMode="External"/><Relationship Id="rId1" Type="http://schemas.openxmlformats.org/officeDocument/2006/relationships/slideLayout" Target="../slideLayouts/slideLayout8.xml"/><Relationship Id="rId4" Type="http://schemas.openxmlformats.org/officeDocument/2006/relationships/image" Target="../media/image2.t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http://nsf-grfp.utah.edu/" TargetMode="External"/><Relationship Id="rId2" Type="http://schemas.openxmlformats.org/officeDocument/2006/relationships/hyperlink" Target="https://www.nsfgrfp.org/applicants/grf-program-solicitation/" TargetMode="External"/><Relationship Id="rId1" Type="http://schemas.openxmlformats.org/officeDocument/2006/relationships/slideLayout" Target="../slideLayouts/slideLayout8.xml"/><Relationship Id="rId5" Type="http://schemas.openxmlformats.org/officeDocument/2006/relationships/hyperlink" Target="mailto:fellowships@gradschoo.utah.edu" TargetMode="External"/><Relationship Id="rId4" Type="http://schemas.openxmlformats.org/officeDocument/2006/relationships/hyperlink" Target="https://writingcenter.utah.edu/"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hyperlink" Target="http://www.nsf-grfp.utah.edu/" TargetMode="External"/><Relationship Id="rId2" Type="http://schemas.openxmlformats.org/officeDocument/2006/relationships/hyperlink" Target="mailto:matthew.plooster@utah.edu" TargetMode="External"/><Relationship Id="rId1" Type="http://schemas.openxmlformats.org/officeDocument/2006/relationships/slideLayout" Target="../slideLayouts/slideLayout9.xml"/><Relationship Id="rId5" Type="http://schemas.openxmlformats.org/officeDocument/2006/relationships/hyperlink" Target="mailto:fellowships@gradschool.utah.edu" TargetMode="External"/><Relationship Id="rId4" Type="http://schemas.openxmlformats.org/officeDocument/2006/relationships/hyperlink" Target="http://www.nsfgrfp.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B5EFD964-24DD-434F-803E-EA86D1AF8E08}"/>
              </a:ext>
            </a:extLst>
          </p:cNvPr>
          <p:cNvSpPr>
            <a:spLocks noGrp="1" noChangeArrowheads="1"/>
          </p:cNvSpPr>
          <p:nvPr>
            <p:ph type="title"/>
          </p:nvPr>
        </p:nvSpPr>
        <p:spPr>
          <a:xfrm>
            <a:off x="3048000" y="3161109"/>
            <a:ext cx="18288000" cy="4205883"/>
          </a:xfrm>
        </p:spPr>
        <p:txBody>
          <a:bodyPr/>
          <a:lstStyle/>
          <a:p>
            <a:pPr eaLnBrk="1" hangingPunct="1"/>
            <a:r>
              <a:rPr lang="en-US" altLang="en-US" sz="6750" dirty="0"/>
              <a:t>National Science Foundation</a:t>
            </a:r>
            <a:br>
              <a:rPr lang="en-US" altLang="en-US" sz="8438" dirty="0"/>
            </a:br>
            <a:r>
              <a:rPr lang="en-US" altLang="en-US" sz="6750" dirty="0"/>
              <a:t>Graduate Research Fellowship Program</a:t>
            </a:r>
            <a:br>
              <a:rPr lang="en-US" altLang="en-US" sz="7032" b="1" dirty="0"/>
            </a:br>
            <a:r>
              <a:rPr lang="en-US" altLang="en-US" sz="7500" b="1" dirty="0"/>
              <a:t>Research Plan Statements</a:t>
            </a:r>
          </a:p>
        </p:txBody>
      </p:sp>
      <p:sp>
        <p:nvSpPr>
          <p:cNvPr id="15362" name="Rectangle 2">
            <a:extLst>
              <a:ext uri="{FF2B5EF4-FFF2-40B4-BE49-F238E27FC236}">
                <a16:creationId xmlns:a16="http://schemas.microsoft.com/office/drawing/2014/main" id="{B3D6A68F-2F1A-184D-8076-E1AC817C11B1}"/>
              </a:ext>
            </a:extLst>
          </p:cNvPr>
          <p:cNvSpPr>
            <a:spLocks noGrp="1" noChangeArrowheads="1"/>
          </p:cNvSpPr>
          <p:nvPr>
            <p:ph type="body" idx="1"/>
          </p:nvPr>
        </p:nvSpPr>
        <p:spPr>
          <a:xfrm>
            <a:off x="2449285" y="8655000"/>
            <a:ext cx="17084449" cy="2530358"/>
          </a:xfrm>
        </p:spPr>
        <p:txBody>
          <a:bodyPr>
            <a:normAutofit/>
          </a:bodyPr>
          <a:lstStyle/>
          <a:p>
            <a:pPr marL="635000" lvl="1" indent="0" eaLnBrk="1" hangingPunct="1">
              <a:spcBef>
                <a:spcPts val="1200"/>
              </a:spcBef>
              <a:buNone/>
            </a:pPr>
            <a:r>
              <a:rPr lang="en-US" altLang="en-US" sz="4000" b="1" dirty="0"/>
              <a:t>Matthew Plooster, Ed.D.</a:t>
            </a:r>
          </a:p>
          <a:p>
            <a:pPr marL="635000" lvl="1" indent="0">
              <a:spcBef>
                <a:spcPts val="1200"/>
              </a:spcBef>
              <a:buNone/>
            </a:pPr>
            <a:r>
              <a:rPr lang="en-US" altLang="en-US" sz="3500" dirty="0"/>
              <a:t>Graduate School Office of Fellowships &amp; Benefits</a:t>
            </a:r>
          </a:p>
          <a:p>
            <a:pPr marL="635000" lvl="1" indent="0" eaLnBrk="1" hangingPunct="1">
              <a:spcBef>
                <a:spcPts val="1200"/>
              </a:spcBef>
              <a:buNone/>
            </a:pPr>
            <a:r>
              <a:rPr lang="en-US" altLang="en-US" sz="3500" dirty="0">
                <a:hlinkClick r:id="rId2"/>
              </a:rPr>
              <a:t>nsf-grfp.utah.edu</a:t>
            </a:r>
            <a:r>
              <a:rPr lang="en-US" altLang="en-US" sz="3500" dirty="0"/>
              <a:t> | </a:t>
            </a:r>
            <a:r>
              <a:rPr lang="en-US" altLang="en-US" sz="3500" dirty="0">
                <a:hlinkClick r:id="rId3"/>
              </a:rPr>
              <a:t>www.nsfgrfp.org</a:t>
            </a:r>
            <a:endParaRPr lang="en-US" altLang="en-US" sz="3500" dirty="0"/>
          </a:p>
        </p:txBody>
      </p:sp>
      <p:pic>
        <p:nvPicPr>
          <p:cNvPr id="4" name="Content Placeholder 4">
            <a:extLst>
              <a:ext uri="{FF2B5EF4-FFF2-40B4-BE49-F238E27FC236}">
                <a16:creationId xmlns:a16="http://schemas.microsoft.com/office/drawing/2014/main" id="{1C9BE00D-AE10-FD4F-8067-152040AE619A}"/>
              </a:ext>
            </a:extLst>
          </p:cNvPr>
          <p:cNvPicPr>
            <a:picLocks noChangeAspect="1"/>
          </p:cNvPicPr>
          <p:nvPr/>
        </p:nvPicPr>
        <p:blipFill>
          <a:blip r:embed="rId4"/>
          <a:stretch>
            <a:fillRect/>
          </a:stretch>
        </p:blipFill>
        <p:spPr bwMode="auto">
          <a:xfrm>
            <a:off x="17012482" y="7958516"/>
            <a:ext cx="3904418" cy="3923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8804486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486796"/>
            <a:ext cx="18288000" cy="2678906"/>
          </a:xfrm>
        </p:spPr>
        <p:txBody>
          <a:bodyPr/>
          <a:lstStyle/>
          <a:p>
            <a:pPr eaLnBrk="1" hangingPunct="1"/>
            <a:r>
              <a:rPr lang="en-US" altLang="en-US" sz="11250" dirty="0"/>
              <a:t>Research Plan Statements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7999" y="3893344"/>
            <a:ext cx="18799629" cy="6916169"/>
          </a:xfrm>
        </p:spPr>
        <p:txBody>
          <a:bodyPr>
            <a:normAutofit/>
          </a:bodyPr>
          <a:lstStyle/>
          <a:p>
            <a:pPr marL="375060" indent="0">
              <a:spcBef>
                <a:spcPts val="2400"/>
              </a:spcBef>
              <a:buNone/>
              <a:defRPr/>
            </a:pPr>
            <a:r>
              <a:rPr lang="en-US" altLang="en-US" b="1" dirty="0"/>
              <a:t>“Research Plan Statement”</a:t>
            </a:r>
          </a:p>
          <a:p>
            <a:pPr>
              <a:spcBef>
                <a:spcPts val="2400"/>
              </a:spcBef>
              <a:defRPr/>
            </a:pPr>
            <a:r>
              <a:rPr lang="en-US" altLang="en-US" dirty="0"/>
              <a:t>Maximum of 2 pages</a:t>
            </a:r>
          </a:p>
          <a:p>
            <a:pPr>
              <a:spcBef>
                <a:spcPts val="2400"/>
              </a:spcBef>
              <a:defRPr/>
            </a:pPr>
            <a:r>
              <a:rPr lang="en-US" altLang="en-US" dirty="0"/>
              <a:t>Must address broader impacts and intellectual merit, each with their own unique header</a:t>
            </a:r>
          </a:p>
          <a:p>
            <a:pPr>
              <a:spcBef>
                <a:spcPts val="2400"/>
              </a:spcBef>
              <a:defRPr/>
            </a:pPr>
            <a:r>
              <a:rPr lang="en-US" altLang="en-US" dirty="0"/>
              <a:t>Your opportunity to talk about who you are, how you’ve prepared for grad school and research, and your professional/leadership goals post-doctorate</a:t>
            </a:r>
          </a:p>
        </p:txBody>
      </p:sp>
    </p:spTree>
    <p:extLst>
      <p:ext uri="{BB962C8B-B14F-4D97-AF65-F5344CB8AC3E}">
        <p14:creationId xmlns:p14="http://schemas.microsoft.com/office/powerpoint/2010/main" val="74157025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a:xfrm>
            <a:off x="1689100" y="437243"/>
            <a:ext cx="21005800" cy="2286000"/>
          </a:xfrm>
        </p:spPr>
        <p:txBody>
          <a:bodyPr/>
          <a:lstStyle/>
          <a:p>
            <a:r>
              <a:rPr lang="en-US" altLang="en-US" sz="11250" dirty="0"/>
              <a:t>Getting Started</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3086100" y="3893344"/>
            <a:ext cx="19333029" cy="8793956"/>
          </a:xfrm>
        </p:spPr>
        <p:txBody>
          <a:bodyPr>
            <a:noAutofit/>
          </a:bodyPr>
          <a:lstStyle/>
          <a:p>
            <a:pPr marL="375060" indent="0">
              <a:spcBef>
                <a:spcPts val="2400"/>
              </a:spcBef>
              <a:buNone/>
              <a:defRPr/>
            </a:pPr>
            <a:r>
              <a:rPr lang="en-US" altLang="en-US" b="1" dirty="0"/>
              <a:t>Take time to reflect on the following questions: </a:t>
            </a:r>
          </a:p>
          <a:p>
            <a:pPr>
              <a:spcBef>
                <a:spcPts val="2400"/>
              </a:spcBef>
              <a:defRPr/>
            </a:pPr>
            <a:r>
              <a:rPr lang="en-US" altLang="en-US" dirty="0"/>
              <a:t>What’s my research question and why is this important? </a:t>
            </a:r>
          </a:p>
          <a:p>
            <a:pPr>
              <a:spcBef>
                <a:spcPts val="2400"/>
              </a:spcBef>
              <a:defRPr/>
            </a:pPr>
            <a:r>
              <a:rPr lang="en-US" altLang="en-US" dirty="0"/>
              <a:t>What is my proposed research project and how will it answer the question?</a:t>
            </a:r>
          </a:p>
          <a:p>
            <a:pPr>
              <a:spcBef>
                <a:spcPts val="2400"/>
              </a:spcBef>
              <a:defRPr/>
            </a:pPr>
            <a:r>
              <a:rPr lang="en-US" altLang="en-US" dirty="0"/>
              <a:t>What do I hope to achieve with my research, what are my expected outcomes? </a:t>
            </a:r>
          </a:p>
          <a:p>
            <a:pPr>
              <a:spcBef>
                <a:spcPts val="2400"/>
              </a:spcBef>
              <a:defRPr/>
            </a:pPr>
            <a:r>
              <a:rPr lang="en-US" altLang="en-US" dirty="0"/>
              <a:t>What is necessary for me to conduct this project? Resources, skills, PI support, etc.? </a:t>
            </a:r>
          </a:p>
          <a:p>
            <a:pPr>
              <a:spcBef>
                <a:spcPts val="2400"/>
              </a:spcBef>
              <a:defRPr/>
            </a:pPr>
            <a:r>
              <a:rPr lang="en-US" altLang="en-US" dirty="0"/>
              <a:t>How have I prepared to execute this project? What preparation lies ahead of me? </a:t>
            </a:r>
          </a:p>
        </p:txBody>
      </p:sp>
    </p:spTree>
    <p:extLst>
      <p:ext uri="{BB962C8B-B14F-4D97-AF65-F5344CB8AC3E}">
        <p14:creationId xmlns:p14="http://schemas.microsoft.com/office/powerpoint/2010/main" val="103914237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C6DD-AA3D-384C-AFFE-94969BA81200}"/>
              </a:ext>
            </a:extLst>
          </p:cNvPr>
          <p:cNvSpPr>
            <a:spLocks noGrp="1"/>
          </p:cNvSpPr>
          <p:nvPr>
            <p:ph type="title"/>
          </p:nvPr>
        </p:nvSpPr>
        <p:spPr>
          <a:xfrm>
            <a:off x="1163782" y="355600"/>
            <a:ext cx="23220218" cy="2286000"/>
          </a:xfrm>
        </p:spPr>
        <p:txBody>
          <a:bodyPr>
            <a:normAutofit/>
          </a:bodyPr>
          <a:lstStyle/>
          <a:p>
            <a:r>
              <a:rPr lang="en-US" sz="11000" dirty="0"/>
              <a:t>Considerations: Research Problem</a:t>
            </a:r>
          </a:p>
        </p:txBody>
      </p:sp>
      <p:sp>
        <p:nvSpPr>
          <p:cNvPr id="3" name="Content Placeholder 2">
            <a:extLst>
              <a:ext uri="{FF2B5EF4-FFF2-40B4-BE49-F238E27FC236}">
                <a16:creationId xmlns:a16="http://schemas.microsoft.com/office/drawing/2014/main" id="{BAA9C1AD-5557-3947-A136-83906F50C424}"/>
              </a:ext>
            </a:extLst>
          </p:cNvPr>
          <p:cNvSpPr>
            <a:spLocks noGrp="1"/>
          </p:cNvSpPr>
          <p:nvPr>
            <p:ph idx="1"/>
          </p:nvPr>
        </p:nvSpPr>
        <p:spPr>
          <a:xfrm>
            <a:off x="3251893" y="3607724"/>
            <a:ext cx="19225722" cy="8838276"/>
          </a:xfrm>
        </p:spPr>
        <p:txBody>
          <a:bodyPr/>
          <a:lstStyle/>
          <a:p>
            <a:pPr>
              <a:spcBef>
                <a:spcPts val="2400"/>
              </a:spcBef>
            </a:pPr>
            <a:r>
              <a:rPr lang="en-US" dirty="0"/>
              <a:t>What is your research question? What is the problem you’re aiming to solve? How does it relate to solving human or societal problems? </a:t>
            </a:r>
          </a:p>
          <a:p>
            <a:pPr>
              <a:spcBef>
                <a:spcPts val="2400"/>
              </a:spcBef>
            </a:pPr>
            <a:r>
              <a:rPr lang="en-US" dirty="0"/>
              <a:t>Why is this still a problem? What’s wrong with existing solutions? How will your approach be different? </a:t>
            </a:r>
          </a:p>
          <a:p>
            <a:pPr>
              <a:spcBef>
                <a:spcPts val="2400"/>
              </a:spcBef>
            </a:pPr>
            <a:r>
              <a:rPr lang="en-US" dirty="0"/>
              <a:t>What do you expect to achieve in addressing your research question?</a:t>
            </a:r>
          </a:p>
          <a:p>
            <a:pPr>
              <a:spcBef>
                <a:spcPts val="2400"/>
              </a:spcBef>
            </a:pPr>
            <a:endParaRPr lang="en-US" dirty="0"/>
          </a:p>
        </p:txBody>
      </p:sp>
    </p:spTree>
    <p:extLst>
      <p:ext uri="{BB962C8B-B14F-4D97-AF65-F5344CB8AC3E}">
        <p14:creationId xmlns:p14="http://schemas.microsoft.com/office/powerpoint/2010/main" val="245472695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C6DD-AA3D-384C-AFFE-94969BA81200}"/>
              </a:ext>
            </a:extLst>
          </p:cNvPr>
          <p:cNvSpPr>
            <a:spLocks noGrp="1"/>
          </p:cNvSpPr>
          <p:nvPr>
            <p:ph type="title"/>
          </p:nvPr>
        </p:nvSpPr>
        <p:spPr>
          <a:xfrm>
            <a:off x="1163782" y="355600"/>
            <a:ext cx="23076131" cy="2286000"/>
          </a:xfrm>
        </p:spPr>
        <p:txBody>
          <a:bodyPr>
            <a:normAutofit/>
          </a:bodyPr>
          <a:lstStyle/>
          <a:p>
            <a:r>
              <a:rPr lang="en-US" dirty="0"/>
              <a:t>Considerations: Taking Action</a:t>
            </a:r>
          </a:p>
        </p:txBody>
      </p:sp>
      <p:sp>
        <p:nvSpPr>
          <p:cNvPr id="3" name="Content Placeholder 2">
            <a:extLst>
              <a:ext uri="{FF2B5EF4-FFF2-40B4-BE49-F238E27FC236}">
                <a16:creationId xmlns:a16="http://schemas.microsoft.com/office/drawing/2014/main" id="{BAA9C1AD-5557-3947-A136-83906F50C424}"/>
              </a:ext>
            </a:extLst>
          </p:cNvPr>
          <p:cNvSpPr>
            <a:spLocks noGrp="1"/>
          </p:cNvSpPr>
          <p:nvPr>
            <p:ph idx="1"/>
          </p:nvPr>
        </p:nvSpPr>
        <p:spPr>
          <a:xfrm>
            <a:off x="3251893" y="3607724"/>
            <a:ext cx="19225722" cy="7182196"/>
          </a:xfrm>
        </p:spPr>
        <p:txBody>
          <a:bodyPr/>
          <a:lstStyle/>
          <a:p>
            <a:pPr>
              <a:spcBef>
                <a:spcPts val="2400"/>
              </a:spcBef>
            </a:pPr>
            <a:r>
              <a:rPr lang="en-US" dirty="0"/>
              <a:t>Re your research question, what are </a:t>
            </a:r>
            <a:r>
              <a:rPr lang="en-US" u="sng" dirty="0"/>
              <a:t>you</a:t>
            </a:r>
            <a:r>
              <a:rPr lang="en-US" dirty="0"/>
              <a:t> going to do to address the problem? </a:t>
            </a:r>
          </a:p>
          <a:p>
            <a:pPr>
              <a:spcBef>
                <a:spcPts val="2400"/>
              </a:spcBef>
            </a:pPr>
            <a:r>
              <a:rPr lang="en-US" dirty="0"/>
              <a:t>What are the necessary steps to take? (Coding, experiments, field research, data analysis.) </a:t>
            </a:r>
          </a:p>
          <a:p>
            <a:pPr>
              <a:spcBef>
                <a:spcPts val="2400"/>
              </a:spcBef>
            </a:pPr>
            <a:r>
              <a:rPr lang="en-US" dirty="0"/>
              <a:t>Be specific, but avoid minutiae</a:t>
            </a:r>
          </a:p>
          <a:p>
            <a:pPr>
              <a:spcBef>
                <a:spcPts val="2400"/>
              </a:spcBef>
            </a:pPr>
            <a:r>
              <a:rPr lang="en-US" dirty="0"/>
              <a:t>What is your timeline? Is it reasonable for a PhD student and what’s required for your program? </a:t>
            </a:r>
          </a:p>
        </p:txBody>
      </p:sp>
    </p:spTree>
    <p:extLst>
      <p:ext uri="{BB962C8B-B14F-4D97-AF65-F5344CB8AC3E}">
        <p14:creationId xmlns:p14="http://schemas.microsoft.com/office/powerpoint/2010/main" val="168034322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C6DD-AA3D-384C-AFFE-94969BA81200}"/>
              </a:ext>
            </a:extLst>
          </p:cNvPr>
          <p:cNvSpPr>
            <a:spLocks noGrp="1"/>
          </p:cNvSpPr>
          <p:nvPr>
            <p:ph type="title"/>
          </p:nvPr>
        </p:nvSpPr>
        <p:spPr>
          <a:xfrm>
            <a:off x="1163782" y="355600"/>
            <a:ext cx="23076131" cy="2286000"/>
          </a:xfrm>
        </p:spPr>
        <p:txBody>
          <a:bodyPr>
            <a:normAutofit/>
          </a:bodyPr>
          <a:lstStyle/>
          <a:p>
            <a:r>
              <a:rPr lang="en-US" dirty="0"/>
              <a:t>Considerations: Skills &amp; Tools</a:t>
            </a:r>
          </a:p>
        </p:txBody>
      </p:sp>
      <p:sp>
        <p:nvSpPr>
          <p:cNvPr id="3" name="Content Placeholder 2">
            <a:extLst>
              <a:ext uri="{FF2B5EF4-FFF2-40B4-BE49-F238E27FC236}">
                <a16:creationId xmlns:a16="http://schemas.microsoft.com/office/drawing/2014/main" id="{BAA9C1AD-5557-3947-A136-83906F50C424}"/>
              </a:ext>
            </a:extLst>
          </p:cNvPr>
          <p:cNvSpPr>
            <a:spLocks noGrp="1"/>
          </p:cNvSpPr>
          <p:nvPr>
            <p:ph idx="1"/>
          </p:nvPr>
        </p:nvSpPr>
        <p:spPr>
          <a:xfrm>
            <a:off x="3251893" y="3607724"/>
            <a:ext cx="19225722" cy="8079971"/>
          </a:xfrm>
        </p:spPr>
        <p:txBody>
          <a:bodyPr/>
          <a:lstStyle/>
          <a:p>
            <a:pPr>
              <a:spcBef>
                <a:spcPts val="2400"/>
              </a:spcBef>
            </a:pPr>
            <a:r>
              <a:rPr lang="en-US" dirty="0"/>
              <a:t>What skills are necessary to execute your proposed project? </a:t>
            </a:r>
          </a:p>
          <a:p>
            <a:pPr>
              <a:spcBef>
                <a:spcPts val="2400"/>
              </a:spcBef>
            </a:pPr>
            <a:r>
              <a:rPr lang="en-US" dirty="0"/>
              <a:t>If you don’t have those skills, how are you addressing this? </a:t>
            </a:r>
          </a:p>
          <a:p>
            <a:pPr>
              <a:spcBef>
                <a:spcPts val="2400"/>
              </a:spcBef>
            </a:pPr>
            <a:r>
              <a:rPr lang="en-US" dirty="0"/>
              <a:t>What sort of resources are needed – equipment, etc.? </a:t>
            </a:r>
          </a:p>
          <a:p>
            <a:pPr>
              <a:spcBef>
                <a:spcPts val="2400"/>
              </a:spcBef>
            </a:pPr>
            <a:r>
              <a:rPr lang="en-US" dirty="0"/>
              <a:t>Do you have access to the tools and resources needed to execute your project? If not, how are you addressing this? </a:t>
            </a:r>
          </a:p>
          <a:p>
            <a:pPr>
              <a:spcBef>
                <a:spcPts val="2400"/>
              </a:spcBef>
            </a:pPr>
            <a:r>
              <a:rPr lang="en-US" dirty="0"/>
              <a:t>Are costs associated with your project? </a:t>
            </a:r>
          </a:p>
        </p:txBody>
      </p:sp>
    </p:spTree>
    <p:extLst>
      <p:ext uri="{BB962C8B-B14F-4D97-AF65-F5344CB8AC3E}">
        <p14:creationId xmlns:p14="http://schemas.microsoft.com/office/powerpoint/2010/main" val="29907892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C6DD-AA3D-384C-AFFE-94969BA81200}"/>
              </a:ext>
            </a:extLst>
          </p:cNvPr>
          <p:cNvSpPr>
            <a:spLocks noGrp="1"/>
          </p:cNvSpPr>
          <p:nvPr>
            <p:ph type="title"/>
          </p:nvPr>
        </p:nvSpPr>
        <p:spPr>
          <a:xfrm>
            <a:off x="1163782" y="355600"/>
            <a:ext cx="23076131" cy="2286000"/>
          </a:xfrm>
        </p:spPr>
        <p:txBody>
          <a:bodyPr>
            <a:normAutofit/>
          </a:bodyPr>
          <a:lstStyle/>
          <a:p>
            <a:r>
              <a:rPr lang="en-US" dirty="0"/>
              <a:t>Considerations: Research Risks</a:t>
            </a:r>
          </a:p>
        </p:txBody>
      </p:sp>
      <p:sp>
        <p:nvSpPr>
          <p:cNvPr id="3" name="Content Placeholder 2">
            <a:extLst>
              <a:ext uri="{FF2B5EF4-FFF2-40B4-BE49-F238E27FC236}">
                <a16:creationId xmlns:a16="http://schemas.microsoft.com/office/drawing/2014/main" id="{BAA9C1AD-5557-3947-A136-83906F50C424}"/>
              </a:ext>
            </a:extLst>
          </p:cNvPr>
          <p:cNvSpPr>
            <a:spLocks noGrp="1"/>
          </p:cNvSpPr>
          <p:nvPr>
            <p:ph idx="1"/>
          </p:nvPr>
        </p:nvSpPr>
        <p:spPr>
          <a:xfrm>
            <a:off x="3251893" y="3607725"/>
            <a:ext cx="19225722" cy="8046720"/>
          </a:xfrm>
        </p:spPr>
        <p:txBody>
          <a:bodyPr>
            <a:normAutofit/>
          </a:bodyPr>
          <a:lstStyle/>
          <a:p>
            <a:pPr>
              <a:spcBef>
                <a:spcPts val="2400"/>
              </a:spcBef>
            </a:pPr>
            <a:r>
              <a:rPr lang="en-US" dirty="0"/>
              <a:t>Identify where your research plan is vulnerable</a:t>
            </a:r>
          </a:p>
          <a:p>
            <a:pPr>
              <a:spcBef>
                <a:spcPts val="2400"/>
              </a:spcBef>
            </a:pPr>
            <a:r>
              <a:rPr lang="en-US" dirty="0"/>
              <a:t>Are you depending on a key relationship that isn’t formed or might not pan out? </a:t>
            </a:r>
          </a:p>
          <a:p>
            <a:pPr>
              <a:spcBef>
                <a:spcPts val="2400"/>
              </a:spcBef>
            </a:pPr>
            <a:r>
              <a:rPr lang="en-US" dirty="0"/>
              <a:t>Is there a key step that might not come to fruition, such as a field test site? </a:t>
            </a:r>
          </a:p>
          <a:p>
            <a:pPr>
              <a:spcBef>
                <a:spcPts val="2400"/>
              </a:spcBef>
            </a:pPr>
            <a:r>
              <a:rPr lang="en-US" dirty="0"/>
              <a:t>What about the vulnerabilities of your research project? </a:t>
            </a:r>
          </a:p>
          <a:p>
            <a:pPr>
              <a:spcBef>
                <a:spcPts val="2400"/>
              </a:spcBef>
            </a:pPr>
            <a:r>
              <a:rPr lang="en-US" dirty="0"/>
              <a:t>What are your contingencies should a vulnerable element fall through? What’s your plan B? </a:t>
            </a:r>
          </a:p>
        </p:txBody>
      </p:sp>
    </p:spTree>
    <p:extLst>
      <p:ext uri="{BB962C8B-B14F-4D97-AF65-F5344CB8AC3E}">
        <p14:creationId xmlns:p14="http://schemas.microsoft.com/office/powerpoint/2010/main" val="233599823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C6DD-AA3D-384C-AFFE-94969BA81200}"/>
              </a:ext>
            </a:extLst>
          </p:cNvPr>
          <p:cNvSpPr>
            <a:spLocks noGrp="1"/>
          </p:cNvSpPr>
          <p:nvPr>
            <p:ph type="title"/>
          </p:nvPr>
        </p:nvSpPr>
        <p:spPr>
          <a:xfrm>
            <a:off x="1163782" y="355600"/>
            <a:ext cx="23076131" cy="2286000"/>
          </a:xfrm>
        </p:spPr>
        <p:txBody>
          <a:bodyPr>
            <a:normAutofit/>
          </a:bodyPr>
          <a:lstStyle/>
          <a:p>
            <a:r>
              <a:rPr lang="en-US" dirty="0"/>
              <a:t>Considerations: Relationships</a:t>
            </a:r>
          </a:p>
        </p:txBody>
      </p:sp>
      <p:sp>
        <p:nvSpPr>
          <p:cNvPr id="3" name="Content Placeholder 2">
            <a:extLst>
              <a:ext uri="{FF2B5EF4-FFF2-40B4-BE49-F238E27FC236}">
                <a16:creationId xmlns:a16="http://schemas.microsoft.com/office/drawing/2014/main" id="{BAA9C1AD-5557-3947-A136-83906F50C424}"/>
              </a:ext>
            </a:extLst>
          </p:cNvPr>
          <p:cNvSpPr>
            <a:spLocks noGrp="1"/>
          </p:cNvSpPr>
          <p:nvPr>
            <p:ph idx="1"/>
          </p:nvPr>
        </p:nvSpPr>
        <p:spPr>
          <a:xfrm>
            <a:off x="3251893" y="3607725"/>
            <a:ext cx="19225722" cy="6334297"/>
          </a:xfrm>
        </p:spPr>
        <p:txBody>
          <a:bodyPr>
            <a:normAutofit/>
          </a:bodyPr>
          <a:lstStyle/>
          <a:p>
            <a:pPr>
              <a:spcBef>
                <a:spcPts val="2400"/>
              </a:spcBef>
            </a:pPr>
            <a:r>
              <a:rPr lang="en-US" dirty="0"/>
              <a:t>Do you have an appropriate PI/faculty mentor? </a:t>
            </a:r>
          </a:p>
          <a:p>
            <a:pPr>
              <a:spcBef>
                <a:spcPts val="2400"/>
              </a:spcBef>
            </a:pPr>
            <a:r>
              <a:rPr lang="en-US" dirty="0"/>
              <a:t>Do you require relationships with individuals or organizations outside of your graduate college/university? This could be a national lab, a researcher at another institution, a field test site/community organization? </a:t>
            </a:r>
          </a:p>
          <a:p>
            <a:pPr>
              <a:spcBef>
                <a:spcPts val="2400"/>
              </a:spcBef>
            </a:pPr>
            <a:r>
              <a:rPr lang="en-US" dirty="0"/>
              <a:t>Other necessary relationships? </a:t>
            </a:r>
          </a:p>
        </p:txBody>
      </p:sp>
    </p:spTree>
    <p:extLst>
      <p:ext uri="{BB962C8B-B14F-4D97-AF65-F5344CB8AC3E}">
        <p14:creationId xmlns:p14="http://schemas.microsoft.com/office/powerpoint/2010/main" val="67668319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C6DD-AA3D-384C-AFFE-94969BA81200}"/>
              </a:ext>
            </a:extLst>
          </p:cNvPr>
          <p:cNvSpPr>
            <a:spLocks noGrp="1"/>
          </p:cNvSpPr>
          <p:nvPr>
            <p:ph type="title"/>
          </p:nvPr>
        </p:nvSpPr>
        <p:spPr>
          <a:xfrm>
            <a:off x="1163782" y="355600"/>
            <a:ext cx="23076131" cy="2286000"/>
          </a:xfrm>
        </p:spPr>
        <p:txBody>
          <a:bodyPr>
            <a:normAutofit/>
          </a:bodyPr>
          <a:lstStyle/>
          <a:p>
            <a:r>
              <a:rPr lang="en-US" dirty="0"/>
              <a:t>Considerations: Audience</a:t>
            </a:r>
          </a:p>
        </p:txBody>
      </p:sp>
      <p:sp>
        <p:nvSpPr>
          <p:cNvPr id="3" name="Content Placeholder 2">
            <a:extLst>
              <a:ext uri="{FF2B5EF4-FFF2-40B4-BE49-F238E27FC236}">
                <a16:creationId xmlns:a16="http://schemas.microsoft.com/office/drawing/2014/main" id="{BAA9C1AD-5557-3947-A136-83906F50C424}"/>
              </a:ext>
            </a:extLst>
          </p:cNvPr>
          <p:cNvSpPr>
            <a:spLocks noGrp="1"/>
          </p:cNvSpPr>
          <p:nvPr>
            <p:ph idx="1"/>
          </p:nvPr>
        </p:nvSpPr>
        <p:spPr>
          <a:xfrm>
            <a:off x="3251893" y="3607725"/>
            <a:ext cx="19225722" cy="5935285"/>
          </a:xfrm>
        </p:spPr>
        <p:txBody>
          <a:bodyPr>
            <a:normAutofit/>
          </a:bodyPr>
          <a:lstStyle/>
          <a:p>
            <a:pPr>
              <a:spcBef>
                <a:spcPts val="2400"/>
              </a:spcBef>
            </a:pPr>
            <a:r>
              <a:rPr lang="en-US" dirty="0"/>
              <a:t>Who will benefit from your research, directly and indirectly? Who will be interested in your results? </a:t>
            </a:r>
          </a:p>
          <a:p>
            <a:pPr>
              <a:spcBef>
                <a:spcPts val="2400"/>
              </a:spcBef>
            </a:pPr>
            <a:r>
              <a:rPr lang="en-US" dirty="0"/>
              <a:t>Know who your reviewers are (generally – you won’t know them individually) </a:t>
            </a:r>
          </a:p>
          <a:p>
            <a:pPr>
              <a:spcBef>
                <a:spcPts val="2400"/>
              </a:spcBef>
            </a:pPr>
            <a:r>
              <a:rPr lang="en-US" dirty="0"/>
              <a:t>Other constituents: scientific community, government labs, etc. </a:t>
            </a:r>
          </a:p>
        </p:txBody>
      </p:sp>
    </p:spTree>
    <p:extLst>
      <p:ext uri="{BB962C8B-B14F-4D97-AF65-F5344CB8AC3E}">
        <p14:creationId xmlns:p14="http://schemas.microsoft.com/office/powerpoint/2010/main" val="64509909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C6DD-AA3D-384C-AFFE-94969BA81200}"/>
              </a:ext>
            </a:extLst>
          </p:cNvPr>
          <p:cNvSpPr>
            <a:spLocks noGrp="1"/>
          </p:cNvSpPr>
          <p:nvPr>
            <p:ph type="title"/>
          </p:nvPr>
        </p:nvSpPr>
        <p:spPr>
          <a:xfrm>
            <a:off x="1163782" y="355599"/>
            <a:ext cx="23076131" cy="3634509"/>
          </a:xfrm>
        </p:spPr>
        <p:txBody>
          <a:bodyPr>
            <a:normAutofit/>
          </a:bodyPr>
          <a:lstStyle/>
          <a:p>
            <a:r>
              <a:rPr lang="en-US" dirty="0"/>
              <a:t>Considerations: Communicating Results</a:t>
            </a:r>
          </a:p>
        </p:txBody>
      </p:sp>
      <p:sp>
        <p:nvSpPr>
          <p:cNvPr id="3" name="Content Placeholder 2">
            <a:extLst>
              <a:ext uri="{FF2B5EF4-FFF2-40B4-BE49-F238E27FC236}">
                <a16:creationId xmlns:a16="http://schemas.microsoft.com/office/drawing/2014/main" id="{BAA9C1AD-5557-3947-A136-83906F50C424}"/>
              </a:ext>
            </a:extLst>
          </p:cNvPr>
          <p:cNvSpPr>
            <a:spLocks noGrp="1"/>
          </p:cNvSpPr>
          <p:nvPr>
            <p:ph idx="1"/>
          </p:nvPr>
        </p:nvSpPr>
        <p:spPr>
          <a:xfrm>
            <a:off x="3235268" y="4139740"/>
            <a:ext cx="19225722" cy="7747459"/>
          </a:xfrm>
        </p:spPr>
        <p:txBody>
          <a:bodyPr>
            <a:normAutofit/>
          </a:bodyPr>
          <a:lstStyle/>
          <a:p>
            <a:pPr>
              <a:spcBef>
                <a:spcPts val="2400"/>
              </a:spcBef>
            </a:pPr>
            <a:r>
              <a:rPr lang="en-US" dirty="0"/>
              <a:t>What will you do with your results? How will you communicate the solution to the research problem you’ve investigated? </a:t>
            </a:r>
          </a:p>
          <a:p>
            <a:pPr>
              <a:spcBef>
                <a:spcPts val="2400"/>
              </a:spcBef>
            </a:pPr>
            <a:r>
              <a:rPr lang="en-US" dirty="0"/>
              <a:t>Do you plan to publish? What are the targeted journals ideal for your publishing your results? </a:t>
            </a:r>
          </a:p>
          <a:p>
            <a:pPr>
              <a:spcBef>
                <a:spcPts val="2400"/>
              </a:spcBef>
            </a:pPr>
            <a:r>
              <a:rPr lang="en-US" dirty="0"/>
              <a:t>Will you share your results at conferences (posters, panels, presentations, etc.)? Which conferences are of interest for this purpose? </a:t>
            </a:r>
          </a:p>
          <a:p>
            <a:pPr>
              <a:spcBef>
                <a:spcPts val="2400"/>
              </a:spcBef>
            </a:pPr>
            <a:r>
              <a:rPr lang="en-US" dirty="0"/>
              <a:t>Other efforts to communicate your results? </a:t>
            </a:r>
          </a:p>
        </p:txBody>
      </p:sp>
    </p:spTree>
    <p:extLst>
      <p:ext uri="{BB962C8B-B14F-4D97-AF65-F5344CB8AC3E}">
        <p14:creationId xmlns:p14="http://schemas.microsoft.com/office/powerpoint/2010/main" val="151051290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C6DD-AA3D-384C-AFFE-94969BA81200}"/>
              </a:ext>
            </a:extLst>
          </p:cNvPr>
          <p:cNvSpPr>
            <a:spLocks noGrp="1"/>
          </p:cNvSpPr>
          <p:nvPr>
            <p:ph type="title"/>
          </p:nvPr>
        </p:nvSpPr>
        <p:spPr>
          <a:xfrm>
            <a:off x="1163782" y="355600"/>
            <a:ext cx="23076131" cy="2286000"/>
          </a:xfrm>
        </p:spPr>
        <p:txBody>
          <a:bodyPr>
            <a:normAutofit/>
          </a:bodyPr>
          <a:lstStyle/>
          <a:p>
            <a:r>
              <a:rPr lang="en-US" dirty="0"/>
              <a:t>Considerations: ROI</a:t>
            </a:r>
          </a:p>
        </p:txBody>
      </p:sp>
      <p:sp>
        <p:nvSpPr>
          <p:cNvPr id="3" name="Content Placeholder 2">
            <a:extLst>
              <a:ext uri="{FF2B5EF4-FFF2-40B4-BE49-F238E27FC236}">
                <a16:creationId xmlns:a16="http://schemas.microsoft.com/office/drawing/2014/main" id="{BAA9C1AD-5557-3947-A136-83906F50C424}"/>
              </a:ext>
            </a:extLst>
          </p:cNvPr>
          <p:cNvSpPr>
            <a:spLocks noGrp="1"/>
          </p:cNvSpPr>
          <p:nvPr>
            <p:ph idx="1"/>
          </p:nvPr>
        </p:nvSpPr>
        <p:spPr>
          <a:xfrm>
            <a:off x="3251893" y="3607725"/>
            <a:ext cx="19225722" cy="6982690"/>
          </a:xfrm>
        </p:spPr>
        <p:txBody>
          <a:bodyPr>
            <a:normAutofit/>
          </a:bodyPr>
          <a:lstStyle/>
          <a:p>
            <a:pPr>
              <a:spcBef>
                <a:spcPts val="2400"/>
              </a:spcBef>
            </a:pPr>
            <a:r>
              <a:rPr lang="en-US" dirty="0"/>
              <a:t>Consider what this project (and the GRFP) will provide for you</a:t>
            </a:r>
          </a:p>
          <a:p>
            <a:pPr lvl="2">
              <a:spcBef>
                <a:spcPts val="2400"/>
              </a:spcBef>
            </a:pPr>
            <a:r>
              <a:rPr lang="en-US" dirty="0"/>
              <a:t>Provide stepping-stone into academia</a:t>
            </a:r>
          </a:p>
          <a:p>
            <a:pPr lvl="2">
              <a:spcBef>
                <a:spcPts val="2400"/>
              </a:spcBef>
            </a:pPr>
            <a:r>
              <a:rPr lang="en-US" dirty="0"/>
              <a:t>Learning new marketable skills</a:t>
            </a:r>
          </a:p>
          <a:p>
            <a:pPr lvl="2">
              <a:spcBef>
                <a:spcPts val="2400"/>
              </a:spcBef>
            </a:pPr>
            <a:r>
              <a:rPr lang="en-US" dirty="0"/>
              <a:t>Foot in the door at a national lab, government/nonprofit organization, etc.</a:t>
            </a:r>
          </a:p>
          <a:p>
            <a:pPr lvl="2">
              <a:spcBef>
                <a:spcPts val="2400"/>
              </a:spcBef>
            </a:pPr>
            <a:r>
              <a:rPr lang="en-US" dirty="0"/>
              <a:t>Other benefits? </a:t>
            </a:r>
          </a:p>
        </p:txBody>
      </p:sp>
    </p:spTree>
    <p:extLst>
      <p:ext uri="{BB962C8B-B14F-4D97-AF65-F5344CB8AC3E}">
        <p14:creationId xmlns:p14="http://schemas.microsoft.com/office/powerpoint/2010/main" val="428984664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p:txBody>
          <a:bodyPr/>
          <a:lstStyle/>
          <a:p>
            <a:r>
              <a:rPr lang="en-US" altLang="en-US" sz="11250" dirty="0"/>
              <a:t>What We’ll Cover</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3037114" y="3441469"/>
            <a:ext cx="16512949" cy="10141527"/>
          </a:xfrm>
        </p:spPr>
        <p:txBody>
          <a:bodyPr>
            <a:normAutofit/>
          </a:bodyPr>
          <a:lstStyle/>
          <a:p>
            <a:pPr>
              <a:spcBef>
                <a:spcPts val="2400"/>
              </a:spcBef>
              <a:defRPr/>
            </a:pPr>
            <a:r>
              <a:rPr lang="en-US" altLang="en-US" dirty="0"/>
              <a:t>NSF-GRFP and eligibility review</a:t>
            </a:r>
          </a:p>
          <a:p>
            <a:pPr>
              <a:spcBef>
                <a:spcPts val="2400"/>
              </a:spcBef>
              <a:defRPr/>
            </a:pPr>
            <a:r>
              <a:rPr lang="en-US" altLang="en-US" dirty="0"/>
              <a:t>Research plan statements</a:t>
            </a:r>
          </a:p>
          <a:p>
            <a:pPr lvl="2">
              <a:spcBef>
                <a:spcPts val="2400"/>
              </a:spcBef>
              <a:defRPr/>
            </a:pPr>
            <a:r>
              <a:rPr lang="en-US" altLang="en-US" dirty="0"/>
              <a:t>Getting started</a:t>
            </a:r>
          </a:p>
          <a:p>
            <a:pPr lvl="2">
              <a:spcBef>
                <a:spcPts val="2400"/>
              </a:spcBef>
              <a:defRPr/>
            </a:pPr>
            <a:r>
              <a:rPr lang="en-US" altLang="en-US" dirty="0"/>
              <a:t>Considerations</a:t>
            </a:r>
          </a:p>
          <a:p>
            <a:pPr lvl="2">
              <a:spcBef>
                <a:spcPts val="2400"/>
              </a:spcBef>
              <a:defRPr/>
            </a:pPr>
            <a:r>
              <a:rPr lang="en-US" altLang="en-US" dirty="0"/>
              <a:t>Intellectual merit &amp; broader impact</a:t>
            </a:r>
          </a:p>
          <a:p>
            <a:pPr lvl="2">
              <a:spcBef>
                <a:spcPts val="2400"/>
              </a:spcBef>
              <a:defRPr/>
            </a:pPr>
            <a:r>
              <a:rPr lang="en-US" altLang="en-US" dirty="0"/>
              <a:t>Suggested page structure</a:t>
            </a:r>
          </a:p>
          <a:p>
            <a:pPr lvl="2">
              <a:spcBef>
                <a:spcPts val="2400"/>
              </a:spcBef>
              <a:defRPr/>
            </a:pPr>
            <a:r>
              <a:rPr lang="en-US" altLang="en-US" dirty="0"/>
              <a:t>Writing tips</a:t>
            </a:r>
          </a:p>
          <a:p>
            <a:pPr>
              <a:spcBef>
                <a:spcPts val="2400"/>
              </a:spcBef>
              <a:defRPr/>
            </a:pPr>
            <a:r>
              <a:rPr lang="en-US" altLang="en-US" dirty="0"/>
              <a:t>FAQs</a:t>
            </a:r>
          </a:p>
          <a:p>
            <a:pPr>
              <a:spcBef>
                <a:spcPts val="2400"/>
              </a:spcBef>
              <a:defRPr/>
            </a:pPr>
            <a:r>
              <a:rPr lang="en-US" altLang="en-US" dirty="0"/>
              <a:t>Resources</a:t>
            </a:r>
          </a:p>
        </p:txBody>
      </p:sp>
    </p:spTree>
    <p:extLst>
      <p:ext uri="{BB962C8B-B14F-4D97-AF65-F5344CB8AC3E}">
        <p14:creationId xmlns:p14="http://schemas.microsoft.com/office/powerpoint/2010/main" val="327997871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1469571" y="454138"/>
            <a:ext cx="22500772" cy="2678906"/>
          </a:xfrm>
        </p:spPr>
        <p:txBody>
          <a:bodyPr>
            <a:normAutofit fontScale="90000"/>
          </a:bodyPr>
          <a:lstStyle/>
          <a:p>
            <a:pPr eaLnBrk="1" hangingPunct="1"/>
            <a:r>
              <a:rPr lang="en-US" altLang="en-US" sz="11250" dirty="0"/>
              <a:t>Intellectual Merits/Broader Impacts</a:t>
            </a:r>
          </a:p>
        </p:txBody>
      </p:sp>
      <p:graphicFrame>
        <p:nvGraphicFramePr>
          <p:cNvPr id="4" name="Content Placeholder 3">
            <a:extLst>
              <a:ext uri="{FF2B5EF4-FFF2-40B4-BE49-F238E27FC236}">
                <a16:creationId xmlns:a16="http://schemas.microsoft.com/office/drawing/2014/main" id="{73B47B3D-C8FF-AF46-8F5F-BFACB8859A6F}"/>
              </a:ext>
            </a:extLst>
          </p:cNvPr>
          <p:cNvGraphicFramePr>
            <a:graphicFrameLocks noGrp="1"/>
          </p:cNvGraphicFramePr>
          <p:nvPr>
            <p:ph idx="1"/>
          </p:nvPr>
        </p:nvGraphicFramePr>
        <p:xfrm>
          <a:off x="3048000" y="3893344"/>
          <a:ext cx="19191515" cy="8989899"/>
        </p:xfrm>
        <a:graphic>
          <a:graphicData uri="http://schemas.openxmlformats.org/drawingml/2006/table">
            <a:tbl>
              <a:tblPr firstRow="1" bandRow="1">
                <a:tableStyleId>{74C1A8A3-306A-4EB7-A6B1-4F7E0EB9C5D6}</a:tableStyleId>
              </a:tblPr>
              <a:tblGrid>
                <a:gridCol w="4425227">
                  <a:extLst>
                    <a:ext uri="{9D8B030D-6E8A-4147-A177-3AD203B41FA5}">
                      <a16:colId xmlns:a16="http://schemas.microsoft.com/office/drawing/2014/main" val="288642068"/>
                    </a:ext>
                  </a:extLst>
                </a:gridCol>
                <a:gridCol w="7266690">
                  <a:extLst>
                    <a:ext uri="{9D8B030D-6E8A-4147-A177-3AD203B41FA5}">
                      <a16:colId xmlns:a16="http://schemas.microsoft.com/office/drawing/2014/main" val="3190696626"/>
                    </a:ext>
                  </a:extLst>
                </a:gridCol>
                <a:gridCol w="7499598">
                  <a:extLst>
                    <a:ext uri="{9D8B030D-6E8A-4147-A177-3AD203B41FA5}">
                      <a16:colId xmlns:a16="http://schemas.microsoft.com/office/drawing/2014/main" val="1114493477"/>
                    </a:ext>
                  </a:extLst>
                </a:gridCol>
              </a:tblGrid>
              <a:tr h="1157288">
                <a:tc>
                  <a:txBody>
                    <a:bodyPr/>
                    <a:lstStyle/>
                    <a:p>
                      <a:endParaRPr lang="en-US" sz="3400" dirty="0">
                        <a:solidFill>
                          <a:schemeClr val="tx1"/>
                        </a:solidFill>
                      </a:endParaRPr>
                    </a:p>
                  </a:txBody>
                  <a:tcPr marL="128588" marR="128588" marT="64294" marB="64294"/>
                </a:tc>
                <a:tc>
                  <a:txBody>
                    <a:bodyPr/>
                    <a:lstStyle/>
                    <a:p>
                      <a:r>
                        <a:rPr lang="en-US" sz="3400" dirty="0">
                          <a:solidFill>
                            <a:schemeClr val="tx1"/>
                          </a:solidFill>
                        </a:rPr>
                        <a:t>You</a:t>
                      </a:r>
                    </a:p>
                    <a:p>
                      <a:r>
                        <a:rPr lang="en-US" sz="3400" dirty="0">
                          <a:solidFill>
                            <a:schemeClr val="tx1"/>
                          </a:solidFill>
                        </a:rPr>
                        <a:t>(Personal Statement)</a:t>
                      </a:r>
                      <a:endParaRPr lang="en-US" sz="3400" b="1" dirty="0">
                        <a:solidFill>
                          <a:schemeClr val="tx1"/>
                        </a:solidFill>
                      </a:endParaRPr>
                    </a:p>
                  </a:txBody>
                  <a:tcPr marL="128588" marR="128588" marT="64294" marB="64294"/>
                </a:tc>
                <a:tc>
                  <a:txBody>
                    <a:bodyPr/>
                    <a:lstStyle/>
                    <a:p>
                      <a:r>
                        <a:rPr lang="en-US" sz="3400" dirty="0">
                          <a:solidFill>
                            <a:schemeClr val="tx1"/>
                          </a:solidFill>
                        </a:rPr>
                        <a:t>Your Work</a:t>
                      </a:r>
                    </a:p>
                    <a:p>
                      <a:r>
                        <a:rPr lang="en-US" sz="3400" dirty="0">
                          <a:solidFill>
                            <a:schemeClr val="tx1"/>
                          </a:solidFill>
                        </a:rPr>
                        <a:t>(Research Plan)</a:t>
                      </a:r>
                      <a:endParaRPr lang="en-US" sz="3400" b="1" dirty="0">
                        <a:solidFill>
                          <a:schemeClr val="tx1"/>
                        </a:solidFill>
                      </a:endParaRPr>
                    </a:p>
                  </a:txBody>
                  <a:tcPr marL="128588" marR="128588" marT="64294" marB="64294"/>
                </a:tc>
                <a:extLst>
                  <a:ext uri="{0D108BD9-81ED-4DB2-BD59-A6C34878D82A}">
                    <a16:rowId xmlns:a16="http://schemas.microsoft.com/office/drawing/2014/main" val="2027928816"/>
                  </a:ext>
                </a:extLst>
              </a:tr>
              <a:tr h="3775505">
                <a:tc>
                  <a:txBody>
                    <a:bodyPr/>
                    <a:lstStyle/>
                    <a:p>
                      <a:endParaRPr lang="en-US" sz="3400" b="1" dirty="0">
                        <a:solidFill>
                          <a:schemeClr val="tx1"/>
                        </a:solidFill>
                      </a:endParaRPr>
                    </a:p>
                    <a:p>
                      <a:endParaRPr lang="en-US" sz="3400" b="1" dirty="0">
                        <a:solidFill>
                          <a:schemeClr val="tx1"/>
                        </a:solidFill>
                      </a:endParaRPr>
                    </a:p>
                    <a:p>
                      <a:endParaRPr lang="en-US" sz="3400" b="1" dirty="0">
                        <a:solidFill>
                          <a:schemeClr val="tx1"/>
                        </a:solidFill>
                      </a:endParaRPr>
                    </a:p>
                    <a:p>
                      <a:endParaRPr lang="en-US" sz="3400" b="1" dirty="0">
                        <a:solidFill>
                          <a:schemeClr val="tx1"/>
                        </a:solidFill>
                      </a:endParaRPr>
                    </a:p>
                    <a:p>
                      <a:r>
                        <a:rPr lang="en-US" sz="3400" b="1" dirty="0">
                          <a:solidFill>
                            <a:schemeClr val="tx1"/>
                          </a:solidFill>
                        </a:rPr>
                        <a:t>Intellectual Merit</a:t>
                      </a:r>
                    </a:p>
                  </a:txBody>
                  <a:tcPr marL="128588" marR="128588" marT="64294" marB="64294"/>
                </a:tc>
                <a:tc>
                  <a:txBody>
                    <a:bodyPr/>
                    <a:lstStyle/>
                    <a:p>
                      <a:pPr algn="l"/>
                      <a:r>
                        <a:rPr lang="en-US" sz="3500" dirty="0"/>
                        <a:t>Your merit: describe your motivation, ability, research experiences, preparation, achievements, perseverance, and your future goals (scholarly, professionally)</a:t>
                      </a:r>
                    </a:p>
                    <a:p>
                      <a:pPr algn="l"/>
                      <a:endParaRPr lang="en-US" sz="3500" dirty="0"/>
                    </a:p>
                  </a:txBody>
                  <a:tcPr marL="128588" marR="128588" marT="64294" marB="64294"/>
                </a:tc>
                <a:tc>
                  <a:txBody>
                    <a:bodyPr/>
                    <a:lstStyle/>
                    <a:p>
                      <a:pPr algn="l"/>
                      <a:r>
                        <a:rPr lang="en-US" sz="3500" dirty="0"/>
                        <a:t>Merit of your work: describe your topic, innovation, rigor, creativity, new knowledge your research will create, and contributions to existing science</a:t>
                      </a:r>
                    </a:p>
                  </a:txBody>
                  <a:tcPr marL="128588" marR="128588" marT="64294" marB="64294"/>
                </a:tc>
                <a:extLst>
                  <a:ext uri="{0D108BD9-81ED-4DB2-BD59-A6C34878D82A}">
                    <a16:rowId xmlns:a16="http://schemas.microsoft.com/office/drawing/2014/main" val="259694460"/>
                  </a:ext>
                </a:extLst>
              </a:tr>
              <a:tr h="3962603">
                <a:tc>
                  <a:txBody>
                    <a:bodyPr/>
                    <a:lstStyle/>
                    <a:p>
                      <a:endParaRPr lang="en-US" sz="3400" b="1" dirty="0">
                        <a:solidFill>
                          <a:schemeClr val="tx1"/>
                        </a:solidFill>
                      </a:endParaRPr>
                    </a:p>
                    <a:p>
                      <a:endParaRPr lang="en-US" sz="3400" b="1" dirty="0">
                        <a:solidFill>
                          <a:schemeClr val="tx1"/>
                        </a:solidFill>
                      </a:endParaRPr>
                    </a:p>
                    <a:p>
                      <a:endParaRPr lang="en-US" sz="3400" b="1" dirty="0">
                        <a:solidFill>
                          <a:schemeClr val="tx1"/>
                        </a:solidFill>
                      </a:endParaRPr>
                    </a:p>
                    <a:p>
                      <a:r>
                        <a:rPr lang="en-US" sz="3400" b="1" dirty="0">
                          <a:solidFill>
                            <a:schemeClr val="tx1"/>
                          </a:solidFill>
                        </a:rPr>
                        <a:t>Broader Impacts </a:t>
                      </a:r>
                    </a:p>
                  </a:txBody>
                  <a:tcPr marL="128588" marR="128588" marT="64294" marB="64294"/>
                </a:tc>
                <a:tc>
                  <a:txBody>
                    <a:bodyPr/>
                    <a:lstStyle/>
                    <a:p>
                      <a:pPr algn="l"/>
                      <a:r>
                        <a:rPr lang="en-US" sz="3500" dirty="0"/>
                        <a:t>Your impact: describe your background, personal story, broadening participation, outreach, identity, initiative, leadership, communicating science</a:t>
                      </a:r>
                    </a:p>
                    <a:p>
                      <a:pPr algn="l"/>
                      <a:endParaRPr lang="en-US" sz="3500" dirty="0"/>
                    </a:p>
                  </a:txBody>
                  <a:tcPr marL="128588" marR="128588" marT="64294" marB="64294"/>
                </a:tc>
                <a:tc>
                  <a:txBody>
                    <a:bodyPr/>
                    <a:lstStyle/>
                    <a:p>
                      <a:pPr algn="l"/>
                      <a:r>
                        <a:rPr lang="en-US" sz="3500" dirty="0"/>
                        <a:t>Impact of your work: describe the foundational nature, relevance, importance to society, and any educational or interdisciplinary connections of your research</a:t>
                      </a:r>
                    </a:p>
                  </a:txBody>
                  <a:tcPr marL="128588" marR="128588" marT="64294" marB="64294"/>
                </a:tc>
                <a:extLst>
                  <a:ext uri="{0D108BD9-81ED-4DB2-BD59-A6C34878D82A}">
                    <a16:rowId xmlns:a16="http://schemas.microsoft.com/office/drawing/2014/main" val="4268438087"/>
                  </a:ext>
                </a:extLst>
              </a:tr>
            </a:tbl>
          </a:graphicData>
        </a:graphic>
      </p:graphicFrame>
    </p:spTree>
    <p:extLst>
      <p:ext uri="{BB962C8B-B14F-4D97-AF65-F5344CB8AC3E}">
        <p14:creationId xmlns:p14="http://schemas.microsoft.com/office/powerpoint/2010/main" val="355180566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a:xfrm>
            <a:off x="1689100" y="502557"/>
            <a:ext cx="21005800" cy="2286000"/>
          </a:xfrm>
        </p:spPr>
        <p:txBody>
          <a:bodyPr/>
          <a:lstStyle/>
          <a:p>
            <a:r>
              <a:rPr lang="en-US" altLang="en-US" sz="11250" dirty="0"/>
              <a:t>Intellectual Merits</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2955472" y="3893344"/>
            <a:ext cx="19739428" cy="8643561"/>
          </a:xfrm>
        </p:spPr>
        <p:txBody>
          <a:bodyPr>
            <a:normAutofit/>
          </a:bodyPr>
          <a:lstStyle/>
          <a:p>
            <a:pPr marL="375060" indent="0">
              <a:spcBef>
                <a:spcPts val="2400"/>
              </a:spcBef>
              <a:buNone/>
              <a:defRPr/>
            </a:pPr>
            <a:r>
              <a:rPr lang="en-US" altLang="en-US" b="1" dirty="0"/>
              <a:t>This is you describing the academic merits of your work, your research project: </a:t>
            </a:r>
          </a:p>
          <a:p>
            <a:pPr>
              <a:spcBef>
                <a:spcPts val="2400"/>
              </a:spcBef>
              <a:defRPr/>
            </a:pPr>
            <a:r>
              <a:rPr lang="en-US" altLang="en-US" dirty="0"/>
              <a:t>The value of your project to your discipline and greater academia – what’s remarkable?  </a:t>
            </a:r>
          </a:p>
          <a:p>
            <a:pPr>
              <a:spcBef>
                <a:spcPts val="2400"/>
              </a:spcBef>
              <a:defRPr/>
            </a:pPr>
            <a:r>
              <a:rPr lang="en-US" altLang="en-US" dirty="0"/>
              <a:t>What is your contribution to existing science?</a:t>
            </a:r>
          </a:p>
          <a:p>
            <a:pPr>
              <a:spcBef>
                <a:spcPts val="2400"/>
              </a:spcBef>
              <a:defRPr/>
            </a:pPr>
            <a:r>
              <a:rPr lang="en-US" altLang="en-US" dirty="0"/>
              <a:t>What is your innovative approach to your research? </a:t>
            </a:r>
          </a:p>
          <a:p>
            <a:pPr>
              <a:spcBef>
                <a:spcPts val="2400"/>
              </a:spcBef>
              <a:defRPr/>
            </a:pPr>
            <a:r>
              <a:rPr lang="en-US" altLang="en-US" dirty="0"/>
              <a:t>Your research training – and forthcoming training. </a:t>
            </a:r>
          </a:p>
          <a:p>
            <a:pPr>
              <a:spcBef>
                <a:spcPts val="2400"/>
              </a:spcBef>
              <a:defRPr/>
            </a:pPr>
            <a:r>
              <a:rPr lang="en-US" altLang="en-US" dirty="0"/>
              <a:t>How will you communicate your research? Be bold and state specifically your plan for presentations, journal publications, etc. </a:t>
            </a:r>
          </a:p>
        </p:txBody>
      </p:sp>
    </p:spTree>
    <p:extLst>
      <p:ext uri="{BB962C8B-B14F-4D97-AF65-F5344CB8AC3E}">
        <p14:creationId xmlns:p14="http://schemas.microsoft.com/office/powerpoint/2010/main" val="367608301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a:xfrm>
            <a:off x="1689100" y="486228"/>
            <a:ext cx="21005800" cy="2286000"/>
          </a:xfrm>
        </p:spPr>
        <p:txBody>
          <a:bodyPr/>
          <a:lstStyle/>
          <a:p>
            <a:r>
              <a:rPr lang="en-US" altLang="en-US" sz="11250" dirty="0"/>
              <a:t>Broader Impacts</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3167743" y="3893343"/>
            <a:ext cx="19527157" cy="9349127"/>
          </a:xfrm>
        </p:spPr>
        <p:txBody>
          <a:bodyPr>
            <a:normAutofit lnSpcReduction="10000"/>
          </a:bodyPr>
          <a:lstStyle/>
          <a:p>
            <a:pPr marL="375060" indent="0">
              <a:spcBef>
                <a:spcPts val="2400"/>
              </a:spcBef>
              <a:buNone/>
              <a:defRPr/>
            </a:pPr>
            <a:r>
              <a:rPr lang="en-US" altLang="en-US" b="1" dirty="0"/>
              <a:t>This is where you describe the greater reach of your research. Describe the communities your research will impact and how: </a:t>
            </a:r>
          </a:p>
          <a:p>
            <a:pPr marL="1060860" indent="-685800">
              <a:spcBef>
                <a:spcPts val="2400"/>
              </a:spcBef>
              <a:defRPr/>
            </a:pPr>
            <a:r>
              <a:rPr lang="en-US" altLang="en-US" dirty="0"/>
              <a:t>What is the importance of your research to society? </a:t>
            </a:r>
          </a:p>
          <a:p>
            <a:pPr marL="1060860" indent="-685800">
              <a:spcBef>
                <a:spcPts val="2400"/>
              </a:spcBef>
              <a:defRPr/>
            </a:pPr>
            <a:r>
              <a:rPr lang="en-US" altLang="en-US" dirty="0"/>
              <a:t>Describe the relevance of your research to the society.</a:t>
            </a:r>
          </a:p>
          <a:p>
            <a:pPr marL="1060860" indent="-685800">
              <a:spcBef>
                <a:spcPts val="2400"/>
              </a:spcBef>
              <a:defRPr/>
            </a:pPr>
            <a:r>
              <a:rPr lang="en-US" altLang="en-US" dirty="0"/>
              <a:t>Are any specific communities impacted? Who and how? </a:t>
            </a:r>
          </a:p>
          <a:p>
            <a:pPr marL="1060860" indent="-685800">
              <a:spcBef>
                <a:spcPts val="2400"/>
              </a:spcBef>
              <a:defRPr/>
            </a:pPr>
            <a:r>
              <a:rPr lang="en-US" altLang="en-US" dirty="0"/>
              <a:t>What are the interdisciplinary connections of your research? How will this project impact more than just your primary discipline? </a:t>
            </a:r>
          </a:p>
          <a:p>
            <a:pPr marL="1060860" indent="-685800">
              <a:spcBef>
                <a:spcPts val="2400"/>
              </a:spcBef>
              <a:defRPr/>
            </a:pPr>
            <a:r>
              <a:rPr lang="en-US" altLang="en-US" dirty="0"/>
              <a:t>What sort of outreach will you engage in?</a:t>
            </a:r>
          </a:p>
          <a:p>
            <a:pPr marL="1060860" indent="-685800">
              <a:spcBef>
                <a:spcPts val="2400"/>
              </a:spcBef>
              <a:defRPr/>
            </a:pPr>
            <a:r>
              <a:rPr lang="en-US" altLang="en-US" dirty="0"/>
              <a:t>What sort of leadership role will you have with your research? </a:t>
            </a:r>
          </a:p>
          <a:p>
            <a:pPr marL="1060860" indent="-685800">
              <a:spcBef>
                <a:spcPts val="2400"/>
              </a:spcBef>
              <a:defRPr/>
            </a:pPr>
            <a:r>
              <a:rPr lang="en-US" altLang="en-US" dirty="0"/>
              <a:t>Can you quantify your impact? </a:t>
            </a:r>
          </a:p>
        </p:txBody>
      </p:sp>
    </p:spTree>
    <p:extLst>
      <p:ext uri="{BB962C8B-B14F-4D97-AF65-F5344CB8AC3E}">
        <p14:creationId xmlns:p14="http://schemas.microsoft.com/office/powerpoint/2010/main" val="385117321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EB028-4375-1C4B-90AE-08AD63BD54AE}"/>
              </a:ext>
            </a:extLst>
          </p:cNvPr>
          <p:cNvSpPr>
            <a:spLocks noGrp="1"/>
          </p:cNvSpPr>
          <p:nvPr>
            <p:ph type="title"/>
          </p:nvPr>
        </p:nvSpPr>
        <p:spPr/>
        <p:txBody>
          <a:bodyPr/>
          <a:lstStyle/>
          <a:p>
            <a:r>
              <a:rPr lang="en-US" dirty="0"/>
              <a:t>Suggested Page Structure </a:t>
            </a:r>
          </a:p>
        </p:txBody>
      </p:sp>
      <p:pic>
        <p:nvPicPr>
          <p:cNvPr id="5" name="Content Placeholder 4">
            <a:extLst>
              <a:ext uri="{FF2B5EF4-FFF2-40B4-BE49-F238E27FC236}">
                <a16:creationId xmlns:a16="http://schemas.microsoft.com/office/drawing/2014/main" id="{11850308-5094-EC49-8984-EBBC311E3D4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59" t="1271" r="1039" b="2848"/>
          <a:stretch/>
        </p:blipFill>
        <p:spPr>
          <a:xfrm>
            <a:off x="5875867" y="2777067"/>
            <a:ext cx="12700000" cy="10210800"/>
          </a:xfrm>
        </p:spPr>
      </p:pic>
    </p:spTree>
    <p:extLst>
      <p:ext uri="{BB962C8B-B14F-4D97-AF65-F5344CB8AC3E}">
        <p14:creationId xmlns:p14="http://schemas.microsoft.com/office/powerpoint/2010/main" val="419289005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00620-0FD8-144F-B031-5EBA0953FB3A}"/>
              </a:ext>
            </a:extLst>
          </p:cNvPr>
          <p:cNvSpPr>
            <a:spLocks noGrp="1"/>
          </p:cNvSpPr>
          <p:nvPr>
            <p:ph type="title"/>
          </p:nvPr>
        </p:nvSpPr>
        <p:spPr/>
        <p:txBody>
          <a:bodyPr/>
          <a:lstStyle/>
          <a:p>
            <a:r>
              <a:rPr lang="en-US" dirty="0"/>
              <a:t>Introducing Your Plan</a:t>
            </a:r>
          </a:p>
        </p:txBody>
      </p:sp>
      <p:sp>
        <p:nvSpPr>
          <p:cNvPr id="3" name="Content Placeholder 2">
            <a:extLst>
              <a:ext uri="{FF2B5EF4-FFF2-40B4-BE49-F238E27FC236}">
                <a16:creationId xmlns:a16="http://schemas.microsoft.com/office/drawing/2014/main" id="{7F0CEB33-B108-B043-A75A-F876141CD859}"/>
              </a:ext>
            </a:extLst>
          </p:cNvPr>
          <p:cNvSpPr>
            <a:spLocks noGrp="1"/>
          </p:cNvSpPr>
          <p:nvPr>
            <p:ph idx="1"/>
          </p:nvPr>
        </p:nvSpPr>
        <p:spPr>
          <a:xfrm>
            <a:off x="3556000" y="3149600"/>
            <a:ext cx="18914533" cy="8026400"/>
          </a:xfrm>
        </p:spPr>
        <p:txBody>
          <a:bodyPr/>
          <a:lstStyle/>
          <a:p>
            <a:pPr marL="0" indent="0">
              <a:spcBef>
                <a:spcPts val="2400"/>
              </a:spcBef>
              <a:buNone/>
            </a:pPr>
            <a:r>
              <a:rPr lang="en-US" b="1" dirty="0"/>
              <a:t>Consider one of the following hooks: </a:t>
            </a:r>
          </a:p>
          <a:p>
            <a:pPr>
              <a:spcBef>
                <a:spcPts val="2400"/>
              </a:spcBef>
            </a:pPr>
            <a:r>
              <a:rPr lang="en-US" dirty="0"/>
              <a:t>What are you hoping to solve with your project? What’s the question you’re answering? </a:t>
            </a:r>
          </a:p>
          <a:p>
            <a:pPr>
              <a:spcBef>
                <a:spcPts val="2400"/>
              </a:spcBef>
            </a:pPr>
            <a:r>
              <a:rPr lang="en-US" dirty="0"/>
              <a:t>What is innovative about your project? </a:t>
            </a:r>
          </a:p>
          <a:p>
            <a:pPr>
              <a:spcBef>
                <a:spcPts val="2400"/>
              </a:spcBef>
            </a:pPr>
            <a:r>
              <a:rPr lang="en-US" dirty="0"/>
              <a:t>What’s a problem left unsolved that you hope to solve? Why have other solutions been ineffective? </a:t>
            </a:r>
          </a:p>
          <a:p>
            <a:pPr>
              <a:spcBef>
                <a:spcPts val="2400"/>
              </a:spcBef>
            </a:pPr>
            <a:r>
              <a:rPr lang="en-US" dirty="0"/>
              <a:t>What broader impact are you hoping your project will have? </a:t>
            </a:r>
          </a:p>
        </p:txBody>
      </p:sp>
    </p:spTree>
    <p:extLst>
      <p:ext uri="{BB962C8B-B14F-4D97-AF65-F5344CB8AC3E}">
        <p14:creationId xmlns:p14="http://schemas.microsoft.com/office/powerpoint/2010/main" val="383001175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C6DD-AA3D-384C-AFFE-94969BA81200}"/>
              </a:ext>
            </a:extLst>
          </p:cNvPr>
          <p:cNvSpPr>
            <a:spLocks noGrp="1"/>
          </p:cNvSpPr>
          <p:nvPr>
            <p:ph type="title"/>
          </p:nvPr>
        </p:nvSpPr>
        <p:spPr/>
        <p:txBody>
          <a:bodyPr/>
          <a:lstStyle/>
          <a:p>
            <a:r>
              <a:rPr lang="en-US" dirty="0"/>
              <a:t>Outlining Your Plan</a:t>
            </a:r>
          </a:p>
        </p:txBody>
      </p:sp>
      <p:sp>
        <p:nvSpPr>
          <p:cNvPr id="3" name="Content Placeholder 2">
            <a:extLst>
              <a:ext uri="{FF2B5EF4-FFF2-40B4-BE49-F238E27FC236}">
                <a16:creationId xmlns:a16="http://schemas.microsoft.com/office/drawing/2014/main" id="{BAA9C1AD-5557-3947-A136-83906F50C424}"/>
              </a:ext>
            </a:extLst>
          </p:cNvPr>
          <p:cNvSpPr>
            <a:spLocks noGrp="1"/>
          </p:cNvSpPr>
          <p:nvPr>
            <p:ph idx="1"/>
          </p:nvPr>
        </p:nvSpPr>
        <p:spPr>
          <a:xfrm>
            <a:off x="3471332" y="3149600"/>
            <a:ext cx="19223567" cy="7874000"/>
          </a:xfrm>
        </p:spPr>
        <p:txBody>
          <a:bodyPr/>
          <a:lstStyle/>
          <a:p>
            <a:pPr>
              <a:spcBef>
                <a:spcPts val="2400"/>
              </a:spcBef>
            </a:pPr>
            <a:r>
              <a:rPr lang="en-US" dirty="0"/>
              <a:t>Introduction – what’s your hook? </a:t>
            </a:r>
          </a:p>
          <a:p>
            <a:pPr>
              <a:spcBef>
                <a:spcPts val="2400"/>
              </a:spcBef>
            </a:pPr>
            <a:r>
              <a:rPr lang="en-US" dirty="0"/>
              <a:t>Outline your plan – who | what | where | when | why | how</a:t>
            </a:r>
          </a:p>
          <a:p>
            <a:pPr>
              <a:spcBef>
                <a:spcPts val="2400"/>
              </a:spcBef>
            </a:pPr>
            <a:r>
              <a:rPr lang="en-US" dirty="0"/>
              <a:t>Discuss risk, practicalities </a:t>
            </a:r>
          </a:p>
          <a:p>
            <a:pPr>
              <a:spcBef>
                <a:spcPts val="2400"/>
              </a:spcBef>
            </a:pPr>
            <a:r>
              <a:rPr lang="en-US" dirty="0"/>
              <a:t>Intellectual merit &amp; broader impact</a:t>
            </a:r>
          </a:p>
          <a:p>
            <a:pPr>
              <a:spcBef>
                <a:spcPts val="2400"/>
              </a:spcBef>
            </a:pPr>
            <a:r>
              <a:rPr lang="en-US" dirty="0"/>
              <a:t>Conclusion – strategic repetition </a:t>
            </a:r>
          </a:p>
          <a:p>
            <a:pPr>
              <a:spcBef>
                <a:spcPts val="2400"/>
              </a:spcBef>
            </a:pPr>
            <a:r>
              <a:rPr lang="en-US" dirty="0"/>
              <a:t>Citations </a:t>
            </a:r>
          </a:p>
        </p:txBody>
      </p:sp>
    </p:spTree>
    <p:extLst>
      <p:ext uri="{BB962C8B-B14F-4D97-AF65-F5344CB8AC3E}">
        <p14:creationId xmlns:p14="http://schemas.microsoft.com/office/powerpoint/2010/main" val="98207327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a:xfrm>
            <a:off x="1689100" y="469900"/>
            <a:ext cx="21005800" cy="2286000"/>
          </a:xfrm>
        </p:spPr>
        <p:txBody>
          <a:bodyPr/>
          <a:lstStyle/>
          <a:p>
            <a:r>
              <a:rPr lang="en-US" altLang="en-US" sz="11250" dirty="0"/>
              <a:t>Writing Tips</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3282044" y="3893344"/>
            <a:ext cx="19412856" cy="7440403"/>
          </a:xfrm>
        </p:spPr>
        <p:txBody>
          <a:bodyPr>
            <a:normAutofit/>
          </a:bodyPr>
          <a:lstStyle/>
          <a:p>
            <a:pPr marL="375060" indent="0">
              <a:spcBef>
                <a:spcPts val="2400"/>
              </a:spcBef>
              <a:buNone/>
              <a:defRPr/>
            </a:pPr>
            <a:r>
              <a:rPr lang="en-US" altLang="en-US" b="1" dirty="0"/>
              <a:t>Write clearly</a:t>
            </a:r>
          </a:p>
          <a:p>
            <a:pPr>
              <a:spcBef>
                <a:spcPts val="2400"/>
              </a:spcBef>
              <a:defRPr/>
            </a:pPr>
            <a:r>
              <a:rPr lang="en-US" altLang="en-US" dirty="0"/>
              <a:t>Be pithy and succinct – only include what is necessary</a:t>
            </a:r>
          </a:p>
          <a:p>
            <a:pPr>
              <a:spcBef>
                <a:spcPts val="2400"/>
              </a:spcBef>
              <a:defRPr/>
            </a:pPr>
            <a:r>
              <a:rPr lang="en-US" altLang="en-US" dirty="0"/>
              <a:t>Omit unnecessary language, especially technical jargon</a:t>
            </a:r>
          </a:p>
          <a:p>
            <a:pPr>
              <a:spcBef>
                <a:spcPts val="2400"/>
              </a:spcBef>
              <a:defRPr/>
            </a:pPr>
            <a:r>
              <a:rPr lang="en-US" altLang="en-US" dirty="0"/>
              <a:t>Use shorter words over longer, more complicated vocabulary</a:t>
            </a:r>
          </a:p>
          <a:p>
            <a:pPr>
              <a:spcBef>
                <a:spcPts val="2400"/>
              </a:spcBef>
              <a:defRPr/>
            </a:pPr>
            <a:r>
              <a:rPr lang="en-US" altLang="en-US" dirty="0"/>
              <a:t>Make sure each sentence is purposeful</a:t>
            </a:r>
          </a:p>
          <a:p>
            <a:pPr>
              <a:spcBef>
                <a:spcPts val="2400"/>
              </a:spcBef>
              <a:defRPr/>
            </a:pPr>
            <a:r>
              <a:rPr lang="en-US" altLang="en-US" dirty="0"/>
              <a:t>Use effective repetition – past research experience, research skills, originality, awards and publications that support your work, etc.</a:t>
            </a:r>
          </a:p>
        </p:txBody>
      </p:sp>
    </p:spTree>
    <p:extLst>
      <p:ext uri="{BB962C8B-B14F-4D97-AF65-F5344CB8AC3E}">
        <p14:creationId xmlns:p14="http://schemas.microsoft.com/office/powerpoint/2010/main" val="273912486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a:xfrm>
            <a:off x="1689100" y="469900"/>
            <a:ext cx="21005800" cy="2286000"/>
          </a:xfrm>
        </p:spPr>
        <p:txBody>
          <a:bodyPr/>
          <a:lstStyle/>
          <a:p>
            <a:r>
              <a:rPr lang="en-US" altLang="en-US" sz="11250" dirty="0"/>
              <a:t>Writing Tips</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3282043" y="3893345"/>
            <a:ext cx="19650145" cy="6670382"/>
          </a:xfrm>
        </p:spPr>
        <p:txBody>
          <a:bodyPr>
            <a:normAutofit/>
          </a:bodyPr>
          <a:lstStyle/>
          <a:p>
            <a:pPr marL="375060" indent="0">
              <a:spcBef>
                <a:spcPts val="2400"/>
              </a:spcBef>
              <a:buNone/>
              <a:defRPr/>
            </a:pPr>
            <a:r>
              <a:rPr lang="en-US" altLang="en-US" b="1" dirty="0"/>
              <a:t>Originality is key</a:t>
            </a:r>
          </a:p>
          <a:p>
            <a:pPr>
              <a:spcBef>
                <a:spcPts val="2400"/>
              </a:spcBef>
              <a:defRPr/>
            </a:pPr>
            <a:r>
              <a:rPr lang="en-US" altLang="en-US" dirty="0"/>
              <a:t>You need to weave into your narrative a statement of originality</a:t>
            </a:r>
          </a:p>
          <a:p>
            <a:pPr>
              <a:spcBef>
                <a:spcPts val="2400"/>
              </a:spcBef>
              <a:defRPr/>
            </a:pPr>
            <a:r>
              <a:rPr lang="en-US" altLang="en-US" dirty="0"/>
              <a:t>How is this project different from what others have done? </a:t>
            </a:r>
          </a:p>
          <a:p>
            <a:pPr>
              <a:spcBef>
                <a:spcPts val="2400"/>
              </a:spcBef>
              <a:defRPr/>
            </a:pPr>
            <a:r>
              <a:rPr lang="en-US" altLang="en-US" dirty="0"/>
              <a:t>The originality of your project, as illustrated in your research statement, should be corroborated by your PI in their recommendation</a:t>
            </a:r>
          </a:p>
        </p:txBody>
      </p:sp>
    </p:spTree>
    <p:extLst>
      <p:ext uri="{BB962C8B-B14F-4D97-AF65-F5344CB8AC3E}">
        <p14:creationId xmlns:p14="http://schemas.microsoft.com/office/powerpoint/2010/main" val="220983009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a:xfrm>
            <a:off x="1689100" y="486229"/>
            <a:ext cx="21005800" cy="2286000"/>
          </a:xfrm>
        </p:spPr>
        <p:txBody>
          <a:bodyPr/>
          <a:lstStyle/>
          <a:p>
            <a:r>
              <a:rPr lang="en-US" altLang="en-US" sz="11250" dirty="0"/>
              <a:t>Writing Tips</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3412670" y="3893344"/>
            <a:ext cx="19282230" cy="8264789"/>
          </a:xfrm>
        </p:spPr>
        <p:txBody>
          <a:bodyPr>
            <a:normAutofit/>
          </a:bodyPr>
          <a:lstStyle/>
          <a:p>
            <a:pPr marL="375060" indent="0">
              <a:spcBef>
                <a:spcPts val="2400"/>
              </a:spcBef>
              <a:buNone/>
              <a:defRPr/>
            </a:pPr>
            <a:r>
              <a:rPr lang="en-US" altLang="en-US" b="1" dirty="0"/>
              <a:t>Be confident in yourself</a:t>
            </a:r>
          </a:p>
          <a:p>
            <a:pPr>
              <a:spcBef>
                <a:spcPts val="2400"/>
              </a:spcBef>
              <a:defRPr/>
            </a:pPr>
            <a:r>
              <a:rPr lang="en-US" altLang="en-US" dirty="0"/>
              <a:t>Remember that the NSF is funding </a:t>
            </a:r>
            <a:r>
              <a:rPr lang="en-US" altLang="en-US" u="sng" dirty="0"/>
              <a:t>you</a:t>
            </a:r>
            <a:r>
              <a:rPr lang="en-US" altLang="en-US" dirty="0"/>
              <a:t> and your research project, not your PI’s lab (though they may be providing support…)</a:t>
            </a:r>
          </a:p>
          <a:p>
            <a:pPr>
              <a:spcBef>
                <a:spcPts val="2400"/>
              </a:spcBef>
              <a:defRPr/>
            </a:pPr>
            <a:r>
              <a:rPr lang="en-US" altLang="en-US" dirty="0"/>
              <a:t>Take ownership of your scholarly and research path and career goals</a:t>
            </a:r>
          </a:p>
          <a:p>
            <a:pPr>
              <a:spcBef>
                <a:spcPts val="2400"/>
              </a:spcBef>
              <a:defRPr/>
            </a:pPr>
            <a:r>
              <a:rPr lang="en-US" altLang="en-US" dirty="0"/>
              <a:t>Be honest about your preparation and acknowledge what needs to still happen </a:t>
            </a:r>
          </a:p>
          <a:p>
            <a:pPr>
              <a:spcBef>
                <a:spcPts val="2400"/>
              </a:spcBef>
              <a:defRPr/>
            </a:pPr>
            <a:r>
              <a:rPr lang="en-US" altLang="en-US" dirty="0"/>
              <a:t>Talk about how your research history supports this research</a:t>
            </a:r>
          </a:p>
          <a:p>
            <a:pPr>
              <a:spcBef>
                <a:spcPts val="2400"/>
              </a:spcBef>
              <a:defRPr/>
            </a:pPr>
            <a:r>
              <a:rPr lang="en-US" altLang="en-US" dirty="0"/>
              <a:t>Let your passion for your discipline and this project show</a:t>
            </a:r>
          </a:p>
        </p:txBody>
      </p:sp>
    </p:spTree>
    <p:extLst>
      <p:ext uri="{BB962C8B-B14F-4D97-AF65-F5344CB8AC3E}">
        <p14:creationId xmlns:p14="http://schemas.microsoft.com/office/powerpoint/2010/main" val="269947137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a:xfrm>
            <a:off x="1689100" y="486229"/>
            <a:ext cx="21005800" cy="2286000"/>
          </a:xfrm>
        </p:spPr>
        <p:txBody>
          <a:bodyPr/>
          <a:lstStyle/>
          <a:p>
            <a:r>
              <a:rPr lang="en-US" altLang="en-US" sz="11250" dirty="0"/>
              <a:t>Writing Tips</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3412670" y="3893344"/>
            <a:ext cx="19282230" cy="7147189"/>
          </a:xfrm>
        </p:spPr>
        <p:txBody>
          <a:bodyPr>
            <a:normAutofit/>
          </a:bodyPr>
          <a:lstStyle/>
          <a:p>
            <a:pPr marL="375060" indent="0">
              <a:spcBef>
                <a:spcPts val="2400"/>
              </a:spcBef>
              <a:buNone/>
              <a:defRPr/>
            </a:pPr>
            <a:r>
              <a:rPr lang="en-US" altLang="en-US" b="1" dirty="0"/>
              <a:t>What’s different? </a:t>
            </a:r>
          </a:p>
          <a:p>
            <a:pPr>
              <a:spcBef>
                <a:spcPts val="2400"/>
              </a:spcBef>
              <a:defRPr/>
            </a:pPr>
            <a:r>
              <a:rPr lang="en-US" altLang="en-US" dirty="0"/>
              <a:t>Illustrate how your project is cutting-edge science</a:t>
            </a:r>
          </a:p>
          <a:p>
            <a:pPr>
              <a:spcBef>
                <a:spcPts val="2400"/>
              </a:spcBef>
              <a:defRPr/>
            </a:pPr>
            <a:r>
              <a:rPr lang="en-US" altLang="en-US" dirty="0"/>
              <a:t>Projects shouldn’t be incremental – when talking about your project, don’t say “we’ve always done this, but I’m changing this one variable;” rather, be innovative and step outside of the box</a:t>
            </a:r>
          </a:p>
          <a:p>
            <a:pPr>
              <a:spcBef>
                <a:spcPts val="2400"/>
              </a:spcBef>
              <a:defRPr/>
            </a:pPr>
            <a:r>
              <a:rPr lang="en-US" altLang="en-US" dirty="0"/>
              <a:t>Illustrate your originality – can’t be your PI’s idea, and they’ll be asked to confirm this</a:t>
            </a:r>
          </a:p>
          <a:p>
            <a:pPr>
              <a:spcBef>
                <a:spcPts val="2400"/>
              </a:spcBef>
              <a:defRPr/>
            </a:pPr>
            <a:endParaRPr lang="en-US" altLang="en-US" dirty="0"/>
          </a:p>
        </p:txBody>
      </p:sp>
    </p:spTree>
    <p:extLst>
      <p:ext uri="{BB962C8B-B14F-4D97-AF65-F5344CB8AC3E}">
        <p14:creationId xmlns:p14="http://schemas.microsoft.com/office/powerpoint/2010/main" val="270861933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339838"/>
            <a:ext cx="18288000" cy="2678906"/>
          </a:xfrm>
        </p:spPr>
        <p:txBody>
          <a:bodyPr/>
          <a:lstStyle/>
          <a:p>
            <a:pPr eaLnBrk="1" hangingPunct="1"/>
            <a:r>
              <a:rPr lang="en-US" altLang="en-US" sz="11250" dirty="0"/>
              <a:t>What is the NSF-GRFP</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2432956" y="3893344"/>
            <a:ext cx="20035157" cy="8304099"/>
          </a:xfrm>
        </p:spPr>
        <p:txBody>
          <a:bodyPr>
            <a:normAutofit/>
          </a:bodyPr>
          <a:lstStyle/>
          <a:p>
            <a:pPr marL="375060" indent="0">
              <a:buNone/>
            </a:pPr>
            <a:r>
              <a:rPr lang="en-US" sz="3375" dirty="0"/>
              <a:t>The NSF Graduate Research Fellowship Program (GRFP) helps </a:t>
            </a:r>
            <a:r>
              <a:rPr lang="en-US" sz="3375" b="1" dirty="0">
                <a:solidFill>
                  <a:srgbClr val="FF0000"/>
                </a:solidFill>
              </a:rPr>
              <a:t>ensure the vitality of the human resource base of science and engineering in the United States and reinforces its diversity</a:t>
            </a:r>
            <a:r>
              <a:rPr lang="en-US" sz="3375" dirty="0"/>
              <a:t>. The program recognizes and supports outstanding graduate students in NSF-supported science, technology, engineering, and mathematics disciplines who are pursuing research-based master’s and doctoral degrees at accredited United States institutions.</a:t>
            </a:r>
          </a:p>
          <a:p>
            <a:pPr marL="375060" indent="0">
              <a:buNone/>
            </a:pPr>
            <a:r>
              <a:rPr lang="en-US" sz="3375" dirty="0"/>
              <a:t>As the oldest graduate fellowship of its kind, the </a:t>
            </a:r>
            <a:r>
              <a:rPr lang="en-US" sz="3375" b="1" dirty="0">
                <a:solidFill>
                  <a:srgbClr val="FF0000"/>
                </a:solidFill>
              </a:rPr>
              <a:t>GRFP has a long history of selecting recipients who achieve high levels of success in their future academic and professional careers</a:t>
            </a:r>
            <a:r>
              <a:rPr lang="en-US" sz="3375" dirty="0"/>
              <a:t>. The reputation of the GRFP follows recipients and often helps them </a:t>
            </a:r>
            <a:r>
              <a:rPr lang="en-US" sz="3375" b="1" dirty="0">
                <a:solidFill>
                  <a:srgbClr val="FF0000"/>
                </a:solidFill>
              </a:rPr>
              <a:t>become life-long leaders that contribute significantly to both scientific innovation and teaching</a:t>
            </a:r>
            <a:r>
              <a:rPr lang="en-US" sz="3375" dirty="0"/>
              <a:t>. Past fellows include numerous Nobel Prize winners, former U.S. Secretary of Energy, Steven Chu, Google founder, Sergey </a:t>
            </a:r>
            <a:r>
              <a:rPr lang="en-US" sz="3375" dirty="0" err="1"/>
              <a:t>Brin</a:t>
            </a:r>
            <a:r>
              <a:rPr lang="en-US" sz="3375" dirty="0"/>
              <a:t> and </a:t>
            </a:r>
            <a:r>
              <a:rPr lang="en-US" sz="3375" i="1" dirty="0"/>
              <a:t>Freakonomics</a:t>
            </a:r>
            <a:r>
              <a:rPr lang="en-US" sz="3375" dirty="0"/>
              <a:t> co-author, Steven Levitt.</a:t>
            </a:r>
          </a:p>
          <a:p>
            <a:pPr marL="375060" indent="0" algn="r">
              <a:buNone/>
            </a:pPr>
            <a:r>
              <a:rPr lang="en-US" sz="3375" b="1" dirty="0"/>
              <a:t>- National Science Foundation</a:t>
            </a:r>
          </a:p>
        </p:txBody>
      </p:sp>
    </p:spTree>
    <p:extLst>
      <p:ext uri="{BB962C8B-B14F-4D97-AF65-F5344CB8AC3E}">
        <p14:creationId xmlns:p14="http://schemas.microsoft.com/office/powerpoint/2010/main" val="195792494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a:xfrm>
            <a:off x="1689100" y="486229"/>
            <a:ext cx="21005800" cy="2286000"/>
          </a:xfrm>
        </p:spPr>
        <p:txBody>
          <a:bodyPr/>
          <a:lstStyle/>
          <a:p>
            <a:r>
              <a:rPr lang="en-US" altLang="en-US" sz="11250" dirty="0"/>
              <a:t>Writing Tips</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3412670" y="3893344"/>
            <a:ext cx="19282230" cy="9336427"/>
          </a:xfrm>
        </p:spPr>
        <p:txBody>
          <a:bodyPr>
            <a:normAutofit/>
          </a:bodyPr>
          <a:lstStyle/>
          <a:p>
            <a:pPr marL="375060" indent="0">
              <a:spcBef>
                <a:spcPts val="2400"/>
              </a:spcBef>
              <a:buNone/>
              <a:defRPr/>
            </a:pPr>
            <a:r>
              <a:rPr lang="en-US" altLang="en-US" b="1" dirty="0"/>
              <a:t>What are you really showing? </a:t>
            </a:r>
          </a:p>
          <a:p>
            <a:pPr>
              <a:spcBef>
                <a:spcPts val="2400"/>
              </a:spcBef>
              <a:defRPr/>
            </a:pPr>
            <a:r>
              <a:rPr lang="en-US" altLang="en-US" dirty="0"/>
              <a:t>You’re proposing a project, but you will not be locked into the complete proposal – things happen! </a:t>
            </a:r>
          </a:p>
          <a:p>
            <a:pPr>
              <a:spcBef>
                <a:spcPts val="2400"/>
              </a:spcBef>
              <a:defRPr/>
            </a:pPr>
            <a:r>
              <a:rPr lang="en-US" altLang="en-US" dirty="0"/>
              <a:t>Your proposal illustrates what you’re capable of:</a:t>
            </a:r>
          </a:p>
          <a:p>
            <a:pPr lvl="2">
              <a:spcBef>
                <a:spcPts val="2400"/>
              </a:spcBef>
              <a:defRPr/>
            </a:pPr>
            <a:r>
              <a:rPr lang="en-US" altLang="en-US" dirty="0"/>
              <a:t>Determining original research </a:t>
            </a:r>
          </a:p>
          <a:p>
            <a:pPr lvl="2">
              <a:spcBef>
                <a:spcPts val="2400"/>
              </a:spcBef>
              <a:defRPr/>
            </a:pPr>
            <a:r>
              <a:rPr lang="en-US" altLang="en-US" dirty="0"/>
              <a:t>Conducting scalable and feasible research </a:t>
            </a:r>
          </a:p>
          <a:p>
            <a:pPr lvl="2">
              <a:spcBef>
                <a:spcPts val="2400"/>
              </a:spcBef>
              <a:defRPr/>
            </a:pPr>
            <a:r>
              <a:rPr lang="en-US" altLang="en-US" dirty="0"/>
              <a:t>Crafting an innovative, cutting-edge project</a:t>
            </a:r>
          </a:p>
          <a:p>
            <a:pPr lvl="2">
              <a:spcBef>
                <a:spcPts val="2400"/>
              </a:spcBef>
              <a:defRPr/>
            </a:pPr>
            <a:r>
              <a:rPr lang="en-US" altLang="en-US" dirty="0"/>
              <a:t>Considering risks and other important considerations</a:t>
            </a:r>
          </a:p>
          <a:p>
            <a:pPr>
              <a:spcBef>
                <a:spcPts val="2400"/>
              </a:spcBef>
              <a:defRPr/>
            </a:pPr>
            <a:r>
              <a:rPr lang="en-US" altLang="en-US" dirty="0"/>
              <a:t>Show your acumen for this level of research</a:t>
            </a:r>
          </a:p>
          <a:p>
            <a:pPr>
              <a:spcBef>
                <a:spcPts val="2400"/>
              </a:spcBef>
              <a:defRPr/>
            </a:pPr>
            <a:endParaRPr lang="en-US" altLang="en-US" dirty="0"/>
          </a:p>
        </p:txBody>
      </p:sp>
    </p:spTree>
    <p:extLst>
      <p:ext uri="{BB962C8B-B14F-4D97-AF65-F5344CB8AC3E}">
        <p14:creationId xmlns:p14="http://schemas.microsoft.com/office/powerpoint/2010/main" val="57512796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a:xfrm>
            <a:off x="1689100" y="486229"/>
            <a:ext cx="21005800" cy="2286000"/>
          </a:xfrm>
        </p:spPr>
        <p:txBody>
          <a:bodyPr/>
          <a:lstStyle/>
          <a:p>
            <a:r>
              <a:rPr lang="en-US" altLang="en-US" sz="11250" dirty="0"/>
              <a:t>Writing Tips</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3412670" y="3893345"/>
            <a:ext cx="19282230" cy="8402930"/>
          </a:xfrm>
        </p:spPr>
        <p:txBody>
          <a:bodyPr>
            <a:normAutofit/>
          </a:bodyPr>
          <a:lstStyle/>
          <a:p>
            <a:pPr marL="375060" indent="0">
              <a:spcBef>
                <a:spcPts val="2400"/>
              </a:spcBef>
              <a:buNone/>
              <a:defRPr/>
            </a:pPr>
            <a:r>
              <a:rPr lang="en-US" altLang="en-US" b="1" dirty="0"/>
              <a:t>Images?</a:t>
            </a:r>
          </a:p>
          <a:p>
            <a:pPr>
              <a:spcBef>
                <a:spcPts val="2400"/>
              </a:spcBef>
              <a:defRPr/>
            </a:pPr>
            <a:r>
              <a:rPr lang="en-US" altLang="en-US" dirty="0"/>
              <a:t>Allowed – but they must fit into your two-page maximum statement </a:t>
            </a:r>
          </a:p>
          <a:p>
            <a:pPr>
              <a:spcBef>
                <a:spcPts val="2400"/>
              </a:spcBef>
              <a:defRPr/>
            </a:pPr>
            <a:r>
              <a:rPr lang="en-US" altLang="en-US" dirty="0"/>
              <a:t>NSF recommends using images for equations rather than typing equations and symbols into your narrative (image keeps formatting from getting wonky)</a:t>
            </a:r>
          </a:p>
          <a:p>
            <a:pPr>
              <a:spcBef>
                <a:spcPts val="2400"/>
              </a:spcBef>
              <a:defRPr/>
            </a:pPr>
            <a:r>
              <a:rPr lang="en-US" altLang="en-US" dirty="0"/>
              <a:t>Images – including graphs and figures – take up valuable real estate, ask yourself how purposeful the images are</a:t>
            </a:r>
          </a:p>
          <a:p>
            <a:pPr>
              <a:spcBef>
                <a:spcPts val="2400"/>
              </a:spcBef>
              <a:defRPr/>
            </a:pPr>
            <a:r>
              <a:rPr lang="en-US" altLang="en-US" dirty="0"/>
              <a:t>When and where possible, use your own images</a:t>
            </a:r>
          </a:p>
          <a:p>
            <a:pPr>
              <a:spcBef>
                <a:spcPts val="2400"/>
              </a:spcBef>
              <a:defRPr/>
            </a:pPr>
            <a:r>
              <a:rPr lang="en-US" altLang="en-US" dirty="0"/>
              <a:t>Images shouldn’t be too complicated to understand…</a:t>
            </a:r>
          </a:p>
        </p:txBody>
      </p:sp>
    </p:spTree>
    <p:extLst>
      <p:ext uri="{BB962C8B-B14F-4D97-AF65-F5344CB8AC3E}">
        <p14:creationId xmlns:p14="http://schemas.microsoft.com/office/powerpoint/2010/main" val="105880988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a:xfrm>
            <a:off x="1689100" y="486229"/>
            <a:ext cx="21005800" cy="2286000"/>
          </a:xfrm>
        </p:spPr>
        <p:txBody>
          <a:bodyPr/>
          <a:lstStyle/>
          <a:p>
            <a:r>
              <a:rPr lang="en-US" altLang="en-US" sz="11250" dirty="0"/>
              <a:t>Writing Tips</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3412670" y="3893345"/>
            <a:ext cx="19282230" cy="8499182"/>
          </a:xfrm>
        </p:spPr>
        <p:txBody>
          <a:bodyPr>
            <a:normAutofit/>
          </a:bodyPr>
          <a:lstStyle/>
          <a:p>
            <a:pPr marL="375060" indent="0">
              <a:spcBef>
                <a:spcPts val="2400"/>
              </a:spcBef>
              <a:buNone/>
              <a:defRPr/>
            </a:pPr>
            <a:r>
              <a:rPr lang="en-US" altLang="en-US" b="1" dirty="0"/>
              <a:t>References? </a:t>
            </a:r>
          </a:p>
          <a:p>
            <a:pPr>
              <a:spcBef>
                <a:spcPts val="2400"/>
              </a:spcBef>
              <a:defRPr/>
            </a:pPr>
            <a:r>
              <a:rPr lang="en-US" altLang="en-US" dirty="0"/>
              <a:t>Allowed – but they must fit into your two-page maximum statement </a:t>
            </a:r>
          </a:p>
          <a:p>
            <a:pPr>
              <a:spcBef>
                <a:spcPts val="2400"/>
              </a:spcBef>
              <a:defRPr/>
            </a:pPr>
            <a:r>
              <a:rPr lang="en-US" altLang="en-US" dirty="0"/>
              <a:t>Use, but use sparingly</a:t>
            </a:r>
          </a:p>
          <a:p>
            <a:pPr>
              <a:spcBef>
                <a:spcPts val="2400"/>
              </a:spcBef>
              <a:defRPr/>
            </a:pPr>
            <a:r>
              <a:rPr lang="en-US" altLang="en-US" dirty="0"/>
              <a:t>Select the import impactful and respected publications </a:t>
            </a:r>
          </a:p>
          <a:p>
            <a:pPr>
              <a:spcBef>
                <a:spcPts val="2400"/>
              </a:spcBef>
              <a:defRPr/>
            </a:pPr>
            <a:r>
              <a:rPr lang="en-US" altLang="en-US" dirty="0"/>
              <a:t>This is an opportunity to highlight your research as well as that of those who are informing your research (who are the leaders in your area of research?)</a:t>
            </a:r>
          </a:p>
          <a:p>
            <a:pPr>
              <a:spcBef>
                <a:spcPts val="2400"/>
              </a:spcBef>
              <a:defRPr/>
            </a:pPr>
            <a:r>
              <a:rPr lang="en-US" altLang="en-US" dirty="0"/>
              <a:t>Remember: your paper will </a:t>
            </a:r>
            <a:r>
              <a:rPr lang="en-US" altLang="en-US" u="sng" dirty="0"/>
              <a:t>not</a:t>
            </a:r>
            <a:r>
              <a:rPr lang="en-US" altLang="en-US" dirty="0"/>
              <a:t> be reviewed by a professor/research in your core discipline </a:t>
            </a:r>
          </a:p>
        </p:txBody>
      </p:sp>
    </p:spTree>
    <p:extLst>
      <p:ext uri="{BB962C8B-B14F-4D97-AF65-F5344CB8AC3E}">
        <p14:creationId xmlns:p14="http://schemas.microsoft.com/office/powerpoint/2010/main" val="362618148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a:xfrm>
            <a:off x="1147156" y="502557"/>
            <a:ext cx="23236844" cy="2286000"/>
          </a:xfrm>
        </p:spPr>
        <p:txBody>
          <a:bodyPr>
            <a:normAutofit/>
          </a:bodyPr>
          <a:lstStyle/>
          <a:p>
            <a:r>
              <a:rPr lang="en-US" altLang="en-US" sz="11250" dirty="0"/>
              <a:t>Just Get Started!</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3265714" y="3893344"/>
            <a:ext cx="18369643" cy="8592372"/>
          </a:xfrm>
        </p:spPr>
        <p:txBody>
          <a:bodyPr>
            <a:normAutofit/>
          </a:bodyPr>
          <a:lstStyle/>
          <a:p>
            <a:pPr>
              <a:spcBef>
                <a:spcPts val="2400"/>
              </a:spcBef>
              <a:defRPr/>
            </a:pPr>
            <a:r>
              <a:rPr lang="en-US" altLang="en-US" dirty="0"/>
              <a:t>Start with an outline – this will help you map out your thoughts into a cohesive and comprehensive structure</a:t>
            </a:r>
          </a:p>
          <a:p>
            <a:pPr>
              <a:spcBef>
                <a:spcPts val="2400"/>
              </a:spcBef>
              <a:defRPr/>
            </a:pPr>
            <a:r>
              <a:rPr lang="en-US" altLang="en-US" dirty="0"/>
              <a:t>Plan to go through multiple drafts of your personal statement – proofread and edit before taking to others to proofread</a:t>
            </a:r>
          </a:p>
          <a:p>
            <a:pPr>
              <a:spcBef>
                <a:spcPts val="2400"/>
              </a:spcBef>
              <a:defRPr/>
            </a:pPr>
            <a:r>
              <a:rPr lang="en-US" altLang="en-US" dirty="0"/>
              <a:t>Utilize writing resources – such as the U’s Writing Center – as you work on your draft</a:t>
            </a:r>
          </a:p>
          <a:p>
            <a:pPr>
              <a:spcBef>
                <a:spcPts val="2400"/>
              </a:spcBef>
              <a:defRPr/>
            </a:pPr>
            <a:r>
              <a:rPr lang="en-US" altLang="en-US" dirty="0"/>
              <a:t>Word processing software spelling and grammar checks aren’t always accurate – when proofreading, check for good grammar and spelling</a:t>
            </a:r>
          </a:p>
        </p:txBody>
      </p:sp>
    </p:spTree>
    <p:extLst>
      <p:ext uri="{BB962C8B-B14F-4D97-AF65-F5344CB8AC3E}">
        <p14:creationId xmlns:p14="http://schemas.microsoft.com/office/powerpoint/2010/main" val="177948057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a:xfrm>
            <a:off x="1147156" y="502557"/>
            <a:ext cx="23236844" cy="2286000"/>
          </a:xfrm>
        </p:spPr>
        <p:txBody>
          <a:bodyPr>
            <a:normAutofit/>
          </a:bodyPr>
          <a:lstStyle/>
          <a:p>
            <a:r>
              <a:rPr lang="en-US" altLang="en-US" sz="11250" dirty="0"/>
              <a:t>Proofreading &amp; Seeking Feedback</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3265714" y="3893344"/>
            <a:ext cx="20099612" cy="9008010"/>
          </a:xfrm>
        </p:spPr>
        <p:txBody>
          <a:bodyPr>
            <a:normAutofit/>
          </a:bodyPr>
          <a:lstStyle/>
          <a:p>
            <a:pPr>
              <a:spcBef>
                <a:spcPts val="2400"/>
              </a:spcBef>
              <a:defRPr/>
            </a:pPr>
            <a:r>
              <a:rPr lang="en-US" altLang="en-US" dirty="0"/>
              <a:t>Identify multiple proofreading partners – faculty mentor, classmate, friend/roommate, etc. – you want a variety of individuals from varying backgrounds</a:t>
            </a:r>
          </a:p>
          <a:p>
            <a:pPr>
              <a:spcBef>
                <a:spcPts val="2400"/>
              </a:spcBef>
              <a:defRPr/>
            </a:pPr>
            <a:r>
              <a:rPr lang="en-US" altLang="en-US" dirty="0"/>
              <a:t>Spelling and grammar feedback is important and valuable, but feedback on your writing and narrative is a good focal point for proofreaders</a:t>
            </a:r>
          </a:p>
          <a:p>
            <a:pPr>
              <a:spcBef>
                <a:spcPts val="2400"/>
              </a:spcBef>
              <a:defRPr/>
            </a:pPr>
            <a:r>
              <a:rPr lang="en-US" altLang="en-US" dirty="0"/>
              <a:t>Ask proofreaders to provide feedback on the flow of your paper, how your research is articulated, and if they walk away with a decent understanding of what you’re hoping to accomplish with your research</a:t>
            </a:r>
          </a:p>
          <a:p>
            <a:pPr>
              <a:spcBef>
                <a:spcPts val="2400"/>
              </a:spcBef>
              <a:defRPr/>
            </a:pPr>
            <a:r>
              <a:rPr lang="en-US" altLang="en-US" dirty="0"/>
              <a:t>Plan to go through several rounds of proofreading and editing</a:t>
            </a:r>
          </a:p>
        </p:txBody>
      </p:sp>
    </p:spTree>
    <p:extLst>
      <p:ext uri="{BB962C8B-B14F-4D97-AF65-F5344CB8AC3E}">
        <p14:creationId xmlns:p14="http://schemas.microsoft.com/office/powerpoint/2010/main" val="286495384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405152"/>
            <a:ext cx="18288000" cy="2678906"/>
          </a:xfrm>
        </p:spPr>
        <p:txBody>
          <a:bodyPr>
            <a:normAutofit fontScale="90000"/>
          </a:bodyPr>
          <a:lstStyle/>
          <a:p>
            <a:pPr eaLnBrk="1" hangingPunct="1"/>
            <a:r>
              <a:rPr lang="en-US" altLang="en-US" sz="11250" dirty="0"/>
              <a:t>Frequently Asked Questions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4"/>
            <a:ext cx="18287999" cy="6181385"/>
          </a:xfrm>
        </p:spPr>
        <p:txBody>
          <a:bodyPr>
            <a:normAutofit/>
          </a:bodyPr>
          <a:lstStyle/>
          <a:p>
            <a:pPr marL="375060" indent="0">
              <a:spcBef>
                <a:spcPts val="2400"/>
              </a:spcBef>
              <a:buNone/>
              <a:defRPr/>
            </a:pPr>
            <a:r>
              <a:rPr lang="en-US" altLang="en-US" b="1" dirty="0"/>
              <a:t>Q: How many drafts of my research statement should I go through?  </a:t>
            </a:r>
          </a:p>
          <a:p>
            <a:pPr marL="375060" indent="0">
              <a:spcBef>
                <a:spcPts val="2400"/>
              </a:spcBef>
              <a:buNone/>
              <a:defRPr/>
            </a:pPr>
            <a:r>
              <a:rPr lang="en-US" altLang="en-US" dirty="0"/>
              <a:t>A: This varies, but many successful applicants will go through 10+ rounds of proofreading and editing. </a:t>
            </a:r>
          </a:p>
          <a:p>
            <a:pPr marL="375060" indent="0">
              <a:spcBef>
                <a:spcPts val="2400"/>
              </a:spcBef>
              <a:buNone/>
              <a:defRPr/>
            </a:pPr>
            <a:r>
              <a:rPr lang="en-US" altLang="en-US" dirty="0"/>
              <a:t>Advice: there is always the ability to continue “perfecting” our writing, but there is a point where you say it’s good enough for the purpose of the application.</a:t>
            </a:r>
          </a:p>
        </p:txBody>
      </p:sp>
    </p:spTree>
    <p:extLst>
      <p:ext uri="{BB962C8B-B14F-4D97-AF65-F5344CB8AC3E}">
        <p14:creationId xmlns:p14="http://schemas.microsoft.com/office/powerpoint/2010/main" val="17139915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405152"/>
            <a:ext cx="18288000" cy="2678906"/>
          </a:xfrm>
        </p:spPr>
        <p:txBody>
          <a:bodyPr>
            <a:normAutofit fontScale="90000"/>
          </a:bodyPr>
          <a:lstStyle/>
          <a:p>
            <a:pPr eaLnBrk="1" hangingPunct="1"/>
            <a:r>
              <a:rPr lang="en-US" altLang="en-US" sz="11250" dirty="0"/>
              <a:t>Frequently Asked Questions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4"/>
            <a:ext cx="20269200" cy="9417504"/>
          </a:xfrm>
        </p:spPr>
        <p:txBody>
          <a:bodyPr>
            <a:normAutofit/>
          </a:bodyPr>
          <a:lstStyle/>
          <a:p>
            <a:pPr marL="375060" indent="0">
              <a:spcBef>
                <a:spcPts val="2400"/>
              </a:spcBef>
              <a:buNone/>
              <a:defRPr/>
            </a:pPr>
            <a:r>
              <a:rPr lang="en-US" altLang="en-US" b="1" dirty="0"/>
              <a:t>Q: How important is my faculty advisor re my research statement? </a:t>
            </a:r>
          </a:p>
          <a:p>
            <a:pPr marL="375060" indent="0">
              <a:spcBef>
                <a:spcPts val="2400"/>
              </a:spcBef>
              <a:buNone/>
              <a:defRPr/>
            </a:pPr>
            <a:r>
              <a:rPr lang="en-US" altLang="en-US" dirty="0"/>
              <a:t>A: Your faculty advisor is key! They will attest to the originality of your project, as well as confirming that you will have the support necessary to complete your project. </a:t>
            </a:r>
          </a:p>
          <a:p>
            <a:pPr marL="375060" indent="0">
              <a:spcBef>
                <a:spcPts val="2400"/>
              </a:spcBef>
              <a:buNone/>
              <a:defRPr/>
            </a:pPr>
            <a:r>
              <a:rPr lang="en-US" altLang="en-US" dirty="0"/>
              <a:t>This is particularly key for second-year applicants. </a:t>
            </a:r>
          </a:p>
          <a:p>
            <a:pPr marL="375060" indent="0">
              <a:spcBef>
                <a:spcPts val="2400"/>
              </a:spcBef>
              <a:buNone/>
              <a:defRPr/>
            </a:pPr>
            <a:r>
              <a:rPr lang="en-US" altLang="en-US" dirty="0"/>
              <a:t>A note to first-year grad student applicants and rising seniors: reviewers understand that you might not have a significant relationship with your faculty advisor yet (or, particularly for rising seniors, even have an advisor). In these cases, other recommendation writers will be key in this process. </a:t>
            </a:r>
          </a:p>
        </p:txBody>
      </p:sp>
    </p:spTree>
    <p:extLst>
      <p:ext uri="{BB962C8B-B14F-4D97-AF65-F5344CB8AC3E}">
        <p14:creationId xmlns:p14="http://schemas.microsoft.com/office/powerpoint/2010/main" val="419149191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405152"/>
            <a:ext cx="18288000" cy="2678906"/>
          </a:xfrm>
        </p:spPr>
        <p:txBody>
          <a:bodyPr>
            <a:normAutofit fontScale="90000"/>
          </a:bodyPr>
          <a:lstStyle/>
          <a:p>
            <a:pPr eaLnBrk="1" hangingPunct="1"/>
            <a:r>
              <a:rPr lang="en-US" altLang="en-US" sz="11250" dirty="0"/>
              <a:t>Frequently Asked Questions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4"/>
            <a:ext cx="18287999" cy="8426993"/>
          </a:xfrm>
        </p:spPr>
        <p:txBody>
          <a:bodyPr>
            <a:normAutofit lnSpcReduction="10000"/>
          </a:bodyPr>
          <a:lstStyle/>
          <a:p>
            <a:pPr marL="375060" indent="0">
              <a:spcBef>
                <a:spcPts val="2400"/>
              </a:spcBef>
              <a:buNone/>
              <a:defRPr/>
            </a:pPr>
            <a:r>
              <a:rPr lang="en-US" altLang="en-US" b="1" dirty="0"/>
              <a:t>Q: Should I have anyone other than my faculty advisor/PI review my research plan? </a:t>
            </a:r>
          </a:p>
          <a:p>
            <a:pPr marL="375060" indent="0">
              <a:spcBef>
                <a:spcPts val="2400"/>
              </a:spcBef>
              <a:buNone/>
              <a:defRPr/>
            </a:pPr>
            <a:r>
              <a:rPr lang="en-US" altLang="en-US" dirty="0"/>
              <a:t>A: Yes. While your faculty advisor is your key partner in writing a great research statement, you want to have a diversity of perspectives. Classmates, other NSF graduate fellows, other faculty, etc. </a:t>
            </a:r>
          </a:p>
          <a:p>
            <a:pPr marL="375060" indent="0">
              <a:spcBef>
                <a:spcPts val="2400"/>
              </a:spcBef>
              <a:buNone/>
              <a:defRPr/>
            </a:pPr>
            <a:r>
              <a:rPr lang="en-US" altLang="en-US" dirty="0"/>
              <a:t>Additionally, non-STEM proofreaders can be valuable in gauging how well your statement is written. While they might not understand the details and science behind your research projects, they should be able to walk away with an idea of what you’re trying to accomplish.</a:t>
            </a:r>
          </a:p>
        </p:txBody>
      </p:sp>
    </p:spTree>
    <p:extLst>
      <p:ext uri="{BB962C8B-B14F-4D97-AF65-F5344CB8AC3E}">
        <p14:creationId xmlns:p14="http://schemas.microsoft.com/office/powerpoint/2010/main" val="136707109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405152"/>
            <a:ext cx="18288000" cy="2678906"/>
          </a:xfrm>
        </p:spPr>
        <p:txBody>
          <a:bodyPr>
            <a:normAutofit fontScale="90000"/>
          </a:bodyPr>
          <a:lstStyle/>
          <a:p>
            <a:pPr eaLnBrk="1" hangingPunct="1"/>
            <a:r>
              <a:rPr lang="en-US" altLang="en-US" sz="11250" dirty="0"/>
              <a:t>Frequently Asked Questions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4"/>
            <a:ext cx="19017916" cy="8426993"/>
          </a:xfrm>
        </p:spPr>
        <p:txBody>
          <a:bodyPr>
            <a:normAutofit/>
          </a:bodyPr>
          <a:lstStyle/>
          <a:p>
            <a:pPr marL="375060" indent="0">
              <a:spcBef>
                <a:spcPts val="2400"/>
              </a:spcBef>
              <a:buNone/>
              <a:defRPr/>
            </a:pPr>
            <a:r>
              <a:rPr lang="en-US" altLang="en-US" b="1" dirty="0"/>
              <a:t>Q: My PI is conducting research that is fascinating and I want to continue it in a new direction. Is this allowed? </a:t>
            </a:r>
          </a:p>
          <a:p>
            <a:pPr marL="375060" indent="0">
              <a:spcBef>
                <a:spcPts val="2400"/>
              </a:spcBef>
              <a:buNone/>
              <a:defRPr/>
            </a:pPr>
            <a:r>
              <a:rPr lang="en-US" altLang="en-US" dirty="0"/>
              <a:t>A: Depends. The NSF is </a:t>
            </a:r>
            <a:r>
              <a:rPr lang="en-US" altLang="en-US" u="sng" dirty="0"/>
              <a:t>not</a:t>
            </a:r>
            <a:r>
              <a:rPr lang="en-US" altLang="en-US" dirty="0"/>
              <a:t> utilizing the GRFP to fund your PI and their research initiatives; they’re funding you and your research. </a:t>
            </a:r>
          </a:p>
          <a:p>
            <a:pPr marL="375060" indent="0">
              <a:spcBef>
                <a:spcPts val="2400"/>
              </a:spcBef>
              <a:buNone/>
              <a:defRPr/>
            </a:pPr>
            <a:r>
              <a:rPr lang="en-US" altLang="en-US" dirty="0"/>
              <a:t>NSF-GRFP research must be original. If you’re continuing your PI’s research agenda, that is not allowable. If you’re taking your PI’s completed and published research (as a scholar in your discipline) and taking a cutting-edge and original direction with it, that may be allowable. </a:t>
            </a:r>
          </a:p>
        </p:txBody>
      </p:sp>
    </p:spTree>
    <p:extLst>
      <p:ext uri="{BB962C8B-B14F-4D97-AF65-F5344CB8AC3E}">
        <p14:creationId xmlns:p14="http://schemas.microsoft.com/office/powerpoint/2010/main" val="190947779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F29D935B-8413-2A41-9071-7E8F5B78C523}"/>
              </a:ext>
            </a:extLst>
          </p:cNvPr>
          <p:cNvSpPr>
            <a:spLocks noGrp="1" noChangeArrowheads="1"/>
          </p:cNvSpPr>
          <p:nvPr>
            <p:ph type="title"/>
          </p:nvPr>
        </p:nvSpPr>
        <p:spPr>
          <a:xfrm>
            <a:off x="1689100" y="469900"/>
            <a:ext cx="21005800" cy="2286000"/>
          </a:xfrm>
        </p:spPr>
        <p:txBody>
          <a:bodyPr/>
          <a:lstStyle/>
          <a:p>
            <a:r>
              <a:rPr lang="en-US" altLang="en-US" sz="11250" dirty="0"/>
              <a:t>Resources</a:t>
            </a:r>
          </a:p>
        </p:txBody>
      </p:sp>
      <p:sp>
        <p:nvSpPr>
          <p:cNvPr id="18434" name="Content Placeholder 2">
            <a:extLst>
              <a:ext uri="{FF2B5EF4-FFF2-40B4-BE49-F238E27FC236}">
                <a16:creationId xmlns:a16="http://schemas.microsoft.com/office/drawing/2014/main" id="{D7E6357E-FAF0-964B-A4B6-52E6D73DC897}"/>
              </a:ext>
            </a:extLst>
          </p:cNvPr>
          <p:cNvSpPr>
            <a:spLocks noGrp="1" noChangeArrowheads="1"/>
          </p:cNvSpPr>
          <p:nvPr>
            <p:ph idx="1"/>
          </p:nvPr>
        </p:nvSpPr>
        <p:spPr>
          <a:xfrm>
            <a:off x="3314700" y="3893344"/>
            <a:ext cx="18794186" cy="6083414"/>
          </a:xfrm>
        </p:spPr>
        <p:txBody>
          <a:bodyPr>
            <a:normAutofit/>
          </a:bodyPr>
          <a:lstStyle/>
          <a:p>
            <a:pPr>
              <a:spcBef>
                <a:spcPts val="2400"/>
              </a:spcBef>
              <a:defRPr/>
            </a:pPr>
            <a:r>
              <a:rPr lang="en-US" altLang="en-US" dirty="0"/>
              <a:t>Annual solicitation (</a:t>
            </a:r>
            <a:r>
              <a:rPr lang="en-US" altLang="en-US" dirty="0" err="1">
                <a:hlinkClick r:id="rId2"/>
              </a:rPr>
              <a:t>nsfgrfp.org</a:t>
            </a:r>
            <a:r>
              <a:rPr lang="en-US" altLang="en-US" dirty="0"/>
              <a:t>)</a:t>
            </a:r>
          </a:p>
          <a:p>
            <a:pPr>
              <a:spcBef>
                <a:spcPts val="2400"/>
              </a:spcBef>
              <a:defRPr/>
            </a:pPr>
            <a:r>
              <a:rPr lang="en-US" altLang="en-US" dirty="0"/>
              <a:t>Previous workshops, tools, &amp; resources found online 				(</a:t>
            </a:r>
            <a:r>
              <a:rPr lang="en-US" altLang="en-US" dirty="0">
                <a:hlinkClick r:id="rId3"/>
              </a:rPr>
              <a:t>nsf-grfp.utah.edu</a:t>
            </a:r>
            <a:r>
              <a:rPr lang="en-US" altLang="en-US" dirty="0"/>
              <a:t>)</a:t>
            </a:r>
          </a:p>
          <a:p>
            <a:pPr>
              <a:spcBef>
                <a:spcPts val="2400"/>
              </a:spcBef>
              <a:defRPr/>
            </a:pPr>
            <a:r>
              <a:rPr lang="en-US" altLang="en-US" dirty="0"/>
              <a:t>Your faculty mentor </a:t>
            </a:r>
          </a:p>
          <a:p>
            <a:pPr>
              <a:spcBef>
                <a:spcPts val="2400"/>
              </a:spcBef>
              <a:defRPr/>
            </a:pPr>
            <a:r>
              <a:rPr lang="en-US" altLang="en-US" dirty="0"/>
              <a:t>The University of Utah Writing Center (</a:t>
            </a:r>
            <a:r>
              <a:rPr lang="en-US" altLang="en-US" dirty="0">
                <a:hlinkClick r:id="rId4"/>
              </a:rPr>
              <a:t>writingcenter.utah.edu</a:t>
            </a:r>
            <a:r>
              <a:rPr lang="en-US" altLang="en-US" dirty="0"/>
              <a:t>)</a:t>
            </a:r>
          </a:p>
          <a:p>
            <a:pPr>
              <a:spcBef>
                <a:spcPts val="2400"/>
              </a:spcBef>
              <a:defRPr/>
            </a:pPr>
            <a:r>
              <a:rPr lang="en-US" altLang="en-US" dirty="0"/>
              <a:t>Graduate fellowship advising (</a:t>
            </a:r>
            <a:r>
              <a:rPr lang="en-US" altLang="en-US" dirty="0">
                <a:hlinkClick r:id="rId5"/>
              </a:rPr>
              <a:t>fellowships@gradschool.utah.edu</a:t>
            </a:r>
            <a:r>
              <a:rPr lang="en-US" altLang="en-US" dirty="0"/>
              <a:t>) </a:t>
            </a:r>
          </a:p>
        </p:txBody>
      </p:sp>
    </p:spTree>
    <p:extLst>
      <p:ext uri="{BB962C8B-B14F-4D97-AF65-F5344CB8AC3E}">
        <p14:creationId xmlns:p14="http://schemas.microsoft.com/office/powerpoint/2010/main" val="263828622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405153"/>
            <a:ext cx="18288000" cy="2678906"/>
          </a:xfrm>
        </p:spPr>
        <p:txBody>
          <a:bodyPr/>
          <a:lstStyle/>
          <a:p>
            <a:pPr eaLnBrk="1" hangingPunct="1"/>
            <a:r>
              <a:rPr lang="en-US" altLang="en-US" sz="11250" dirty="0"/>
              <a:t>Fellowship Benefits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5"/>
            <a:ext cx="19289485" cy="8728642"/>
          </a:xfrm>
        </p:spPr>
        <p:txBody>
          <a:bodyPr>
            <a:normAutofit/>
          </a:bodyPr>
          <a:lstStyle/>
          <a:p>
            <a:pPr>
              <a:spcBef>
                <a:spcPts val="2400"/>
              </a:spcBef>
              <a:defRPr/>
            </a:pPr>
            <a:r>
              <a:rPr lang="en-US" altLang="en-US" dirty="0"/>
              <a:t>Five year fellowship</a:t>
            </a:r>
          </a:p>
          <a:p>
            <a:pPr>
              <a:spcBef>
                <a:spcPts val="2400"/>
              </a:spcBef>
              <a:defRPr/>
            </a:pPr>
            <a:r>
              <a:rPr lang="en-US" altLang="en-US" dirty="0"/>
              <a:t>$37,000/year stipend for three years</a:t>
            </a:r>
          </a:p>
          <a:p>
            <a:pPr>
              <a:spcBef>
                <a:spcPts val="2400"/>
              </a:spcBef>
              <a:defRPr/>
            </a:pPr>
            <a:r>
              <a:rPr lang="en-US" altLang="en-US" dirty="0"/>
              <a:t>Tuition coverage for three years</a:t>
            </a:r>
          </a:p>
          <a:p>
            <a:pPr>
              <a:spcBef>
                <a:spcPts val="2400"/>
              </a:spcBef>
              <a:defRPr/>
            </a:pPr>
            <a:r>
              <a:rPr lang="en-US" altLang="en-US" dirty="0"/>
              <a:t>Career/life balance (family leave)</a:t>
            </a:r>
          </a:p>
          <a:p>
            <a:pPr>
              <a:spcBef>
                <a:spcPts val="2400"/>
              </a:spcBef>
              <a:defRPr/>
            </a:pPr>
            <a:r>
              <a:rPr lang="en-US" altLang="en-US" dirty="0"/>
              <a:t>Access to other professional development opportunities</a:t>
            </a:r>
          </a:p>
          <a:p>
            <a:pPr>
              <a:spcBef>
                <a:spcPts val="2400"/>
              </a:spcBef>
              <a:defRPr/>
            </a:pPr>
            <a:r>
              <a:rPr lang="en-US" altLang="en-US" dirty="0"/>
              <a:t>Health insurance coverage for three years</a:t>
            </a:r>
            <a:r>
              <a:rPr lang="en-US" altLang="en-US" b="1" dirty="0">
                <a:solidFill>
                  <a:srgbClr val="FF0000"/>
                </a:solidFill>
              </a:rPr>
              <a:t>*</a:t>
            </a:r>
          </a:p>
          <a:p>
            <a:pPr>
              <a:spcBef>
                <a:spcPts val="2400"/>
              </a:spcBef>
              <a:defRPr/>
            </a:pPr>
            <a:r>
              <a:rPr lang="en-US" altLang="en-US" dirty="0"/>
              <a:t>$2,000/year research expenses for three years</a:t>
            </a:r>
            <a:r>
              <a:rPr lang="en-US" altLang="en-US" b="1" dirty="0">
                <a:solidFill>
                  <a:srgbClr val="FF0000"/>
                </a:solidFill>
              </a:rPr>
              <a:t>*</a:t>
            </a:r>
            <a:endParaRPr lang="en-US" altLang="en-US" dirty="0"/>
          </a:p>
          <a:p>
            <a:pPr marL="375060" indent="0">
              <a:spcBef>
                <a:spcPts val="2400"/>
              </a:spcBef>
              <a:buNone/>
              <a:defRPr/>
            </a:pPr>
            <a:r>
              <a:rPr lang="en-US" altLang="en-US" sz="5344" dirty="0"/>
              <a:t>	</a:t>
            </a:r>
            <a:r>
              <a:rPr lang="en-US" altLang="en-US" sz="4219" b="1" dirty="0">
                <a:solidFill>
                  <a:srgbClr val="FF0000"/>
                </a:solidFill>
              </a:rPr>
              <a:t>*</a:t>
            </a:r>
            <a:r>
              <a:rPr lang="en-US" altLang="en-US" sz="3800" dirty="0"/>
              <a:t>specific to the University of Utah</a:t>
            </a:r>
          </a:p>
        </p:txBody>
      </p:sp>
    </p:spTree>
    <p:extLst>
      <p:ext uri="{BB962C8B-B14F-4D97-AF65-F5344CB8AC3E}">
        <p14:creationId xmlns:p14="http://schemas.microsoft.com/office/powerpoint/2010/main" val="215662560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470466"/>
            <a:ext cx="18288000" cy="2678906"/>
          </a:xfrm>
        </p:spPr>
        <p:txBody>
          <a:bodyPr/>
          <a:lstStyle/>
          <a:p>
            <a:pPr eaLnBrk="1" hangingPunct="1"/>
            <a:r>
              <a:rPr lang="en-US" altLang="en-US" sz="11250" dirty="0"/>
              <a:t>Upcoming Workshops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4490357" y="3893345"/>
            <a:ext cx="16230599" cy="3715769"/>
          </a:xfrm>
        </p:spPr>
        <p:txBody>
          <a:bodyPr>
            <a:normAutofit/>
          </a:bodyPr>
          <a:lstStyle/>
          <a:p>
            <a:pPr>
              <a:spcBef>
                <a:spcPts val="3600"/>
              </a:spcBef>
              <a:defRPr/>
            </a:pPr>
            <a:r>
              <a:rPr lang="en-US" altLang="en-US" sz="6000" b="1" dirty="0"/>
              <a:t>June 8 – 1pm – Broader Impacts </a:t>
            </a:r>
          </a:p>
        </p:txBody>
      </p:sp>
    </p:spTree>
    <p:extLst>
      <p:ext uri="{BB962C8B-B14F-4D97-AF65-F5344CB8AC3E}">
        <p14:creationId xmlns:p14="http://schemas.microsoft.com/office/powerpoint/2010/main" val="17176073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49444-2E01-1044-82CC-778AE148D338}"/>
              </a:ext>
            </a:extLst>
          </p:cNvPr>
          <p:cNvSpPr>
            <a:spLocks noGrp="1"/>
          </p:cNvSpPr>
          <p:nvPr>
            <p:ph type="title"/>
          </p:nvPr>
        </p:nvSpPr>
        <p:spPr/>
        <p:txBody>
          <a:bodyPr/>
          <a:lstStyle/>
          <a:p>
            <a:r>
              <a:rPr lang="en-US" dirty="0"/>
              <a:t>Questions? </a:t>
            </a:r>
          </a:p>
        </p:txBody>
      </p:sp>
      <p:sp>
        <p:nvSpPr>
          <p:cNvPr id="3" name="Text Placeholder 2">
            <a:extLst>
              <a:ext uri="{FF2B5EF4-FFF2-40B4-BE49-F238E27FC236}">
                <a16:creationId xmlns:a16="http://schemas.microsoft.com/office/drawing/2014/main" id="{66A78991-C811-D54B-A5F4-FCB36558EBDC}"/>
              </a:ext>
            </a:extLst>
          </p:cNvPr>
          <p:cNvSpPr>
            <a:spLocks noGrp="1"/>
          </p:cNvSpPr>
          <p:nvPr>
            <p:ph type="body" idx="1"/>
          </p:nvPr>
        </p:nvSpPr>
        <p:spPr>
          <a:xfrm>
            <a:off x="3200400" y="3149600"/>
            <a:ext cx="20307299" cy="8476343"/>
          </a:xfrm>
        </p:spPr>
        <p:txBody>
          <a:bodyPr>
            <a:normAutofit/>
          </a:bodyPr>
          <a:lstStyle/>
          <a:p>
            <a:pPr marL="0" indent="0">
              <a:spcBef>
                <a:spcPts val="1200"/>
              </a:spcBef>
              <a:buNone/>
            </a:pPr>
            <a:r>
              <a:rPr lang="en-US" b="1" dirty="0"/>
              <a:t>Matthew Plooster, Ed.D.</a:t>
            </a:r>
          </a:p>
          <a:p>
            <a:pPr marL="0" indent="0">
              <a:spcBef>
                <a:spcPts val="600"/>
              </a:spcBef>
              <a:buNone/>
            </a:pPr>
            <a:r>
              <a:rPr lang="en-US" sz="4200" dirty="0"/>
              <a:t>Director – Graduate Fellowships, Awards, and Benefits</a:t>
            </a:r>
          </a:p>
          <a:p>
            <a:pPr marL="0" indent="0">
              <a:spcBef>
                <a:spcPts val="600"/>
              </a:spcBef>
              <a:buNone/>
            </a:pPr>
            <a:r>
              <a:rPr lang="en-US" sz="4200" dirty="0"/>
              <a:t>Graduate School </a:t>
            </a:r>
          </a:p>
          <a:p>
            <a:pPr marL="0" indent="0">
              <a:spcBef>
                <a:spcPts val="600"/>
              </a:spcBef>
              <a:buNone/>
            </a:pPr>
            <a:r>
              <a:rPr lang="en-US" sz="4200" dirty="0"/>
              <a:t>801-581-6020</a:t>
            </a:r>
          </a:p>
          <a:p>
            <a:pPr marL="0" indent="0">
              <a:spcBef>
                <a:spcPts val="600"/>
              </a:spcBef>
              <a:buNone/>
            </a:pPr>
            <a:r>
              <a:rPr lang="en-US" sz="4200" dirty="0">
                <a:hlinkClick r:id="rId2"/>
              </a:rPr>
              <a:t>matthew.plooster@utah.edu</a:t>
            </a:r>
            <a:r>
              <a:rPr lang="en-US" sz="4200" dirty="0"/>
              <a:t> </a:t>
            </a:r>
          </a:p>
          <a:p>
            <a:pPr marL="0" indent="0">
              <a:spcBef>
                <a:spcPts val="600"/>
              </a:spcBef>
              <a:buNone/>
            </a:pPr>
            <a:endParaRPr lang="en-US" sz="4200" dirty="0"/>
          </a:p>
          <a:p>
            <a:pPr marL="0" indent="0">
              <a:spcBef>
                <a:spcPts val="600"/>
              </a:spcBef>
              <a:buNone/>
            </a:pPr>
            <a:r>
              <a:rPr lang="en-US" sz="4200" dirty="0"/>
              <a:t>For NSF-GRFP application resources &amp; trainings, visit </a:t>
            </a:r>
            <a:r>
              <a:rPr lang="en-US" sz="4200" dirty="0">
                <a:hlinkClick r:id="rId3"/>
              </a:rPr>
              <a:t>www.nsf-grfp.utah.edu</a:t>
            </a:r>
            <a:r>
              <a:rPr lang="en-US" sz="4200" dirty="0"/>
              <a:t> </a:t>
            </a:r>
          </a:p>
          <a:p>
            <a:pPr marL="0" indent="0">
              <a:spcBef>
                <a:spcPts val="600"/>
              </a:spcBef>
              <a:buNone/>
            </a:pPr>
            <a:r>
              <a:rPr lang="en-US" sz="4200" dirty="0"/>
              <a:t>For NSF-GRFP application portal and solicitation, visit </a:t>
            </a:r>
            <a:r>
              <a:rPr lang="en-US" sz="4200" dirty="0">
                <a:hlinkClick r:id="rId4"/>
              </a:rPr>
              <a:t>www.nsfgrfp.org</a:t>
            </a:r>
            <a:r>
              <a:rPr lang="en-US" sz="4200" dirty="0"/>
              <a:t> </a:t>
            </a:r>
          </a:p>
          <a:p>
            <a:pPr marL="0" indent="0">
              <a:spcBef>
                <a:spcPts val="600"/>
              </a:spcBef>
              <a:buNone/>
            </a:pPr>
            <a:r>
              <a:rPr lang="en-US" sz="4200" dirty="0"/>
              <a:t>To schedule advising appointments, email </a:t>
            </a:r>
            <a:r>
              <a:rPr lang="en-US" sz="4200" dirty="0">
                <a:hlinkClick r:id="rId5"/>
              </a:rPr>
              <a:t>fellowships@gradschool.utah.edu</a:t>
            </a:r>
            <a:r>
              <a:rPr lang="en-US" sz="4200" dirty="0"/>
              <a:t> </a:t>
            </a:r>
          </a:p>
        </p:txBody>
      </p:sp>
    </p:spTree>
    <p:extLst>
      <p:ext uri="{BB962C8B-B14F-4D97-AF65-F5344CB8AC3E}">
        <p14:creationId xmlns:p14="http://schemas.microsoft.com/office/powerpoint/2010/main" val="347128765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503124"/>
            <a:ext cx="18288000" cy="2678906"/>
          </a:xfrm>
        </p:spPr>
        <p:txBody>
          <a:bodyPr/>
          <a:lstStyle/>
          <a:p>
            <a:pPr eaLnBrk="1" hangingPunct="1"/>
            <a:r>
              <a:rPr lang="en-US" altLang="en-US" sz="11250" dirty="0"/>
              <a:t>Other Important Benefits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4"/>
            <a:ext cx="18287999" cy="5511913"/>
          </a:xfrm>
        </p:spPr>
        <p:txBody>
          <a:bodyPr>
            <a:normAutofit/>
          </a:bodyPr>
          <a:lstStyle/>
          <a:p>
            <a:pPr>
              <a:spcBef>
                <a:spcPts val="2400"/>
              </a:spcBef>
              <a:defRPr/>
            </a:pPr>
            <a:r>
              <a:rPr lang="en-US" altLang="en-US" dirty="0"/>
              <a:t>Mobile – you can take it anywhere in the US</a:t>
            </a:r>
          </a:p>
          <a:p>
            <a:pPr>
              <a:spcBef>
                <a:spcPts val="2400"/>
              </a:spcBef>
              <a:defRPr/>
            </a:pPr>
            <a:r>
              <a:rPr lang="en-US" altLang="en-US" dirty="0"/>
              <a:t>Occasionally a step up in graduate admissions</a:t>
            </a:r>
          </a:p>
          <a:p>
            <a:pPr>
              <a:spcBef>
                <a:spcPts val="2400"/>
              </a:spcBef>
              <a:defRPr/>
            </a:pPr>
            <a:r>
              <a:rPr lang="en-US" altLang="en-US" dirty="0"/>
              <a:t>Prestige &amp; recognition </a:t>
            </a:r>
          </a:p>
          <a:p>
            <a:pPr>
              <a:spcBef>
                <a:spcPts val="2400"/>
              </a:spcBef>
              <a:defRPr/>
            </a:pPr>
            <a:r>
              <a:rPr lang="en-US" altLang="en-US" dirty="0"/>
              <a:t>Boosts resume/CV</a:t>
            </a:r>
          </a:p>
          <a:p>
            <a:pPr>
              <a:spcBef>
                <a:spcPts val="2400"/>
              </a:spcBef>
              <a:defRPr/>
            </a:pPr>
            <a:r>
              <a:rPr lang="en-US" altLang="en-US" dirty="0"/>
              <a:t>Establishes a pattern of seeking (and getting) external funding</a:t>
            </a:r>
          </a:p>
        </p:txBody>
      </p:sp>
    </p:spTree>
    <p:extLst>
      <p:ext uri="{BB962C8B-B14F-4D97-AF65-F5344CB8AC3E}">
        <p14:creationId xmlns:p14="http://schemas.microsoft.com/office/powerpoint/2010/main" val="271094000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535781"/>
            <a:ext cx="18288000" cy="2678906"/>
          </a:xfrm>
        </p:spPr>
        <p:txBody>
          <a:bodyPr/>
          <a:lstStyle/>
          <a:p>
            <a:pPr eaLnBrk="1" hangingPunct="1"/>
            <a:r>
              <a:rPr lang="en-US" altLang="en-US" sz="11250" dirty="0"/>
              <a:t>Eligibility</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4"/>
            <a:ext cx="18288000" cy="3487170"/>
          </a:xfrm>
        </p:spPr>
        <p:txBody>
          <a:bodyPr>
            <a:normAutofit/>
          </a:bodyPr>
          <a:lstStyle/>
          <a:p>
            <a:pPr marL="0" indent="0">
              <a:spcBef>
                <a:spcPts val="2400"/>
              </a:spcBef>
              <a:buNone/>
              <a:defRPr/>
            </a:pPr>
            <a:r>
              <a:rPr lang="en-US" altLang="en-US" dirty="0"/>
              <a:t>Must be a US citizen, national, or permanent resident</a:t>
            </a:r>
          </a:p>
          <a:p>
            <a:pPr marL="0" indent="0">
              <a:spcBef>
                <a:spcPts val="2400"/>
              </a:spcBef>
              <a:buNone/>
              <a:defRPr/>
            </a:pPr>
            <a:r>
              <a:rPr lang="en-US" altLang="en-US" dirty="0"/>
              <a:t>Enrolled or intend to enroll in a research-based masters or doctorate in an eligible STEM field:</a:t>
            </a:r>
          </a:p>
        </p:txBody>
      </p:sp>
      <p:sp>
        <p:nvSpPr>
          <p:cNvPr id="4" name="Rectangle 2">
            <a:extLst>
              <a:ext uri="{FF2B5EF4-FFF2-40B4-BE49-F238E27FC236}">
                <a16:creationId xmlns:a16="http://schemas.microsoft.com/office/drawing/2014/main" id="{3234AF45-6048-7345-B49A-ACA83D0E4643}"/>
              </a:ext>
            </a:extLst>
          </p:cNvPr>
          <p:cNvSpPr txBox="1">
            <a:spLocks noChangeArrowheads="1"/>
          </p:cNvSpPr>
          <p:nvPr/>
        </p:nvSpPr>
        <p:spPr>
          <a:xfrm>
            <a:off x="3048001" y="7569314"/>
            <a:ext cx="18288000" cy="515064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numCol="2" anchor="ctr">
            <a:normAutofit/>
          </a:bodyPr>
          <a:lstStyle>
            <a:lvl1pPr marL="63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rtl="0" latinLnBrk="0">
              <a:lnSpc>
                <a:spcPct val="100000"/>
              </a:lnSpc>
              <a:spcBef>
                <a:spcPts val="5900"/>
              </a:spcBef>
              <a:spcAft>
                <a:spcPts val="0"/>
              </a:spcAft>
              <a:buClrTx/>
              <a:buSzPct val="125000"/>
              <a:buFontTx/>
              <a:buChar char="•"/>
              <a:tabLst/>
              <a:defRPr sz="4800" b="0" i="0" u="none" strike="noStrike" cap="none" spc="0" baseline="0">
                <a:ln>
                  <a:noFill/>
                </a:ln>
                <a:solidFill>
                  <a:srgbClr val="000000"/>
                </a:solidFill>
                <a:uFillTx/>
                <a:latin typeface="Helvetica Neue"/>
                <a:ea typeface="Helvetica Neue"/>
                <a:cs typeface="Helvetica Neue"/>
                <a:sym typeface="Helvetica Neue"/>
              </a:defRPr>
            </a:lvl9pPr>
          </a:lstStyle>
          <a:p>
            <a:pPr hangingPunct="1">
              <a:spcBef>
                <a:spcPts val="600"/>
              </a:spcBef>
              <a:defRPr/>
            </a:pPr>
            <a:r>
              <a:rPr lang="en-US" altLang="en-US" sz="4500" dirty="0"/>
              <a:t>Chemistry</a:t>
            </a:r>
          </a:p>
          <a:p>
            <a:pPr hangingPunct="1">
              <a:spcBef>
                <a:spcPts val="600"/>
              </a:spcBef>
              <a:defRPr/>
            </a:pPr>
            <a:r>
              <a:rPr lang="en-US" altLang="en-US" sz="4500" dirty="0"/>
              <a:t>Computer and Information Science/Engineering</a:t>
            </a:r>
          </a:p>
          <a:p>
            <a:pPr hangingPunct="1">
              <a:spcBef>
                <a:spcPts val="600"/>
              </a:spcBef>
              <a:defRPr/>
            </a:pPr>
            <a:r>
              <a:rPr lang="en-US" altLang="en-US" sz="4500" dirty="0"/>
              <a:t>Engineering</a:t>
            </a:r>
          </a:p>
          <a:p>
            <a:pPr hangingPunct="1">
              <a:spcBef>
                <a:spcPts val="600"/>
              </a:spcBef>
              <a:defRPr/>
            </a:pPr>
            <a:r>
              <a:rPr lang="en-US" altLang="en-US" sz="4500" dirty="0"/>
              <a:t>Geoscience</a:t>
            </a:r>
          </a:p>
          <a:p>
            <a:pPr hangingPunct="1">
              <a:spcBef>
                <a:spcPts val="600"/>
              </a:spcBef>
              <a:defRPr/>
            </a:pPr>
            <a:r>
              <a:rPr lang="en-US" altLang="en-US" sz="4500" dirty="0"/>
              <a:t>Life Sciences</a:t>
            </a:r>
          </a:p>
          <a:p>
            <a:pPr hangingPunct="1">
              <a:spcBef>
                <a:spcPts val="600"/>
              </a:spcBef>
              <a:defRPr/>
            </a:pPr>
            <a:r>
              <a:rPr lang="en-US" altLang="en-US" sz="4500" dirty="0"/>
              <a:t>Materials Research</a:t>
            </a:r>
          </a:p>
          <a:p>
            <a:pPr hangingPunct="1">
              <a:spcBef>
                <a:spcPts val="600"/>
              </a:spcBef>
              <a:defRPr/>
            </a:pPr>
            <a:r>
              <a:rPr lang="en-US" altLang="en-US" sz="4500" dirty="0"/>
              <a:t>Mathematical Sciences</a:t>
            </a:r>
          </a:p>
          <a:p>
            <a:pPr hangingPunct="1">
              <a:spcBef>
                <a:spcPts val="600"/>
              </a:spcBef>
              <a:defRPr/>
            </a:pPr>
            <a:r>
              <a:rPr lang="en-US" altLang="en-US" sz="4500" dirty="0"/>
              <a:t>Physics &amp; Astronomy </a:t>
            </a:r>
          </a:p>
          <a:p>
            <a:pPr hangingPunct="1">
              <a:spcBef>
                <a:spcPts val="600"/>
              </a:spcBef>
              <a:defRPr/>
            </a:pPr>
            <a:r>
              <a:rPr lang="en-US" altLang="en-US" sz="4500" dirty="0"/>
              <a:t>Psychology</a:t>
            </a:r>
          </a:p>
          <a:p>
            <a:pPr hangingPunct="1">
              <a:spcBef>
                <a:spcPts val="600"/>
              </a:spcBef>
              <a:defRPr/>
            </a:pPr>
            <a:r>
              <a:rPr lang="en-US" altLang="en-US" sz="4500" dirty="0"/>
              <a:t>Social Sciences</a:t>
            </a:r>
          </a:p>
          <a:p>
            <a:pPr hangingPunct="1">
              <a:spcBef>
                <a:spcPts val="600"/>
              </a:spcBef>
              <a:defRPr/>
            </a:pPr>
            <a:r>
              <a:rPr lang="en-US" altLang="en-US" sz="4500" dirty="0"/>
              <a:t>STEM Education</a:t>
            </a:r>
          </a:p>
        </p:txBody>
      </p:sp>
    </p:spTree>
    <p:extLst>
      <p:ext uri="{BB962C8B-B14F-4D97-AF65-F5344CB8AC3E}">
        <p14:creationId xmlns:p14="http://schemas.microsoft.com/office/powerpoint/2010/main" val="363103668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454138"/>
            <a:ext cx="18288000" cy="2678906"/>
          </a:xfrm>
        </p:spPr>
        <p:txBody>
          <a:bodyPr/>
          <a:lstStyle/>
          <a:p>
            <a:pPr eaLnBrk="1" hangingPunct="1"/>
            <a:r>
              <a:rPr lang="en-US" altLang="en-US" sz="11250" dirty="0"/>
              <a:t>Eligibility</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5"/>
            <a:ext cx="18288000" cy="7128442"/>
          </a:xfrm>
        </p:spPr>
        <p:txBody>
          <a:bodyPr numCol="1">
            <a:normAutofit/>
          </a:bodyPr>
          <a:lstStyle/>
          <a:p>
            <a:pPr marL="375060" indent="0">
              <a:spcBef>
                <a:spcPts val="2400"/>
              </a:spcBef>
              <a:buNone/>
            </a:pPr>
            <a:r>
              <a:rPr lang="en-US" b="1" dirty="0"/>
              <a:t>Who </a:t>
            </a:r>
            <a:r>
              <a:rPr lang="en-US" b="1" i="1" dirty="0"/>
              <a:t>Isn’t</a:t>
            </a:r>
            <a:r>
              <a:rPr lang="en-US" b="1" dirty="0"/>
              <a:t> Supported</a:t>
            </a:r>
          </a:p>
          <a:p>
            <a:pPr>
              <a:spcBef>
                <a:spcPts val="2400"/>
              </a:spcBef>
            </a:pPr>
            <a:r>
              <a:rPr lang="en-US" dirty="0"/>
              <a:t>Joint science/professional degree programs (example: JD/PhD)</a:t>
            </a:r>
          </a:p>
          <a:p>
            <a:pPr>
              <a:spcBef>
                <a:spcPts val="2400"/>
              </a:spcBef>
            </a:pPr>
            <a:r>
              <a:rPr lang="en-US" dirty="0"/>
              <a:t>Business administration or management degrees</a:t>
            </a:r>
          </a:p>
          <a:p>
            <a:pPr>
              <a:spcBef>
                <a:spcPts val="2400"/>
              </a:spcBef>
            </a:pPr>
            <a:r>
              <a:rPr lang="en-US" dirty="0"/>
              <a:t>Counseling, social work</a:t>
            </a:r>
          </a:p>
          <a:p>
            <a:pPr>
              <a:spcBef>
                <a:spcPts val="2400"/>
              </a:spcBef>
            </a:pPr>
            <a:r>
              <a:rPr lang="en-US" dirty="0"/>
              <a:t>History (except the history of science)</a:t>
            </a:r>
          </a:p>
          <a:p>
            <a:pPr>
              <a:spcBef>
                <a:spcPts val="2400"/>
              </a:spcBef>
            </a:pPr>
            <a:r>
              <a:rPr lang="en-US" dirty="0"/>
              <a:t>Education (except STEM education) </a:t>
            </a:r>
          </a:p>
        </p:txBody>
      </p:sp>
    </p:spTree>
    <p:extLst>
      <p:ext uri="{BB962C8B-B14F-4D97-AF65-F5344CB8AC3E}">
        <p14:creationId xmlns:p14="http://schemas.microsoft.com/office/powerpoint/2010/main" val="183735007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552109"/>
            <a:ext cx="18288000" cy="2678906"/>
          </a:xfrm>
        </p:spPr>
        <p:txBody>
          <a:bodyPr/>
          <a:lstStyle/>
          <a:p>
            <a:pPr eaLnBrk="1" hangingPunct="1"/>
            <a:r>
              <a:rPr lang="en-US" altLang="en-US" sz="11250" dirty="0"/>
              <a:t>Eligibility</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7999" y="3893345"/>
            <a:ext cx="20560145" cy="8010480"/>
          </a:xfrm>
        </p:spPr>
        <p:txBody>
          <a:bodyPr numCol="1">
            <a:noAutofit/>
          </a:bodyPr>
          <a:lstStyle/>
          <a:p>
            <a:pPr marL="375060" indent="0">
              <a:spcBef>
                <a:spcPts val="2400"/>
              </a:spcBef>
              <a:buNone/>
            </a:pPr>
            <a:r>
              <a:rPr lang="en-US" b="1" dirty="0"/>
              <a:t>Who </a:t>
            </a:r>
            <a:r>
              <a:rPr lang="en-US" b="1" i="1" dirty="0"/>
              <a:t>Isn’t</a:t>
            </a:r>
            <a:r>
              <a:rPr lang="en-US" b="1" dirty="0"/>
              <a:t> Supported</a:t>
            </a:r>
          </a:p>
          <a:p>
            <a:pPr>
              <a:spcBef>
                <a:spcPts val="2400"/>
              </a:spcBef>
            </a:pPr>
            <a:r>
              <a:rPr lang="en-US" sz="4600" dirty="0"/>
              <a:t>Research with disease-related goals (unless biomedical engineering)</a:t>
            </a:r>
          </a:p>
          <a:p>
            <a:pPr>
              <a:spcBef>
                <a:spcPts val="2400"/>
              </a:spcBef>
            </a:pPr>
            <a:r>
              <a:rPr lang="en-US" sz="4600" dirty="0"/>
              <a:t>Clinical research:</a:t>
            </a:r>
          </a:p>
          <a:p>
            <a:pPr lvl="2">
              <a:spcBef>
                <a:spcPts val="1200"/>
              </a:spcBef>
            </a:pPr>
            <a:r>
              <a:rPr lang="en-US" sz="4000" dirty="0"/>
              <a:t>Patient-oriented research</a:t>
            </a:r>
          </a:p>
          <a:p>
            <a:pPr lvl="2">
              <a:spcBef>
                <a:spcPts val="1200"/>
              </a:spcBef>
            </a:pPr>
            <a:r>
              <a:rPr lang="en-US" sz="4000" dirty="0"/>
              <a:t>Epidemiological and medical behavioral studies</a:t>
            </a:r>
          </a:p>
          <a:p>
            <a:pPr lvl="2">
              <a:spcBef>
                <a:spcPts val="1200"/>
              </a:spcBef>
            </a:pPr>
            <a:r>
              <a:rPr lang="en-US" sz="4000" dirty="0"/>
              <a:t>Outcomes research</a:t>
            </a:r>
          </a:p>
          <a:p>
            <a:pPr lvl="2">
              <a:spcBef>
                <a:spcPts val="1200"/>
              </a:spcBef>
            </a:pPr>
            <a:r>
              <a:rPr lang="en-US" sz="4000" dirty="0"/>
              <a:t>Health services research</a:t>
            </a:r>
          </a:p>
          <a:p>
            <a:pPr>
              <a:spcBef>
                <a:spcPts val="2400"/>
              </a:spcBef>
            </a:pPr>
            <a:r>
              <a:rPr lang="en-US" sz="4600" dirty="0"/>
              <a:t>Pharmacologic, non-pharmacologic, and behavioral interventions &amp; studies</a:t>
            </a:r>
          </a:p>
        </p:txBody>
      </p:sp>
    </p:spTree>
    <p:extLst>
      <p:ext uri="{BB962C8B-B14F-4D97-AF65-F5344CB8AC3E}">
        <p14:creationId xmlns:p14="http://schemas.microsoft.com/office/powerpoint/2010/main" val="127061368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a:extLst>
              <a:ext uri="{FF2B5EF4-FFF2-40B4-BE49-F238E27FC236}">
                <a16:creationId xmlns:a16="http://schemas.microsoft.com/office/drawing/2014/main" id="{524BF73C-7664-D245-A698-98BF9A726EC6}"/>
              </a:ext>
            </a:extLst>
          </p:cNvPr>
          <p:cNvSpPr>
            <a:spLocks noGrp="1" noChangeArrowheads="1"/>
          </p:cNvSpPr>
          <p:nvPr>
            <p:ph type="title"/>
          </p:nvPr>
        </p:nvSpPr>
        <p:spPr>
          <a:xfrm>
            <a:off x="3048000" y="519453"/>
            <a:ext cx="18288000" cy="2678906"/>
          </a:xfrm>
        </p:spPr>
        <p:txBody>
          <a:bodyPr/>
          <a:lstStyle/>
          <a:p>
            <a:pPr eaLnBrk="1" hangingPunct="1"/>
            <a:r>
              <a:rPr lang="en-US" altLang="en-US" sz="11250" dirty="0"/>
              <a:t>Application Components</a:t>
            </a:r>
          </a:p>
        </p:txBody>
      </p:sp>
      <p:sp>
        <p:nvSpPr>
          <p:cNvPr id="18434" name="Rectangle 2">
            <a:extLst>
              <a:ext uri="{FF2B5EF4-FFF2-40B4-BE49-F238E27FC236}">
                <a16:creationId xmlns:a16="http://schemas.microsoft.com/office/drawing/2014/main" id="{53E8A4D5-C9CE-1B4C-9048-8FB2658D87CE}"/>
              </a:ext>
            </a:extLst>
          </p:cNvPr>
          <p:cNvSpPr>
            <a:spLocks noGrp="1" noChangeArrowheads="1"/>
          </p:cNvSpPr>
          <p:nvPr>
            <p:ph type="body" idx="1"/>
          </p:nvPr>
        </p:nvSpPr>
        <p:spPr>
          <a:xfrm>
            <a:off x="3048000" y="3893344"/>
            <a:ext cx="18288000" cy="6360999"/>
          </a:xfrm>
        </p:spPr>
        <p:txBody>
          <a:bodyPr>
            <a:normAutofit/>
          </a:bodyPr>
          <a:lstStyle/>
          <a:p>
            <a:pPr>
              <a:spcBef>
                <a:spcPts val="2400"/>
              </a:spcBef>
              <a:defRPr/>
            </a:pPr>
            <a:r>
              <a:rPr lang="en-US" altLang="en-US" b="1" dirty="0"/>
              <a:t>Transcripts</a:t>
            </a:r>
            <a:r>
              <a:rPr lang="en-US" altLang="en-US" dirty="0"/>
              <a:t> – required from all degree-granting institutions you’ve attended</a:t>
            </a:r>
          </a:p>
          <a:p>
            <a:pPr>
              <a:spcBef>
                <a:spcPts val="2400"/>
              </a:spcBef>
              <a:defRPr/>
            </a:pPr>
            <a:r>
              <a:rPr lang="en-US" altLang="en-US" b="1" dirty="0"/>
              <a:t>Statements</a:t>
            </a:r>
            <a:r>
              <a:rPr lang="en-US" altLang="en-US" dirty="0"/>
              <a:t> – Personal Statement and Graduate Research Plan Statement </a:t>
            </a:r>
          </a:p>
          <a:p>
            <a:pPr>
              <a:spcBef>
                <a:spcPts val="2400"/>
              </a:spcBef>
              <a:defRPr/>
            </a:pPr>
            <a:r>
              <a:rPr lang="en-US" altLang="en-US" b="1" dirty="0"/>
              <a:t>Reference Letters </a:t>
            </a:r>
            <a:r>
              <a:rPr lang="en-US" altLang="en-US" dirty="0"/>
              <a:t>– two letters are required, but recommended to submit three</a:t>
            </a:r>
          </a:p>
        </p:txBody>
      </p:sp>
    </p:spTree>
    <p:extLst>
      <p:ext uri="{BB962C8B-B14F-4D97-AF65-F5344CB8AC3E}">
        <p14:creationId xmlns:p14="http://schemas.microsoft.com/office/powerpoint/2010/main" val="2483358248"/>
      </p:ext>
    </p:extLst>
  </p:cSld>
  <p:clrMapOvr>
    <a:masterClrMapping/>
  </p:clrMapOvr>
  <p:transition/>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24277</TotalTime>
  <Words>2675</Words>
  <Application>Microsoft Macintosh PowerPoint</Application>
  <PresentationFormat>Custom</PresentationFormat>
  <Paragraphs>259</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Helvetica Neue</vt:lpstr>
      <vt:lpstr>Helvetica Neue Light</vt:lpstr>
      <vt:lpstr>Helvetica Neue Medium</vt:lpstr>
      <vt:lpstr>White</vt:lpstr>
      <vt:lpstr>National Science Foundation Graduate Research Fellowship Program Research Plan Statements</vt:lpstr>
      <vt:lpstr>What We’ll Cover</vt:lpstr>
      <vt:lpstr>What is the NSF-GRFP</vt:lpstr>
      <vt:lpstr>Fellowship Benefits</vt:lpstr>
      <vt:lpstr>Other Important Benefits</vt:lpstr>
      <vt:lpstr>Eligibility</vt:lpstr>
      <vt:lpstr>Eligibility</vt:lpstr>
      <vt:lpstr>Eligibility</vt:lpstr>
      <vt:lpstr>Application Components</vt:lpstr>
      <vt:lpstr>Research Plan Statements</vt:lpstr>
      <vt:lpstr>Getting Started</vt:lpstr>
      <vt:lpstr>Considerations: Research Problem</vt:lpstr>
      <vt:lpstr>Considerations: Taking Action</vt:lpstr>
      <vt:lpstr>Considerations: Skills &amp; Tools</vt:lpstr>
      <vt:lpstr>Considerations: Research Risks</vt:lpstr>
      <vt:lpstr>Considerations: Relationships</vt:lpstr>
      <vt:lpstr>Considerations: Audience</vt:lpstr>
      <vt:lpstr>Considerations: Communicating Results</vt:lpstr>
      <vt:lpstr>Considerations: ROI</vt:lpstr>
      <vt:lpstr>Intellectual Merits/Broader Impacts</vt:lpstr>
      <vt:lpstr>Intellectual Merits</vt:lpstr>
      <vt:lpstr>Broader Impacts</vt:lpstr>
      <vt:lpstr>Suggested Page Structure </vt:lpstr>
      <vt:lpstr>Introducing Your Plan</vt:lpstr>
      <vt:lpstr>Outlining Your Plan</vt:lpstr>
      <vt:lpstr>Writing Tips</vt:lpstr>
      <vt:lpstr>Writing Tips</vt:lpstr>
      <vt:lpstr>Writing Tips</vt:lpstr>
      <vt:lpstr>Writing Tips</vt:lpstr>
      <vt:lpstr>Writing Tips</vt:lpstr>
      <vt:lpstr>Writing Tips</vt:lpstr>
      <vt:lpstr>Writing Tips</vt:lpstr>
      <vt:lpstr>Just Get Started!</vt:lpstr>
      <vt:lpstr>Proofreading &amp; Seeking Feedback</vt:lpstr>
      <vt:lpstr>Frequently Asked Questions</vt:lpstr>
      <vt:lpstr>Frequently Asked Questions</vt:lpstr>
      <vt:lpstr>Frequently Asked Questions</vt:lpstr>
      <vt:lpstr>Frequently Asked Questions</vt:lpstr>
      <vt:lpstr>Resources</vt:lpstr>
      <vt:lpstr>Upcoming Workshops</vt:lpstr>
      <vt:lpstr>Questions?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Matthew Plooster</cp:lastModifiedBy>
  <cp:revision>76</cp:revision>
  <cp:lastPrinted>2023-05-17T22:58:33Z</cp:lastPrinted>
  <dcterms:modified xsi:type="dcterms:W3CDTF">2023-06-05T16:29:05Z</dcterms:modified>
</cp:coreProperties>
</file>