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397" r:id="rId2"/>
    <p:sldId id="306" r:id="rId3"/>
    <p:sldId id="362" r:id="rId4"/>
    <p:sldId id="436" r:id="rId5"/>
    <p:sldId id="437" r:id="rId6"/>
    <p:sldId id="309" r:id="rId7"/>
    <p:sldId id="337" r:id="rId8"/>
    <p:sldId id="338" r:id="rId9"/>
    <p:sldId id="438" r:id="rId10"/>
    <p:sldId id="508" r:id="rId11"/>
    <p:sldId id="505" r:id="rId12"/>
    <p:sldId id="522" r:id="rId13"/>
    <p:sldId id="506" r:id="rId14"/>
    <p:sldId id="524" r:id="rId15"/>
    <p:sldId id="520" r:id="rId16"/>
    <p:sldId id="521" r:id="rId17"/>
    <p:sldId id="516" r:id="rId18"/>
    <p:sldId id="523" r:id="rId19"/>
    <p:sldId id="517" r:id="rId20"/>
    <p:sldId id="531" r:id="rId21"/>
    <p:sldId id="532" r:id="rId22"/>
    <p:sldId id="533" r:id="rId23"/>
    <p:sldId id="534" r:id="rId24"/>
    <p:sldId id="535" r:id="rId25"/>
    <p:sldId id="536" r:id="rId26"/>
    <p:sldId id="493" r:id="rId27"/>
    <p:sldId id="495"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1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42"/>
    <p:restoredTop sz="94674"/>
  </p:normalViewPr>
  <p:slideViewPr>
    <p:cSldViewPr snapToGrid="0" snapToObjects="1">
      <p:cViewPr varScale="1">
        <p:scale>
          <a:sx n="82" d="100"/>
          <a:sy n="82" d="100"/>
        </p:scale>
        <p:origin x="192"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8AB4F8-2AF1-6244-BE9E-6ECBC9EF9B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5C03C2-C866-FC4C-BF1E-3C9B6204CE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277904-D5CD-5340-AA67-534B4007CB34}" type="datetimeFigureOut">
              <a:rPr lang="en-US" smtClean="0"/>
              <a:t>6/7/23</a:t>
            </a:fld>
            <a:endParaRPr lang="en-US"/>
          </a:p>
        </p:txBody>
      </p:sp>
      <p:sp>
        <p:nvSpPr>
          <p:cNvPr id="4" name="Footer Placeholder 3">
            <a:extLst>
              <a:ext uri="{FF2B5EF4-FFF2-40B4-BE49-F238E27FC236}">
                <a16:creationId xmlns:a16="http://schemas.microsoft.com/office/drawing/2014/main" id="{24CAE7CC-DB1A-0743-A12D-5DB5B65831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DBB151-A5C0-8546-835F-642015DC16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2E6EDD-2485-DA4F-B665-6E4FB5CCC22F}" type="slidenum">
              <a:rPr lang="en-US" smtClean="0"/>
              <a:t>‹#›</a:t>
            </a:fld>
            <a:endParaRPr lang="en-US"/>
          </a:p>
        </p:txBody>
      </p:sp>
    </p:spTree>
    <p:extLst>
      <p:ext uri="{BB962C8B-B14F-4D97-AF65-F5344CB8AC3E}">
        <p14:creationId xmlns:p14="http://schemas.microsoft.com/office/powerpoint/2010/main" val="2060998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29" name="Autumn Aerials-22.jpeg"/>
          <p:cNvSpPr>
            <a:spLocks noGrp="1"/>
          </p:cNvSpPr>
          <p:nvPr>
            <p:ph type="pic" sz="quarter" idx="13"/>
          </p:nvPr>
        </p:nvSpPr>
        <p:spPr>
          <a:xfrm>
            <a:off x="16395700" y="6540500"/>
            <a:ext cx="7404101" cy="5549900"/>
          </a:xfrm>
          <a:prstGeom prst="rect">
            <a:avLst/>
          </a:prstGeom>
        </p:spPr>
        <p:txBody>
          <a:bodyPr lIns="91439" tIns="45719" rIns="91439" bIns="45719" anchor="t">
            <a:noAutofit/>
          </a:bodyPr>
          <a:lstStyle/>
          <a:p>
            <a:endParaRPr/>
          </a:p>
        </p:txBody>
      </p:sp>
      <p:sp>
        <p:nvSpPr>
          <p:cNvPr id="30" name="_DSC3450.jpeg"/>
          <p:cNvSpPr>
            <a:spLocks noGrp="1"/>
          </p:cNvSpPr>
          <p:nvPr>
            <p:ph type="pic" sz="quarter" idx="14"/>
          </p:nvPr>
        </p:nvSpPr>
        <p:spPr>
          <a:xfrm>
            <a:off x="16395700" y="622300"/>
            <a:ext cx="7404100" cy="5549900"/>
          </a:xfrm>
          <a:prstGeom prst="rect">
            <a:avLst/>
          </a:prstGeom>
        </p:spPr>
        <p:txBody>
          <a:bodyPr lIns="91439" tIns="45719" rIns="91439" bIns="45719" anchor="t">
            <a:noAutofit/>
          </a:bodyPr>
          <a:lstStyle/>
          <a:p>
            <a:endParaRPr/>
          </a:p>
        </p:txBody>
      </p:sp>
      <p:sp>
        <p:nvSpPr>
          <p:cNvPr id="31" name="HOTU Emalee Egelund-7.jpeg"/>
          <p:cNvSpPr>
            <a:spLocks noGrp="1"/>
          </p:cNvSpPr>
          <p:nvPr>
            <p:ph type="pic" idx="15"/>
          </p:nvPr>
        </p:nvSpPr>
        <p:spPr>
          <a:xfrm>
            <a:off x="1841500" y="622300"/>
            <a:ext cx="14173200" cy="11468100"/>
          </a:xfrm>
          <a:prstGeom prst="rect">
            <a:avLst/>
          </a:prstGeom>
        </p:spPr>
        <p:txBody>
          <a:bodyPr lIns="91439" tIns="45719" rIns="91439" bIns="45719" anchor="t">
            <a:noAutofit/>
          </a:bodyPr>
          <a:lstStyle/>
          <a:p>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49" name="Crocker Science Students-131.jpeg"/>
          <p:cNvSpPr>
            <a:spLocks noGrp="1"/>
          </p:cNvSpPr>
          <p:nvPr>
            <p:ph type="pic" idx="13"/>
          </p:nvPr>
        </p:nvSpPr>
        <p:spPr>
          <a:xfrm>
            <a:off x="3748268" y="673100"/>
            <a:ext cx="18135601" cy="8737600"/>
          </a:xfrm>
          <a:prstGeom prst="rect">
            <a:avLst/>
          </a:prstGeom>
        </p:spPr>
        <p:txBody>
          <a:bodyPr lIns="91439" tIns="45719" rIns="91439" bIns="45719" anchor="t">
            <a:noAutofit/>
          </a:bodyPr>
          <a:lstStyle/>
          <a:p>
            <a:endParaRPr/>
          </a:p>
        </p:txBody>
      </p:sp>
      <p:sp>
        <p:nvSpPr>
          <p:cNvPr id="50" name="Title Text"/>
          <p:cNvSpPr txBox="1">
            <a:spLocks noGrp="1"/>
          </p:cNvSpPr>
          <p:nvPr>
            <p:ph type="title"/>
          </p:nvPr>
        </p:nvSpPr>
        <p:spPr>
          <a:xfrm>
            <a:off x="1143000" y="9512300"/>
            <a:ext cx="23114000" cy="2006600"/>
          </a:xfrm>
          <a:prstGeom prst="rect">
            <a:avLst/>
          </a:prstGeom>
        </p:spPr>
        <p:txBody>
          <a:bodyPr anchor="b"/>
          <a:lstStyle/>
          <a:p>
            <a:r>
              <a:t>Title Text</a:t>
            </a:r>
          </a:p>
        </p:txBody>
      </p:sp>
      <p:sp>
        <p:nvSpPr>
          <p:cNvPr id="51" name="Body Level One…"/>
          <p:cNvSpPr txBox="1">
            <a:spLocks noGrp="1"/>
          </p:cNvSpPr>
          <p:nvPr>
            <p:ph type="body" sz="quarter" idx="1"/>
          </p:nvPr>
        </p:nvSpPr>
        <p:spPr>
          <a:xfrm>
            <a:off x="1143000" y="1144905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59" name="Title Text"/>
          <p:cNvSpPr txBox="1">
            <a:spLocks noGrp="1"/>
          </p:cNvSpPr>
          <p:nvPr>
            <p:ph type="title"/>
          </p:nvPr>
        </p:nvSpPr>
        <p:spPr>
          <a:xfrm>
            <a:off x="2298700" y="4533900"/>
            <a:ext cx="20828000" cy="4648200"/>
          </a:xfrm>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4" name="Eden-Lassonde-13.jpeg"/>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85" name="Title Text"/>
          <p:cNvSpPr txBox="1">
            <a:spLocks noGrp="1"/>
          </p:cNvSpPr>
          <p:nvPr>
            <p:ph type="title"/>
          </p:nvPr>
        </p:nvSpPr>
        <p:spPr>
          <a:xfrm>
            <a:off x="2133600" y="355600"/>
            <a:ext cx="21005800" cy="2286000"/>
          </a:xfrm>
          <a:prstGeom prst="rect">
            <a:avLst/>
          </a:prstGeom>
        </p:spPr>
        <p:txBody>
          <a:bodyPr/>
          <a:lstStyle/>
          <a:p>
            <a:r>
              <a:t>Title Text</a:t>
            </a:r>
          </a:p>
        </p:txBody>
      </p:sp>
      <p:sp>
        <p:nvSpPr>
          <p:cNvPr id="86" name="Body Level One…"/>
          <p:cNvSpPr txBox="1">
            <a:spLocks noGrp="1"/>
          </p:cNvSpPr>
          <p:nvPr>
            <p:ph type="body" sz="half" idx="1"/>
          </p:nvPr>
        </p:nvSpPr>
        <p:spPr>
          <a:xfrm>
            <a:off x="21463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Johnny Appleseed"/>
          <p:cNvSpPr txBox="1">
            <a:spLocks noGrp="1"/>
          </p:cNvSpPr>
          <p:nvPr>
            <p:ph type="body" sz="quarter" idx="13"/>
          </p:nvPr>
        </p:nvSpPr>
        <p:spPr>
          <a:xfrm>
            <a:off x="3022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5" name="“Type a quote here.”"/>
          <p:cNvSpPr txBox="1">
            <a:spLocks noGrp="1"/>
          </p:cNvSpPr>
          <p:nvPr>
            <p:ph type="body" sz="quarter" idx="14"/>
          </p:nvPr>
        </p:nvSpPr>
        <p:spPr>
          <a:xfrm>
            <a:off x="3022600" y="6076950"/>
            <a:ext cx="19621500" cy="825500"/>
          </a:xfrm>
          <a:prstGeom prst="rect">
            <a:avLst/>
          </a:prstGeom>
        </p:spPr>
        <p:txBody>
          <a:bodyPr>
            <a:spAutoFit/>
          </a:bodyPr>
          <a:lstStyle>
            <a:lvl1pPr marL="0" indent="0" algn="ctr">
              <a:spcBef>
                <a:spcPts val="0"/>
              </a:spcBef>
              <a:buSzTx/>
              <a:buNone/>
              <a:defRPr>
                <a:latin typeface="+mn-lt"/>
                <a:ea typeface="+mn-ea"/>
                <a:cs typeface="+mn-cs"/>
                <a:sym typeface="Helvetica Neue Medium"/>
              </a:defRPr>
            </a:lvl1pPr>
          </a:lstStyle>
          <a:p>
            <a:r>
              <a:t>“Type a quote here.” </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CBB-1841-B94E-B1DF-5735C5170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67818-33D0-BD46-A755-996EDD7A36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58741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Title Text"/>
          <p:cNvSpPr txBox="1">
            <a:spLocks noGrp="1"/>
          </p:cNvSpPr>
          <p:nvPr>
            <p:ph type="title"/>
          </p:nvPr>
        </p:nvSpPr>
        <p:spPr>
          <a:xfrm>
            <a:off x="2311400" y="355600"/>
            <a:ext cx="21005800" cy="2286000"/>
          </a:xfrm>
          <a:prstGeom prst="rect">
            <a:avLst/>
          </a:prstGeom>
        </p:spPr>
        <p:txBody>
          <a:bodyPr/>
          <a:lstStyle/>
          <a:p>
            <a:r>
              <a:t>Title Text</a:t>
            </a:r>
          </a:p>
        </p:txBody>
      </p:sp>
      <p:sp>
        <p:nvSpPr>
          <p:cNvPr id="76" name="Body Level One…"/>
          <p:cNvSpPr txBox="1">
            <a:spLocks noGrp="1"/>
          </p:cNvSpPr>
          <p:nvPr>
            <p:ph type="body" idx="1"/>
          </p:nvPr>
        </p:nvSpPr>
        <p:spPr>
          <a:xfrm>
            <a:off x="2501900" y="3149600"/>
            <a:ext cx="21005800" cy="9296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096379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18-0742 Ruth Presentation.jpg" descr="18-0742 Ruth Presentation.jpg"/>
          <p:cNvPicPr>
            <a:picLocks noChangeAspect="1"/>
          </p:cNvPicPr>
          <p:nvPr/>
        </p:nvPicPr>
        <p:blipFill>
          <a:blip r:embed="rId11"/>
          <a:stretch>
            <a:fillRect/>
          </a:stretch>
        </p:blipFill>
        <p:spPr>
          <a:xfrm>
            <a:off x="0" y="0"/>
            <a:ext cx="24384000" cy="13716000"/>
          </a:xfrm>
          <a:prstGeom prst="rect">
            <a:avLst/>
          </a:prstGeom>
          <a:ln w="12700">
            <a:miter lim="400000"/>
          </a:ln>
        </p:spPr>
      </p:pic>
      <p:sp>
        <p:nvSpPr>
          <p:cNvPr id="6" name="Rectangle 5">
            <a:extLst>
              <a:ext uri="{FF2B5EF4-FFF2-40B4-BE49-F238E27FC236}">
                <a16:creationId xmlns:a16="http://schemas.microsoft.com/office/drawing/2014/main" id="{CD1A366F-766F-3F4F-A84B-33F525F0A1CA}"/>
              </a:ext>
            </a:extLst>
          </p:cNvPr>
          <p:cNvSpPr/>
          <p:nvPr userDrawn="1"/>
        </p:nvSpPr>
        <p:spPr>
          <a:xfrm>
            <a:off x="1143000" y="0"/>
            <a:ext cx="23241000" cy="13716000"/>
          </a:xfrm>
          <a:prstGeom prst="rect">
            <a:avLst/>
          </a:prstGeom>
          <a:solidFill>
            <a:srgbClr val="DBE1E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sfgrfp.org/" TargetMode="External"/><Relationship Id="rId2" Type="http://schemas.openxmlformats.org/officeDocument/2006/relationships/hyperlink" Target="https://gradschool.utah.edu/funding/fellowships-scholarships-awards/nationally-competitive/nsf-grfp/" TargetMode="External"/><Relationship Id="rId1" Type="http://schemas.openxmlformats.org/officeDocument/2006/relationships/slideLayout" Target="../slideLayouts/slideLayout8.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nsf-grfp.utah.edu/" TargetMode="External"/><Relationship Id="rId2" Type="http://schemas.openxmlformats.org/officeDocument/2006/relationships/hyperlink" Target="https://www.nsfgrfp.org/applicants/grf-program-solicitation/" TargetMode="External"/><Relationship Id="rId1" Type="http://schemas.openxmlformats.org/officeDocument/2006/relationships/slideLayout" Target="../slideLayouts/slideLayout8.xml"/><Relationship Id="rId6" Type="http://schemas.openxmlformats.org/officeDocument/2006/relationships/hyperlink" Target="mailto:fellowships@gradschoo.utah.edu" TargetMode="External"/><Relationship Id="rId5" Type="http://schemas.openxmlformats.org/officeDocument/2006/relationships/hyperlink" Target="https://writingcenter.utah.edu/" TargetMode="External"/><Relationship Id="rId4" Type="http://schemas.openxmlformats.org/officeDocument/2006/relationships/hyperlink" Target="mailto:nsf.gov/news/special_reports/big_idea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nsf-grfp.utah.edu/" TargetMode="External"/><Relationship Id="rId2" Type="http://schemas.openxmlformats.org/officeDocument/2006/relationships/hyperlink" Target="mailto:matthew.plooster@utah.edu" TargetMode="External"/><Relationship Id="rId1" Type="http://schemas.openxmlformats.org/officeDocument/2006/relationships/slideLayout" Target="../slideLayouts/slideLayout9.xml"/><Relationship Id="rId5" Type="http://schemas.openxmlformats.org/officeDocument/2006/relationships/hyperlink" Target="mailto:fellowships@gradschool.utah.edu" TargetMode="External"/><Relationship Id="rId4" Type="http://schemas.openxmlformats.org/officeDocument/2006/relationships/hyperlink" Target="http://www.nsfgrfp.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5EFD964-24DD-434F-803E-EA86D1AF8E08}"/>
              </a:ext>
            </a:extLst>
          </p:cNvPr>
          <p:cNvSpPr>
            <a:spLocks noGrp="1" noChangeArrowheads="1"/>
          </p:cNvSpPr>
          <p:nvPr>
            <p:ph type="title"/>
          </p:nvPr>
        </p:nvSpPr>
        <p:spPr>
          <a:xfrm>
            <a:off x="3048000" y="3161109"/>
            <a:ext cx="18288000" cy="4205883"/>
          </a:xfrm>
        </p:spPr>
        <p:txBody>
          <a:bodyPr/>
          <a:lstStyle/>
          <a:p>
            <a:pPr eaLnBrk="1" hangingPunct="1"/>
            <a:r>
              <a:rPr lang="en-US" altLang="en-US" sz="6750" dirty="0"/>
              <a:t>National Science Foundation</a:t>
            </a:r>
            <a:br>
              <a:rPr lang="en-US" altLang="en-US" sz="8438" dirty="0"/>
            </a:br>
            <a:r>
              <a:rPr lang="en-US" altLang="en-US" sz="6750" dirty="0"/>
              <a:t>Graduate Research Fellowship Program</a:t>
            </a:r>
            <a:br>
              <a:rPr lang="en-US" altLang="en-US" sz="7032" b="1" dirty="0"/>
            </a:br>
            <a:r>
              <a:rPr lang="en-US" altLang="en-US" sz="7500" b="1" dirty="0"/>
              <a:t>Broader Impacts</a:t>
            </a:r>
          </a:p>
        </p:txBody>
      </p:sp>
      <p:sp>
        <p:nvSpPr>
          <p:cNvPr id="15362" name="Rectangle 2">
            <a:extLst>
              <a:ext uri="{FF2B5EF4-FFF2-40B4-BE49-F238E27FC236}">
                <a16:creationId xmlns:a16="http://schemas.microsoft.com/office/drawing/2014/main" id="{B3D6A68F-2F1A-184D-8076-E1AC817C11B1}"/>
              </a:ext>
            </a:extLst>
          </p:cNvPr>
          <p:cNvSpPr>
            <a:spLocks noGrp="1" noChangeArrowheads="1"/>
          </p:cNvSpPr>
          <p:nvPr>
            <p:ph type="body" idx="1"/>
          </p:nvPr>
        </p:nvSpPr>
        <p:spPr>
          <a:xfrm>
            <a:off x="2449285" y="8655000"/>
            <a:ext cx="17084449" cy="2530358"/>
          </a:xfrm>
        </p:spPr>
        <p:txBody>
          <a:bodyPr>
            <a:normAutofit/>
          </a:bodyPr>
          <a:lstStyle/>
          <a:p>
            <a:pPr marL="635000" lvl="1" indent="0" eaLnBrk="1" hangingPunct="1">
              <a:spcBef>
                <a:spcPts val="1200"/>
              </a:spcBef>
              <a:buNone/>
            </a:pPr>
            <a:r>
              <a:rPr lang="en-US" altLang="en-US" sz="4000" b="1" dirty="0"/>
              <a:t>Matthew Plooster, Ed.D.</a:t>
            </a:r>
          </a:p>
          <a:p>
            <a:pPr marL="635000" lvl="1" indent="0">
              <a:spcBef>
                <a:spcPts val="1200"/>
              </a:spcBef>
              <a:buNone/>
            </a:pPr>
            <a:r>
              <a:rPr lang="en-US" altLang="en-US" sz="3500" dirty="0"/>
              <a:t>Graduate School Office of Fellowships &amp; Benefits</a:t>
            </a:r>
          </a:p>
          <a:p>
            <a:pPr marL="635000" lvl="1" indent="0" eaLnBrk="1" hangingPunct="1">
              <a:spcBef>
                <a:spcPts val="1200"/>
              </a:spcBef>
              <a:buNone/>
            </a:pPr>
            <a:r>
              <a:rPr lang="en-US" altLang="en-US" sz="3500" dirty="0">
                <a:hlinkClick r:id="rId2"/>
              </a:rPr>
              <a:t>nsf-grfp.utah.edu</a:t>
            </a:r>
            <a:r>
              <a:rPr lang="en-US" altLang="en-US" sz="3500" dirty="0"/>
              <a:t> | </a:t>
            </a:r>
            <a:r>
              <a:rPr lang="en-US" altLang="en-US" sz="3500" dirty="0">
                <a:hlinkClick r:id="rId3"/>
              </a:rPr>
              <a:t>www.nsfgrfp.org</a:t>
            </a:r>
            <a:endParaRPr lang="en-US" altLang="en-US" sz="3500" dirty="0"/>
          </a:p>
        </p:txBody>
      </p:sp>
      <p:pic>
        <p:nvPicPr>
          <p:cNvPr id="4" name="Content Placeholder 4">
            <a:extLst>
              <a:ext uri="{FF2B5EF4-FFF2-40B4-BE49-F238E27FC236}">
                <a16:creationId xmlns:a16="http://schemas.microsoft.com/office/drawing/2014/main" id="{1C9BE00D-AE10-FD4F-8067-152040AE619A}"/>
              </a:ext>
            </a:extLst>
          </p:cNvPr>
          <p:cNvPicPr>
            <a:picLocks noChangeAspect="1"/>
          </p:cNvPicPr>
          <p:nvPr/>
        </p:nvPicPr>
        <p:blipFill>
          <a:blip r:embed="rId4"/>
          <a:stretch>
            <a:fillRect/>
          </a:stretch>
        </p:blipFill>
        <p:spPr bwMode="auto">
          <a:xfrm>
            <a:off x="17012482" y="7958516"/>
            <a:ext cx="3904418" cy="3923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80448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127760" y="519453"/>
            <a:ext cx="23256240" cy="2678906"/>
          </a:xfrm>
        </p:spPr>
        <p:txBody>
          <a:bodyPr>
            <a:normAutofit/>
          </a:bodyPr>
          <a:lstStyle/>
          <a:p>
            <a:pPr eaLnBrk="1" hangingPunct="1"/>
            <a:r>
              <a:rPr lang="en-US" altLang="en-US" sz="11250" dirty="0"/>
              <a:t>NSF Application Notes </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8000" cy="7231856"/>
          </a:xfrm>
        </p:spPr>
        <p:txBody>
          <a:bodyPr>
            <a:normAutofit/>
          </a:bodyPr>
          <a:lstStyle/>
          <a:p>
            <a:pPr marL="0" indent="0">
              <a:spcBef>
                <a:spcPts val="2400"/>
              </a:spcBef>
              <a:buNone/>
              <a:defRPr/>
            </a:pPr>
            <a:r>
              <a:rPr lang="en-US" dirty="0"/>
              <a:t>Both statements must address NSF’s review criteria of Intellectual Merit and Broader Impacts. Intellectual Merit and Broader Impacts must be addressed individually under separate headings in both Personal and Research Plan statements to provide reviewers with the information necessary to evaluate the application with respect to both Criteria. Applications in which Intellectual Merit and Broader Impacts are not addressed separately under separate headings will not be reviewed.</a:t>
            </a:r>
            <a:endParaRPr lang="en-US" altLang="en-US" dirty="0"/>
          </a:p>
        </p:txBody>
      </p:sp>
    </p:spTree>
    <p:extLst>
      <p:ext uri="{BB962C8B-B14F-4D97-AF65-F5344CB8AC3E}">
        <p14:creationId xmlns:p14="http://schemas.microsoft.com/office/powerpoint/2010/main" val="665434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19453"/>
            <a:ext cx="18288000" cy="2678906"/>
          </a:xfrm>
        </p:spPr>
        <p:txBody>
          <a:bodyPr/>
          <a:lstStyle/>
          <a:p>
            <a:pPr eaLnBrk="1" hangingPunct="1"/>
            <a:r>
              <a:rPr lang="en-US" altLang="en-US" sz="11250" dirty="0"/>
              <a:t>What is a Broader Impact?</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9537680" cy="7780496"/>
          </a:xfrm>
        </p:spPr>
        <p:txBody>
          <a:bodyPr>
            <a:normAutofit/>
          </a:bodyPr>
          <a:lstStyle/>
          <a:p>
            <a:pPr>
              <a:spcBef>
                <a:spcPts val="2400"/>
              </a:spcBef>
              <a:defRPr/>
            </a:pPr>
            <a:r>
              <a:rPr lang="en-US" altLang="en-US" dirty="0"/>
              <a:t>Activities where you engage with and seek to better the wider community and society outside of your program, discipline, and lab</a:t>
            </a:r>
          </a:p>
          <a:p>
            <a:pPr>
              <a:spcBef>
                <a:spcPts val="2400"/>
              </a:spcBef>
              <a:defRPr/>
            </a:pPr>
            <a:r>
              <a:rPr lang="en-US" altLang="en-US" dirty="0"/>
              <a:t>Includes how you as a leader seeks to better society </a:t>
            </a:r>
          </a:p>
          <a:p>
            <a:pPr>
              <a:spcBef>
                <a:spcPts val="2400"/>
              </a:spcBef>
              <a:defRPr/>
            </a:pPr>
            <a:r>
              <a:rPr lang="en-US" altLang="en-US" dirty="0"/>
              <a:t>Includes how your research will positively affect society </a:t>
            </a:r>
          </a:p>
          <a:p>
            <a:pPr>
              <a:spcBef>
                <a:spcPts val="2400"/>
              </a:spcBef>
              <a:defRPr/>
            </a:pPr>
            <a:r>
              <a:rPr lang="en-US" altLang="en-US" dirty="0"/>
              <a:t>Efforts can be big or small, individual or as part of a group</a:t>
            </a:r>
          </a:p>
          <a:p>
            <a:pPr>
              <a:spcBef>
                <a:spcPts val="2400"/>
              </a:spcBef>
              <a:defRPr/>
            </a:pPr>
            <a:r>
              <a:rPr lang="en-US" altLang="en-US" dirty="0"/>
              <a:t>Don’t ignore efforts outside of STEM – broader impacts show your passion and interests, as well as acumen for leadership and project management </a:t>
            </a:r>
          </a:p>
        </p:txBody>
      </p:sp>
    </p:spTree>
    <p:extLst>
      <p:ext uri="{BB962C8B-B14F-4D97-AF65-F5344CB8AC3E}">
        <p14:creationId xmlns:p14="http://schemas.microsoft.com/office/powerpoint/2010/main" val="5729071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19453"/>
            <a:ext cx="18288000" cy="2678906"/>
          </a:xfrm>
        </p:spPr>
        <p:txBody>
          <a:bodyPr/>
          <a:lstStyle/>
          <a:p>
            <a:pPr eaLnBrk="1" hangingPunct="1"/>
            <a:r>
              <a:rPr lang="en-US" altLang="en-US" sz="11250" dirty="0"/>
              <a:t>What is a Broader Impact?</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8000" cy="8572976"/>
          </a:xfrm>
        </p:spPr>
        <p:txBody>
          <a:bodyPr>
            <a:normAutofit/>
          </a:bodyPr>
          <a:lstStyle/>
          <a:p>
            <a:pPr marL="0" indent="0">
              <a:spcBef>
                <a:spcPts val="2400"/>
              </a:spcBef>
              <a:buNone/>
              <a:defRPr/>
            </a:pPr>
            <a:r>
              <a:rPr lang="en-US" altLang="en-US" dirty="0"/>
              <a:t>How are ‘community’ and ‘society’ defined? </a:t>
            </a:r>
          </a:p>
          <a:p>
            <a:pPr>
              <a:spcBef>
                <a:spcPts val="2400"/>
              </a:spcBef>
              <a:defRPr/>
            </a:pPr>
            <a:r>
              <a:rPr lang="en-US" altLang="en-US" dirty="0"/>
              <a:t>You as the applicant have the opportunity (and responsibility) to define your community</a:t>
            </a:r>
          </a:p>
          <a:p>
            <a:pPr>
              <a:spcBef>
                <a:spcPts val="2400"/>
              </a:spcBef>
              <a:defRPr/>
            </a:pPr>
            <a:r>
              <a:rPr lang="en-US" altLang="en-US" dirty="0"/>
              <a:t>Consider the audience, population, geographic region, etc., that you are interacting with and impacting </a:t>
            </a:r>
          </a:p>
          <a:p>
            <a:pPr>
              <a:spcBef>
                <a:spcPts val="2400"/>
              </a:spcBef>
              <a:defRPr/>
            </a:pPr>
            <a:r>
              <a:rPr lang="en-US" altLang="en-US" dirty="0"/>
              <a:t>This can be a geographic region such as neighborhoods, cities, states, etc.</a:t>
            </a:r>
          </a:p>
          <a:p>
            <a:pPr>
              <a:spcBef>
                <a:spcPts val="2400"/>
              </a:spcBef>
              <a:defRPr/>
            </a:pPr>
            <a:r>
              <a:rPr lang="en-US" altLang="en-US" dirty="0"/>
              <a:t>Also consider organizations, specific demographics, specific disciplines, etc. </a:t>
            </a:r>
          </a:p>
        </p:txBody>
      </p:sp>
    </p:spTree>
    <p:extLst>
      <p:ext uri="{BB962C8B-B14F-4D97-AF65-F5344CB8AC3E}">
        <p14:creationId xmlns:p14="http://schemas.microsoft.com/office/powerpoint/2010/main" val="15202578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310640" y="519453"/>
            <a:ext cx="22829520" cy="2678906"/>
          </a:xfrm>
        </p:spPr>
        <p:txBody>
          <a:bodyPr>
            <a:normAutofit/>
          </a:bodyPr>
          <a:lstStyle/>
          <a:p>
            <a:pPr eaLnBrk="1" hangingPunct="1"/>
            <a:r>
              <a:rPr lang="en-US" altLang="en-US" sz="11250" dirty="0"/>
              <a:t>Examples of Broader Impacts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9964400" cy="9822656"/>
          </a:xfrm>
        </p:spPr>
        <p:txBody>
          <a:bodyPr>
            <a:normAutofit fontScale="92500"/>
          </a:bodyPr>
          <a:lstStyle/>
          <a:p>
            <a:pPr>
              <a:spcBef>
                <a:spcPts val="2400"/>
              </a:spcBef>
              <a:defRPr/>
            </a:pPr>
            <a:r>
              <a:rPr lang="en-US" altLang="en-US" dirty="0"/>
              <a:t>Improving STEM education – including through outreach, educator training, tutoring/mentoring</a:t>
            </a:r>
          </a:p>
          <a:p>
            <a:pPr>
              <a:spcBef>
                <a:spcPts val="2400"/>
              </a:spcBef>
              <a:defRPr/>
            </a:pPr>
            <a:r>
              <a:rPr lang="en-US" altLang="en-US" dirty="0"/>
              <a:t>Efforts to cultivate a strong, diverse STEM workforce</a:t>
            </a:r>
          </a:p>
          <a:p>
            <a:pPr>
              <a:spcBef>
                <a:spcPts val="2400"/>
              </a:spcBef>
              <a:defRPr/>
            </a:pPr>
            <a:r>
              <a:rPr lang="en-US" altLang="en-US" dirty="0"/>
              <a:t>Increase public awareness, understanding, and engagement with science</a:t>
            </a:r>
          </a:p>
          <a:p>
            <a:pPr>
              <a:spcBef>
                <a:spcPts val="2400"/>
              </a:spcBef>
              <a:defRPr/>
            </a:pPr>
            <a:r>
              <a:rPr lang="en-US" altLang="en-US" dirty="0"/>
              <a:t>Bridging a gab between academia and industry </a:t>
            </a:r>
          </a:p>
          <a:p>
            <a:pPr>
              <a:spcBef>
                <a:spcPts val="2400"/>
              </a:spcBef>
              <a:defRPr/>
            </a:pPr>
            <a:r>
              <a:rPr lang="en-US" altLang="en-US" dirty="0"/>
              <a:t>Improving daily life for individuals or communities </a:t>
            </a:r>
          </a:p>
          <a:p>
            <a:pPr>
              <a:spcBef>
                <a:spcPts val="2400"/>
              </a:spcBef>
              <a:defRPr/>
            </a:pPr>
            <a:r>
              <a:rPr lang="en-US" altLang="en-US" dirty="0"/>
              <a:t>Participating in national efforts, including policy work (congress, state department, national defense and security, etc.) </a:t>
            </a:r>
          </a:p>
          <a:p>
            <a:pPr>
              <a:spcBef>
                <a:spcPts val="2400"/>
              </a:spcBef>
              <a:defRPr/>
            </a:pPr>
            <a:r>
              <a:rPr lang="en-US" altLang="en-US" dirty="0"/>
              <a:t>Impacting the economic competitiveness in the country</a:t>
            </a:r>
          </a:p>
          <a:p>
            <a:pPr>
              <a:spcBef>
                <a:spcPts val="2400"/>
              </a:spcBef>
              <a:defRPr/>
            </a:pPr>
            <a:r>
              <a:rPr lang="en-US" altLang="en-US" dirty="0"/>
              <a:t>Strengthening the infrastructure for interdisciplinary academic research and education </a:t>
            </a:r>
          </a:p>
        </p:txBody>
      </p:sp>
    </p:spTree>
    <p:extLst>
      <p:ext uri="{BB962C8B-B14F-4D97-AF65-F5344CB8AC3E}">
        <p14:creationId xmlns:p14="http://schemas.microsoft.com/office/powerpoint/2010/main" val="35008392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310640" y="519453"/>
            <a:ext cx="22829520" cy="2678906"/>
          </a:xfrm>
        </p:spPr>
        <p:txBody>
          <a:bodyPr>
            <a:normAutofit/>
          </a:bodyPr>
          <a:lstStyle/>
          <a:p>
            <a:pPr eaLnBrk="1" hangingPunct="1"/>
            <a:r>
              <a:rPr lang="en-US" altLang="en-US" sz="11250" dirty="0"/>
              <a:t>Broader Impacts Audience</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562320" cy="7567136"/>
          </a:xfrm>
        </p:spPr>
        <p:txBody>
          <a:bodyPr>
            <a:normAutofit/>
          </a:bodyPr>
          <a:lstStyle/>
          <a:p>
            <a:pPr>
              <a:spcBef>
                <a:spcPts val="2400"/>
              </a:spcBef>
              <a:defRPr/>
            </a:pPr>
            <a:r>
              <a:rPr lang="en-US" altLang="en-US" dirty="0"/>
              <a:t>Detail who will be impacted by your leadership (personal statement) and by your proposed research (research proposal) – who is the community, demographic, etc. </a:t>
            </a:r>
          </a:p>
          <a:p>
            <a:pPr>
              <a:spcBef>
                <a:spcPts val="2400"/>
              </a:spcBef>
              <a:defRPr/>
            </a:pPr>
            <a:r>
              <a:rPr lang="en-US" altLang="en-US" dirty="0"/>
              <a:t>List who your key partners will be in executing your broader impacts – who you will be collaborating with and the organizations with which you’ll need to engage</a:t>
            </a:r>
          </a:p>
          <a:p>
            <a:pPr>
              <a:spcBef>
                <a:spcPts val="2400"/>
              </a:spcBef>
              <a:defRPr/>
            </a:pPr>
            <a:r>
              <a:rPr lang="en-US" altLang="en-US" dirty="0"/>
              <a:t>Be specific about your constituency – who are your audiences (outside of the reviewers)? Don’t be vague and say “society.” </a:t>
            </a:r>
          </a:p>
        </p:txBody>
      </p:sp>
    </p:spTree>
    <p:extLst>
      <p:ext uri="{BB962C8B-B14F-4D97-AF65-F5344CB8AC3E}">
        <p14:creationId xmlns:p14="http://schemas.microsoft.com/office/powerpoint/2010/main" val="35218685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310640" y="519453"/>
            <a:ext cx="22860000" cy="2678906"/>
          </a:xfrm>
        </p:spPr>
        <p:txBody>
          <a:bodyPr>
            <a:normAutofit/>
          </a:bodyPr>
          <a:lstStyle/>
          <a:p>
            <a:pPr eaLnBrk="1" hangingPunct="1"/>
            <a:r>
              <a:rPr lang="en-US" altLang="en-US" sz="11250" dirty="0"/>
              <a:t>How to Frame Broader Impacts </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8000" cy="6713696"/>
          </a:xfrm>
        </p:spPr>
        <p:txBody>
          <a:bodyPr>
            <a:normAutofit/>
          </a:bodyPr>
          <a:lstStyle/>
          <a:p>
            <a:pPr>
              <a:spcBef>
                <a:spcPts val="2400"/>
              </a:spcBef>
              <a:defRPr/>
            </a:pPr>
            <a:r>
              <a:rPr lang="en-US" altLang="en-US" dirty="0"/>
              <a:t>Link – where possible – how your research and broader impacts connect to the NSF’s Big Ten Ideas on broadening and strengthening science participation </a:t>
            </a:r>
          </a:p>
          <a:p>
            <a:pPr>
              <a:spcBef>
                <a:spcPts val="2400"/>
              </a:spcBef>
              <a:defRPr/>
            </a:pPr>
            <a:r>
              <a:rPr lang="en-US" altLang="en-US" dirty="0"/>
              <a:t>Identify how your connection to specific groups, organizations, or communities addresses their larger issues or concerns</a:t>
            </a:r>
          </a:p>
          <a:p>
            <a:pPr>
              <a:spcBef>
                <a:spcPts val="2400"/>
              </a:spcBef>
              <a:defRPr/>
            </a:pPr>
            <a:r>
              <a:rPr lang="en-US" altLang="en-US" dirty="0"/>
              <a:t>Build upon your strengths (while addressing weaknesses)</a:t>
            </a:r>
          </a:p>
        </p:txBody>
      </p:sp>
    </p:spTree>
    <p:extLst>
      <p:ext uri="{BB962C8B-B14F-4D97-AF65-F5344CB8AC3E}">
        <p14:creationId xmlns:p14="http://schemas.microsoft.com/office/powerpoint/2010/main" val="74377302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310640" y="519453"/>
            <a:ext cx="22860000" cy="2678906"/>
          </a:xfrm>
        </p:spPr>
        <p:txBody>
          <a:bodyPr>
            <a:normAutofit/>
          </a:bodyPr>
          <a:lstStyle/>
          <a:p>
            <a:pPr eaLnBrk="1" hangingPunct="1"/>
            <a:r>
              <a:rPr lang="en-US" altLang="en-US" sz="11250" dirty="0"/>
              <a:t>How to Frame Broader Impacts </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196560" cy="7689056"/>
          </a:xfrm>
        </p:spPr>
        <p:txBody>
          <a:bodyPr>
            <a:normAutofit/>
          </a:bodyPr>
          <a:lstStyle/>
          <a:p>
            <a:pPr marL="0" indent="0">
              <a:spcBef>
                <a:spcPts val="2400"/>
              </a:spcBef>
              <a:buNone/>
              <a:defRPr/>
            </a:pPr>
            <a:r>
              <a:rPr lang="en-US" altLang="en-US" dirty="0"/>
              <a:t>Evaluation and assessment</a:t>
            </a:r>
          </a:p>
          <a:p>
            <a:pPr>
              <a:spcBef>
                <a:spcPts val="2400"/>
              </a:spcBef>
              <a:defRPr/>
            </a:pPr>
            <a:r>
              <a:rPr lang="en-US" altLang="en-US" dirty="0"/>
              <a:t>Quantify the impact of previous activities as best as able</a:t>
            </a:r>
          </a:p>
          <a:p>
            <a:pPr>
              <a:spcBef>
                <a:spcPts val="2400"/>
              </a:spcBef>
              <a:defRPr/>
            </a:pPr>
            <a:r>
              <a:rPr lang="en-US" altLang="en-US" dirty="0"/>
              <a:t>How have your previous broader impacts helped you pursue graduate school, research, and later leadership opportunities? </a:t>
            </a:r>
          </a:p>
          <a:p>
            <a:pPr>
              <a:spcBef>
                <a:spcPts val="2400"/>
              </a:spcBef>
              <a:defRPr/>
            </a:pPr>
            <a:r>
              <a:rPr lang="en-US" altLang="en-US" dirty="0"/>
              <a:t>How will the effectiveness of your proposed broader impacts be measured? </a:t>
            </a:r>
          </a:p>
          <a:p>
            <a:pPr>
              <a:spcBef>
                <a:spcPts val="2400"/>
              </a:spcBef>
              <a:defRPr/>
            </a:pPr>
            <a:r>
              <a:rPr lang="en-US" altLang="en-US" dirty="0"/>
              <a:t>How will you define the value of your proposed broader impacts?</a:t>
            </a:r>
          </a:p>
        </p:txBody>
      </p:sp>
    </p:spTree>
    <p:extLst>
      <p:ext uri="{BB962C8B-B14F-4D97-AF65-F5344CB8AC3E}">
        <p14:creationId xmlns:p14="http://schemas.microsoft.com/office/powerpoint/2010/main" val="370202372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127760" y="519453"/>
            <a:ext cx="23256240" cy="2678906"/>
          </a:xfrm>
        </p:spPr>
        <p:txBody>
          <a:bodyPr>
            <a:normAutofit fontScale="90000"/>
          </a:bodyPr>
          <a:lstStyle/>
          <a:p>
            <a:pPr eaLnBrk="1" hangingPunct="1"/>
            <a:r>
              <a:rPr lang="en-US" altLang="en-US" sz="11250" dirty="0"/>
              <a:t>What Your Broader Impacts Should Be</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9110960" cy="7292816"/>
          </a:xfrm>
        </p:spPr>
        <p:txBody>
          <a:bodyPr>
            <a:normAutofit/>
          </a:bodyPr>
          <a:lstStyle/>
          <a:p>
            <a:pPr marL="0" indent="0">
              <a:spcBef>
                <a:spcPts val="2400"/>
              </a:spcBef>
              <a:buNone/>
              <a:defRPr/>
            </a:pPr>
            <a:r>
              <a:rPr lang="en-US" altLang="en-US" dirty="0"/>
              <a:t>Weave into your broader impacts narrative the following: </a:t>
            </a:r>
          </a:p>
          <a:p>
            <a:pPr>
              <a:spcBef>
                <a:spcPts val="2400"/>
              </a:spcBef>
              <a:defRPr/>
            </a:pPr>
            <a:r>
              <a:rPr lang="en-US" altLang="en-US" dirty="0"/>
              <a:t>How your activities are aligned with your research proposal narrative – define how these broader impacts are important to your research </a:t>
            </a:r>
          </a:p>
          <a:p>
            <a:pPr>
              <a:spcBef>
                <a:spcPts val="2400"/>
              </a:spcBef>
              <a:defRPr/>
            </a:pPr>
            <a:r>
              <a:rPr lang="en-US" altLang="en-US" dirty="0"/>
              <a:t>How your activities are aligned with your personal statement narrative – describe why these particular impacts are valuable for you and your future (as a researcher, scientist, leader)</a:t>
            </a:r>
          </a:p>
          <a:p>
            <a:pPr>
              <a:spcBef>
                <a:spcPts val="2400"/>
              </a:spcBef>
              <a:defRPr/>
            </a:pPr>
            <a:r>
              <a:rPr lang="en-US" altLang="en-US" dirty="0"/>
              <a:t>How your activities are innovative, creative, and cutting-edge</a:t>
            </a:r>
          </a:p>
        </p:txBody>
      </p:sp>
    </p:spTree>
    <p:extLst>
      <p:ext uri="{BB962C8B-B14F-4D97-AF65-F5344CB8AC3E}">
        <p14:creationId xmlns:p14="http://schemas.microsoft.com/office/powerpoint/2010/main" val="10545762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127760" y="519453"/>
            <a:ext cx="23256240" cy="2678906"/>
          </a:xfrm>
        </p:spPr>
        <p:txBody>
          <a:bodyPr>
            <a:normAutofit fontScale="90000"/>
          </a:bodyPr>
          <a:lstStyle/>
          <a:p>
            <a:pPr eaLnBrk="1" hangingPunct="1"/>
            <a:r>
              <a:rPr lang="en-US" altLang="en-US" sz="11250" dirty="0"/>
              <a:t>What Your Broader Impacts Should Be</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9110960" cy="5799296"/>
          </a:xfrm>
        </p:spPr>
        <p:txBody>
          <a:bodyPr>
            <a:normAutofit/>
          </a:bodyPr>
          <a:lstStyle/>
          <a:p>
            <a:pPr marL="0" indent="0">
              <a:spcBef>
                <a:spcPts val="2400"/>
              </a:spcBef>
              <a:buNone/>
              <a:defRPr/>
            </a:pPr>
            <a:r>
              <a:rPr lang="en-US" altLang="en-US" dirty="0"/>
              <a:t>Be as specific as possible with important details: </a:t>
            </a:r>
          </a:p>
          <a:p>
            <a:pPr>
              <a:spcBef>
                <a:spcPts val="2400"/>
              </a:spcBef>
              <a:defRPr/>
            </a:pPr>
            <a:r>
              <a:rPr lang="en-US" altLang="en-US" dirty="0"/>
              <a:t>Hone in on numbers when able – quantify your impact where able </a:t>
            </a:r>
          </a:p>
          <a:p>
            <a:pPr>
              <a:spcBef>
                <a:spcPts val="2400"/>
              </a:spcBef>
              <a:defRPr/>
            </a:pPr>
            <a:r>
              <a:rPr lang="en-US" altLang="en-US" dirty="0"/>
              <a:t>Be specific about the community and constituents you aim to serve</a:t>
            </a:r>
          </a:p>
          <a:p>
            <a:pPr>
              <a:spcBef>
                <a:spcPts val="2400"/>
              </a:spcBef>
              <a:defRPr/>
            </a:pPr>
            <a:r>
              <a:rPr lang="en-US" altLang="en-US" dirty="0"/>
              <a:t>Be realistic – don’t under-commit or promise too much </a:t>
            </a:r>
          </a:p>
          <a:p>
            <a:pPr>
              <a:spcBef>
                <a:spcPts val="2400"/>
              </a:spcBef>
              <a:defRPr/>
            </a:pPr>
            <a:r>
              <a:rPr lang="en-US" altLang="en-US" dirty="0"/>
              <a:t>How your impacts support your goals</a:t>
            </a:r>
          </a:p>
        </p:txBody>
      </p:sp>
    </p:spTree>
    <p:extLst>
      <p:ext uri="{BB962C8B-B14F-4D97-AF65-F5344CB8AC3E}">
        <p14:creationId xmlns:p14="http://schemas.microsoft.com/office/powerpoint/2010/main" val="31019031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19453"/>
            <a:ext cx="18288000" cy="2678906"/>
          </a:xfrm>
        </p:spPr>
        <p:txBody>
          <a:bodyPr/>
          <a:lstStyle/>
          <a:p>
            <a:pPr eaLnBrk="1" hangingPunct="1"/>
            <a:r>
              <a:rPr lang="en-US" altLang="en-US" sz="11250" dirty="0"/>
              <a:t>Getting Started</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20238720" cy="7231856"/>
          </a:xfrm>
        </p:spPr>
        <p:txBody>
          <a:bodyPr>
            <a:normAutofit/>
          </a:bodyPr>
          <a:lstStyle/>
          <a:p>
            <a:pPr>
              <a:spcBef>
                <a:spcPts val="2400"/>
              </a:spcBef>
              <a:defRPr/>
            </a:pPr>
            <a:r>
              <a:rPr lang="en-US" altLang="en-US" dirty="0"/>
              <a:t>Reflect on your past and present, build a record of your broader impacts</a:t>
            </a:r>
          </a:p>
          <a:p>
            <a:pPr>
              <a:spcBef>
                <a:spcPts val="2400"/>
              </a:spcBef>
              <a:defRPr/>
            </a:pPr>
            <a:r>
              <a:rPr lang="en-US" altLang="en-US" dirty="0"/>
              <a:t>Don’t feel that you have to reinvent the wheel – build upon an existing foundation where able </a:t>
            </a:r>
          </a:p>
          <a:p>
            <a:pPr>
              <a:spcBef>
                <a:spcPts val="2400"/>
              </a:spcBef>
              <a:defRPr/>
            </a:pPr>
            <a:r>
              <a:rPr lang="en-US" altLang="en-US" dirty="0"/>
              <a:t>Connect your broader impacts to the past – 1) how have previous impacts been steppingstones for you, and 2) how are you continuing the work that you did previously? </a:t>
            </a:r>
          </a:p>
          <a:p>
            <a:pPr>
              <a:spcBef>
                <a:spcPts val="2400"/>
              </a:spcBef>
              <a:defRPr/>
            </a:pPr>
            <a:r>
              <a:rPr lang="en-US" altLang="en-US" dirty="0"/>
              <a:t>Talk with your faculty advisor! </a:t>
            </a:r>
          </a:p>
        </p:txBody>
      </p:sp>
    </p:spTree>
    <p:extLst>
      <p:ext uri="{BB962C8B-B14F-4D97-AF65-F5344CB8AC3E}">
        <p14:creationId xmlns:p14="http://schemas.microsoft.com/office/powerpoint/2010/main" val="381112409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11250" dirty="0"/>
              <a:t>What We’ll Cover</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037114" y="3441470"/>
            <a:ext cx="16512949" cy="9732090"/>
          </a:xfrm>
        </p:spPr>
        <p:txBody>
          <a:bodyPr>
            <a:normAutofit/>
          </a:bodyPr>
          <a:lstStyle/>
          <a:p>
            <a:pPr>
              <a:spcBef>
                <a:spcPts val="1800"/>
              </a:spcBef>
              <a:defRPr/>
            </a:pPr>
            <a:r>
              <a:rPr lang="en-US" altLang="en-US" sz="4400" dirty="0"/>
              <a:t>NSF-GRFP and eligibility review</a:t>
            </a:r>
          </a:p>
          <a:p>
            <a:pPr>
              <a:spcBef>
                <a:spcPts val="1800"/>
              </a:spcBef>
              <a:defRPr/>
            </a:pPr>
            <a:r>
              <a:rPr lang="en-US" altLang="en-US" sz="4400" dirty="0"/>
              <a:t>Broader impacts</a:t>
            </a:r>
          </a:p>
          <a:p>
            <a:pPr lvl="2">
              <a:spcBef>
                <a:spcPts val="1200"/>
              </a:spcBef>
              <a:defRPr/>
            </a:pPr>
            <a:r>
              <a:rPr lang="en-US" altLang="en-US" sz="4000" dirty="0"/>
              <a:t>What is a broader impact? </a:t>
            </a:r>
          </a:p>
          <a:p>
            <a:pPr lvl="2">
              <a:spcBef>
                <a:spcPts val="1200"/>
              </a:spcBef>
              <a:defRPr/>
            </a:pPr>
            <a:r>
              <a:rPr lang="en-US" altLang="en-US" sz="4000" dirty="0"/>
              <a:t>Examples</a:t>
            </a:r>
          </a:p>
          <a:p>
            <a:pPr lvl="2">
              <a:spcBef>
                <a:spcPts val="1200"/>
              </a:spcBef>
              <a:defRPr/>
            </a:pPr>
            <a:r>
              <a:rPr lang="en-US" altLang="en-US" sz="4000" dirty="0"/>
              <a:t>Audience</a:t>
            </a:r>
          </a:p>
          <a:p>
            <a:pPr lvl="2">
              <a:spcBef>
                <a:spcPts val="1200"/>
              </a:spcBef>
              <a:defRPr/>
            </a:pPr>
            <a:r>
              <a:rPr lang="en-US" altLang="en-US" sz="4000" dirty="0"/>
              <a:t>How to frame a broader impact</a:t>
            </a:r>
          </a:p>
          <a:p>
            <a:pPr lvl="2">
              <a:spcBef>
                <a:spcPts val="1200"/>
              </a:spcBef>
              <a:defRPr/>
            </a:pPr>
            <a:r>
              <a:rPr lang="en-US" altLang="en-US" sz="4000" dirty="0"/>
              <a:t>What a broader impact should be</a:t>
            </a:r>
          </a:p>
          <a:p>
            <a:pPr lvl="2">
              <a:spcBef>
                <a:spcPts val="1200"/>
              </a:spcBef>
              <a:defRPr/>
            </a:pPr>
            <a:r>
              <a:rPr lang="en-US" altLang="en-US" sz="4000" dirty="0"/>
              <a:t>Getting started</a:t>
            </a:r>
          </a:p>
          <a:p>
            <a:pPr lvl="2">
              <a:spcBef>
                <a:spcPts val="1200"/>
              </a:spcBef>
              <a:defRPr/>
            </a:pPr>
            <a:r>
              <a:rPr lang="en-US" altLang="en-US" sz="4000" dirty="0"/>
              <a:t>Communicating value</a:t>
            </a:r>
          </a:p>
          <a:p>
            <a:pPr lvl="2">
              <a:spcBef>
                <a:spcPts val="1200"/>
              </a:spcBef>
              <a:defRPr/>
            </a:pPr>
            <a:r>
              <a:rPr lang="en-US" altLang="en-US" sz="4000" dirty="0"/>
              <a:t>Proofreading &amp; seeking feedback</a:t>
            </a:r>
          </a:p>
          <a:p>
            <a:pPr>
              <a:spcBef>
                <a:spcPts val="1800"/>
              </a:spcBef>
              <a:defRPr/>
            </a:pPr>
            <a:r>
              <a:rPr lang="en-US" altLang="en-US" sz="4400" dirty="0"/>
              <a:t>FAQs</a:t>
            </a:r>
          </a:p>
          <a:p>
            <a:pPr>
              <a:spcBef>
                <a:spcPts val="1800"/>
              </a:spcBef>
              <a:defRPr/>
            </a:pPr>
            <a:r>
              <a:rPr lang="en-US" altLang="en-US" sz="4400" dirty="0"/>
              <a:t>Resources</a:t>
            </a:r>
          </a:p>
        </p:txBody>
      </p:sp>
    </p:spTree>
    <p:extLst>
      <p:ext uri="{BB962C8B-B14F-4D97-AF65-F5344CB8AC3E}">
        <p14:creationId xmlns:p14="http://schemas.microsoft.com/office/powerpoint/2010/main" val="32799787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19453"/>
            <a:ext cx="18288000" cy="2678906"/>
          </a:xfrm>
        </p:spPr>
        <p:txBody>
          <a:bodyPr/>
          <a:lstStyle/>
          <a:p>
            <a:pPr eaLnBrk="1" hangingPunct="1"/>
            <a:r>
              <a:rPr lang="en-US" altLang="en-US" sz="11250" dirty="0"/>
              <a:t>Communicating Value</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20238720" cy="6439376"/>
          </a:xfrm>
        </p:spPr>
        <p:txBody>
          <a:bodyPr>
            <a:normAutofit/>
          </a:bodyPr>
          <a:lstStyle/>
          <a:p>
            <a:pPr>
              <a:spcBef>
                <a:spcPts val="2400"/>
              </a:spcBef>
              <a:defRPr/>
            </a:pPr>
            <a:r>
              <a:rPr lang="en-US" altLang="en-US" dirty="0"/>
              <a:t>Important to communicate the ‘why’ factor with your broader impacts</a:t>
            </a:r>
          </a:p>
          <a:p>
            <a:pPr>
              <a:spcBef>
                <a:spcPts val="2400"/>
              </a:spcBef>
              <a:defRPr/>
            </a:pPr>
            <a:r>
              <a:rPr lang="en-US" altLang="en-US" dirty="0"/>
              <a:t>Describe the activities and engagement, but that’s just half the story</a:t>
            </a:r>
          </a:p>
          <a:p>
            <a:pPr>
              <a:spcBef>
                <a:spcPts val="2400"/>
              </a:spcBef>
              <a:defRPr/>
            </a:pPr>
            <a:r>
              <a:rPr lang="en-US" altLang="en-US" dirty="0"/>
              <a:t>Discuss </a:t>
            </a:r>
            <a:r>
              <a:rPr lang="en-US" altLang="en-US" i="1" dirty="0"/>
              <a:t>why</a:t>
            </a:r>
            <a:r>
              <a:rPr lang="en-US" altLang="en-US" dirty="0"/>
              <a:t> your completed/proposed broader impacts were/are important and necessary</a:t>
            </a:r>
          </a:p>
          <a:p>
            <a:pPr>
              <a:spcBef>
                <a:spcPts val="2400"/>
              </a:spcBef>
              <a:defRPr/>
            </a:pPr>
            <a:r>
              <a:rPr lang="en-US" altLang="en-US" dirty="0"/>
              <a:t>Illustrating for your reviewers the value helps highlight the importance and impact of the activities</a:t>
            </a:r>
          </a:p>
        </p:txBody>
      </p:sp>
    </p:spTree>
    <p:extLst>
      <p:ext uri="{BB962C8B-B14F-4D97-AF65-F5344CB8AC3E}">
        <p14:creationId xmlns:p14="http://schemas.microsoft.com/office/powerpoint/2010/main" val="16652292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147156" y="502557"/>
            <a:ext cx="23236844" cy="2286000"/>
          </a:xfrm>
        </p:spPr>
        <p:txBody>
          <a:bodyPr>
            <a:normAutofit/>
          </a:bodyPr>
          <a:lstStyle/>
          <a:p>
            <a:r>
              <a:rPr lang="en-US" altLang="en-US" sz="11250" dirty="0"/>
              <a:t>Proofreading &amp; Seeking Feedback</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65714" y="3893344"/>
            <a:ext cx="20099612" cy="9274016"/>
          </a:xfrm>
        </p:spPr>
        <p:txBody>
          <a:bodyPr>
            <a:normAutofit/>
          </a:bodyPr>
          <a:lstStyle/>
          <a:p>
            <a:pPr>
              <a:spcBef>
                <a:spcPts val="2400"/>
              </a:spcBef>
              <a:defRPr/>
            </a:pPr>
            <a:r>
              <a:rPr lang="en-US" altLang="en-US" dirty="0"/>
              <a:t>Identify multiple proofreading partners – faculty mentor, classmate, friend/roommate, etc. – you want a variety of individuals from varying backgrounds</a:t>
            </a:r>
          </a:p>
          <a:p>
            <a:pPr>
              <a:spcBef>
                <a:spcPts val="2400"/>
              </a:spcBef>
              <a:defRPr/>
            </a:pPr>
            <a:r>
              <a:rPr lang="en-US" altLang="en-US" dirty="0"/>
              <a:t>Proofreaders should walk away with an understanding of why your broader impacts are important and how they have positively affected a community</a:t>
            </a:r>
          </a:p>
          <a:p>
            <a:pPr>
              <a:spcBef>
                <a:spcPts val="2400"/>
              </a:spcBef>
              <a:defRPr/>
            </a:pPr>
            <a:r>
              <a:rPr lang="en-US" altLang="en-US" dirty="0"/>
              <a:t>Additionally, proofreaders should grasp the value of your proposed broader impacts, who they will be affecting, and how they makes a stronger community and society</a:t>
            </a:r>
          </a:p>
          <a:p>
            <a:pPr>
              <a:spcBef>
                <a:spcPts val="2400"/>
              </a:spcBef>
              <a:defRPr/>
            </a:pPr>
            <a:r>
              <a:rPr lang="en-US" altLang="en-US" dirty="0"/>
              <a:t>Make sure that your broader impacts are relevant each statement narrative</a:t>
            </a:r>
          </a:p>
        </p:txBody>
      </p:sp>
    </p:spTree>
    <p:extLst>
      <p:ext uri="{BB962C8B-B14F-4D97-AF65-F5344CB8AC3E}">
        <p14:creationId xmlns:p14="http://schemas.microsoft.com/office/powerpoint/2010/main" val="342708520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fontScale="90000"/>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7999" cy="4519136"/>
          </a:xfrm>
        </p:spPr>
        <p:txBody>
          <a:bodyPr>
            <a:normAutofit/>
          </a:bodyPr>
          <a:lstStyle/>
          <a:p>
            <a:pPr marL="375060" indent="0">
              <a:spcBef>
                <a:spcPts val="2400"/>
              </a:spcBef>
              <a:buNone/>
              <a:defRPr/>
            </a:pPr>
            <a:r>
              <a:rPr lang="en-US" altLang="en-US" b="1" dirty="0"/>
              <a:t>Q: Do my broader impacts have to be specific to STEM?</a:t>
            </a:r>
          </a:p>
          <a:p>
            <a:pPr marL="375060" indent="0">
              <a:spcBef>
                <a:spcPts val="2400"/>
              </a:spcBef>
              <a:buNone/>
              <a:defRPr/>
            </a:pPr>
            <a:r>
              <a:rPr lang="en-US" altLang="en-US" dirty="0"/>
              <a:t>A: No. While yes, you should have STEM-specific broader impacts, you can and should include non-STEM examples that are meaningful to you and your journey. </a:t>
            </a:r>
          </a:p>
        </p:txBody>
      </p:sp>
    </p:spTree>
    <p:extLst>
      <p:ext uri="{BB962C8B-B14F-4D97-AF65-F5344CB8AC3E}">
        <p14:creationId xmlns:p14="http://schemas.microsoft.com/office/powerpoint/2010/main" val="307330606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fontScale="90000"/>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7999" cy="5829776"/>
          </a:xfrm>
        </p:spPr>
        <p:txBody>
          <a:bodyPr>
            <a:normAutofit/>
          </a:bodyPr>
          <a:lstStyle/>
          <a:p>
            <a:pPr marL="375060" indent="0">
              <a:spcBef>
                <a:spcPts val="2400"/>
              </a:spcBef>
              <a:buNone/>
              <a:defRPr/>
            </a:pPr>
            <a:r>
              <a:rPr lang="en-US" altLang="en-US" b="1" dirty="0"/>
              <a:t>Q: Is interdisciplinary work considered a broader impact? </a:t>
            </a:r>
          </a:p>
          <a:p>
            <a:pPr marL="375060" indent="0">
              <a:spcBef>
                <a:spcPts val="2400"/>
              </a:spcBef>
              <a:buNone/>
              <a:defRPr/>
            </a:pPr>
            <a:r>
              <a:rPr lang="en-US" altLang="en-US" dirty="0"/>
              <a:t>A: It can be! Interdisciplinary work means that you’re stepping outside of your area of study and your research lab. </a:t>
            </a:r>
          </a:p>
          <a:p>
            <a:pPr marL="375060" indent="0">
              <a:spcBef>
                <a:spcPts val="2400"/>
              </a:spcBef>
              <a:buNone/>
              <a:defRPr/>
            </a:pPr>
            <a:r>
              <a:rPr lang="en-US" altLang="en-US" dirty="0"/>
              <a:t>Interdisciplinary impacts include taking your research and area of study to make them relevant to another area of study and their goals. </a:t>
            </a:r>
          </a:p>
        </p:txBody>
      </p:sp>
    </p:spTree>
    <p:extLst>
      <p:ext uri="{BB962C8B-B14F-4D97-AF65-F5344CB8AC3E}">
        <p14:creationId xmlns:p14="http://schemas.microsoft.com/office/powerpoint/2010/main" val="386740029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fontScale="90000"/>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9872960" cy="6683216"/>
          </a:xfrm>
        </p:spPr>
        <p:txBody>
          <a:bodyPr>
            <a:normAutofit/>
          </a:bodyPr>
          <a:lstStyle/>
          <a:p>
            <a:pPr marL="375060" indent="0">
              <a:spcBef>
                <a:spcPts val="2400"/>
              </a:spcBef>
              <a:buNone/>
              <a:defRPr/>
            </a:pPr>
            <a:r>
              <a:rPr lang="en-US" altLang="en-US" b="1" dirty="0"/>
              <a:t>Q: How do I frame my broader impacts for my future goals? </a:t>
            </a:r>
          </a:p>
          <a:p>
            <a:pPr marL="375060" indent="0">
              <a:spcBef>
                <a:spcPts val="2400"/>
              </a:spcBef>
              <a:buNone/>
              <a:defRPr/>
            </a:pPr>
            <a:r>
              <a:rPr lang="en-US" altLang="en-US" dirty="0"/>
              <a:t>A: This will depend on your future goals. Consider how your research and grad school experience will achieve the following: </a:t>
            </a:r>
          </a:p>
          <a:p>
            <a:pPr marL="1060860" indent="-685800">
              <a:spcBef>
                <a:spcPts val="2400"/>
              </a:spcBef>
              <a:defRPr/>
            </a:pPr>
            <a:r>
              <a:rPr lang="en-US" altLang="en-US" dirty="0"/>
              <a:t>Open doors for your next step</a:t>
            </a:r>
          </a:p>
          <a:p>
            <a:pPr marL="1060860" indent="-685800">
              <a:spcBef>
                <a:spcPts val="2400"/>
              </a:spcBef>
              <a:defRPr/>
            </a:pPr>
            <a:r>
              <a:rPr lang="en-US" altLang="en-US" dirty="0"/>
              <a:t>Prepare you for your career goals (experience, skills developed, etc.</a:t>
            </a:r>
          </a:p>
          <a:p>
            <a:pPr marL="1060860" indent="-685800">
              <a:spcBef>
                <a:spcPts val="2400"/>
              </a:spcBef>
              <a:defRPr/>
            </a:pPr>
            <a:r>
              <a:rPr lang="en-US" altLang="en-US" dirty="0"/>
              <a:t>Facilitate valuable connections for you</a:t>
            </a:r>
          </a:p>
        </p:txBody>
      </p:sp>
    </p:spTree>
    <p:extLst>
      <p:ext uri="{BB962C8B-B14F-4D97-AF65-F5344CB8AC3E}">
        <p14:creationId xmlns:p14="http://schemas.microsoft.com/office/powerpoint/2010/main" val="374517937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fontScale="90000"/>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9872960" cy="7323296"/>
          </a:xfrm>
        </p:spPr>
        <p:txBody>
          <a:bodyPr>
            <a:normAutofit/>
          </a:bodyPr>
          <a:lstStyle/>
          <a:p>
            <a:pPr marL="375060" indent="0">
              <a:spcBef>
                <a:spcPts val="2400"/>
              </a:spcBef>
              <a:buNone/>
              <a:defRPr/>
            </a:pPr>
            <a:r>
              <a:rPr lang="en-US" altLang="en-US" b="1" dirty="0"/>
              <a:t>Q: Why is it important to connect the past with the future re broader impacts? </a:t>
            </a:r>
          </a:p>
          <a:p>
            <a:pPr marL="375060" indent="0">
              <a:spcBef>
                <a:spcPts val="2400"/>
              </a:spcBef>
              <a:buNone/>
              <a:defRPr/>
            </a:pPr>
            <a:r>
              <a:rPr lang="en-US" altLang="en-US" dirty="0"/>
              <a:t>A: This shows reviewers a number of things that can be important to the success of your application, including: </a:t>
            </a:r>
          </a:p>
          <a:p>
            <a:pPr marL="1060860" indent="-685800">
              <a:spcBef>
                <a:spcPts val="2400"/>
              </a:spcBef>
              <a:defRPr/>
            </a:pPr>
            <a:r>
              <a:rPr lang="en-US" altLang="en-US" dirty="0"/>
              <a:t>Continued and increased passion in science</a:t>
            </a:r>
          </a:p>
          <a:p>
            <a:pPr marL="1060860" indent="-685800">
              <a:spcBef>
                <a:spcPts val="2400"/>
              </a:spcBef>
              <a:defRPr/>
            </a:pPr>
            <a:r>
              <a:rPr lang="en-US" altLang="en-US" dirty="0"/>
              <a:t>Dedication to research and education </a:t>
            </a:r>
          </a:p>
          <a:p>
            <a:pPr marL="1060860" indent="-685800">
              <a:spcBef>
                <a:spcPts val="2400"/>
              </a:spcBef>
              <a:defRPr/>
            </a:pPr>
            <a:r>
              <a:rPr lang="en-US" altLang="en-US" dirty="0"/>
              <a:t>Effective use in continuing a platform of interest</a:t>
            </a:r>
          </a:p>
        </p:txBody>
      </p:sp>
    </p:spTree>
    <p:extLst>
      <p:ext uri="{BB962C8B-B14F-4D97-AF65-F5344CB8AC3E}">
        <p14:creationId xmlns:p14="http://schemas.microsoft.com/office/powerpoint/2010/main" val="37274776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69900"/>
            <a:ext cx="21005800" cy="2286000"/>
          </a:xfrm>
        </p:spPr>
        <p:txBody>
          <a:bodyPr/>
          <a:lstStyle/>
          <a:p>
            <a:r>
              <a:rPr lang="en-US" altLang="en-US" sz="11250" dirty="0"/>
              <a:t>Resources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314700" y="3893344"/>
            <a:ext cx="18794186" cy="7342927"/>
          </a:xfrm>
        </p:spPr>
        <p:txBody>
          <a:bodyPr>
            <a:normAutofit/>
          </a:bodyPr>
          <a:lstStyle/>
          <a:p>
            <a:pPr>
              <a:spcBef>
                <a:spcPts val="2400"/>
              </a:spcBef>
              <a:defRPr/>
            </a:pPr>
            <a:r>
              <a:rPr lang="en-US" altLang="en-US" dirty="0"/>
              <a:t>Annual solicitation (</a:t>
            </a:r>
            <a:r>
              <a:rPr lang="en-US" altLang="en-US" dirty="0" err="1">
                <a:hlinkClick r:id="rId2"/>
              </a:rPr>
              <a:t>nsfgrfp.org</a:t>
            </a:r>
            <a:r>
              <a:rPr lang="en-US" altLang="en-US" dirty="0"/>
              <a:t>)</a:t>
            </a:r>
          </a:p>
          <a:p>
            <a:pPr>
              <a:spcBef>
                <a:spcPts val="2400"/>
              </a:spcBef>
              <a:defRPr/>
            </a:pPr>
            <a:r>
              <a:rPr lang="en-US" altLang="en-US" dirty="0"/>
              <a:t>Previous workshops, tools, &amp; resources found online 				(</a:t>
            </a:r>
            <a:r>
              <a:rPr lang="en-US" altLang="en-US" dirty="0">
                <a:hlinkClick r:id="rId3"/>
              </a:rPr>
              <a:t>nsf-grfp.utah.edu</a:t>
            </a:r>
            <a:r>
              <a:rPr lang="en-US" altLang="en-US" dirty="0"/>
              <a:t>)</a:t>
            </a:r>
          </a:p>
          <a:p>
            <a:pPr>
              <a:spcBef>
                <a:spcPts val="2400"/>
              </a:spcBef>
              <a:defRPr/>
            </a:pPr>
            <a:r>
              <a:rPr lang="en-US" altLang="en-US" dirty="0"/>
              <a:t>NSF Big Ten Ideas (</a:t>
            </a:r>
            <a:r>
              <a:rPr lang="en-US" altLang="en-US" dirty="0" err="1">
                <a:hlinkClick r:id="rId4"/>
              </a:rPr>
              <a:t>nsf.gov</a:t>
            </a:r>
            <a:r>
              <a:rPr lang="en-US" altLang="en-US" dirty="0">
                <a:hlinkClick r:id="rId4"/>
              </a:rPr>
              <a:t>/news/</a:t>
            </a:r>
            <a:r>
              <a:rPr lang="en-US" altLang="en-US" dirty="0" err="1">
                <a:hlinkClick r:id="rId4"/>
              </a:rPr>
              <a:t>special_reports</a:t>
            </a:r>
            <a:r>
              <a:rPr lang="en-US" altLang="en-US" dirty="0">
                <a:hlinkClick r:id="rId4"/>
              </a:rPr>
              <a:t>/</a:t>
            </a:r>
            <a:r>
              <a:rPr lang="en-US" altLang="en-US" dirty="0" err="1">
                <a:hlinkClick r:id="rId4"/>
              </a:rPr>
              <a:t>big_ideas</a:t>
            </a:r>
            <a:r>
              <a:rPr lang="en-US" altLang="en-US" dirty="0">
                <a:hlinkClick r:id="rId4"/>
              </a:rPr>
              <a:t>/</a:t>
            </a:r>
            <a:r>
              <a:rPr lang="en-US" altLang="en-US" dirty="0"/>
              <a:t>)</a:t>
            </a:r>
          </a:p>
          <a:p>
            <a:pPr>
              <a:spcBef>
                <a:spcPts val="2400"/>
              </a:spcBef>
              <a:defRPr/>
            </a:pPr>
            <a:r>
              <a:rPr lang="en-US" altLang="en-US" dirty="0"/>
              <a:t>Your faculty mentor </a:t>
            </a:r>
          </a:p>
          <a:p>
            <a:pPr>
              <a:spcBef>
                <a:spcPts val="2400"/>
              </a:spcBef>
              <a:defRPr/>
            </a:pPr>
            <a:r>
              <a:rPr lang="en-US" altLang="en-US" dirty="0"/>
              <a:t>The University of Utah Writing Center (</a:t>
            </a:r>
            <a:r>
              <a:rPr lang="en-US" altLang="en-US" dirty="0">
                <a:hlinkClick r:id="rId5"/>
              </a:rPr>
              <a:t>writingcenter.utah.edu</a:t>
            </a:r>
            <a:r>
              <a:rPr lang="en-US" altLang="en-US" dirty="0"/>
              <a:t>)</a:t>
            </a:r>
          </a:p>
          <a:p>
            <a:pPr>
              <a:spcBef>
                <a:spcPts val="2400"/>
              </a:spcBef>
              <a:defRPr/>
            </a:pPr>
            <a:r>
              <a:rPr lang="en-US" altLang="en-US" dirty="0"/>
              <a:t>Graduate fellowship advising (</a:t>
            </a:r>
            <a:r>
              <a:rPr lang="en-US" altLang="en-US" dirty="0">
                <a:hlinkClick r:id="rId6"/>
              </a:rPr>
              <a:t>fellowships@gradschool.utah.edu</a:t>
            </a:r>
            <a:r>
              <a:rPr lang="en-US" altLang="en-US" dirty="0"/>
              <a:t>) </a:t>
            </a:r>
          </a:p>
        </p:txBody>
      </p:sp>
    </p:spTree>
    <p:extLst>
      <p:ext uri="{BB962C8B-B14F-4D97-AF65-F5344CB8AC3E}">
        <p14:creationId xmlns:p14="http://schemas.microsoft.com/office/powerpoint/2010/main" val="263828622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9444-2E01-1044-82CC-778AE148D338}"/>
              </a:ext>
            </a:extLst>
          </p:cNvPr>
          <p:cNvSpPr>
            <a:spLocks noGrp="1"/>
          </p:cNvSpPr>
          <p:nvPr>
            <p:ph type="title"/>
          </p:nvPr>
        </p:nvSpPr>
        <p:spPr/>
        <p:txBody>
          <a:bodyPr/>
          <a:lstStyle/>
          <a:p>
            <a:r>
              <a:rPr lang="en-US" dirty="0"/>
              <a:t>Questions? </a:t>
            </a:r>
          </a:p>
        </p:txBody>
      </p:sp>
      <p:sp>
        <p:nvSpPr>
          <p:cNvPr id="3" name="Text Placeholder 2">
            <a:extLst>
              <a:ext uri="{FF2B5EF4-FFF2-40B4-BE49-F238E27FC236}">
                <a16:creationId xmlns:a16="http://schemas.microsoft.com/office/drawing/2014/main" id="{66A78991-C811-D54B-A5F4-FCB36558EBDC}"/>
              </a:ext>
            </a:extLst>
          </p:cNvPr>
          <p:cNvSpPr>
            <a:spLocks noGrp="1"/>
          </p:cNvSpPr>
          <p:nvPr>
            <p:ph type="body" idx="1"/>
          </p:nvPr>
        </p:nvSpPr>
        <p:spPr>
          <a:xfrm>
            <a:off x="3200400" y="3149600"/>
            <a:ext cx="20307299" cy="8476343"/>
          </a:xfrm>
        </p:spPr>
        <p:txBody>
          <a:bodyPr>
            <a:normAutofit/>
          </a:bodyPr>
          <a:lstStyle/>
          <a:p>
            <a:pPr marL="0" indent="0">
              <a:spcBef>
                <a:spcPts val="1200"/>
              </a:spcBef>
              <a:buNone/>
            </a:pPr>
            <a:r>
              <a:rPr lang="en-US" b="1" dirty="0"/>
              <a:t>Matthew Plooster, Ed.D.</a:t>
            </a:r>
          </a:p>
          <a:p>
            <a:pPr marL="0" indent="0">
              <a:spcBef>
                <a:spcPts val="600"/>
              </a:spcBef>
              <a:buNone/>
            </a:pPr>
            <a:r>
              <a:rPr lang="en-US" sz="4200" dirty="0"/>
              <a:t>Director – Graduate Fellowships, Awards, and Benefits</a:t>
            </a:r>
          </a:p>
          <a:p>
            <a:pPr marL="0" indent="0">
              <a:spcBef>
                <a:spcPts val="600"/>
              </a:spcBef>
              <a:buNone/>
            </a:pPr>
            <a:r>
              <a:rPr lang="en-US" sz="4200" dirty="0"/>
              <a:t>Graduate School </a:t>
            </a:r>
          </a:p>
          <a:p>
            <a:pPr marL="0" indent="0">
              <a:spcBef>
                <a:spcPts val="600"/>
              </a:spcBef>
              <a:buNone/>
            </a:pPr>
            <a:r>
              <a:rPr lang="en-US" sz="4200" dirty="0"/>
              <a:t>801-581-6020</a:t>
            </a:r>
          </a:p>
          <a:p>
            <a:pPr marL="0" indent="0">
              <a:spcBef>
                <a:spcPts val="600"/>
              </a:spcBef>
              <a:buNone/>
            </a:pPr>
            <a:r>
              <a:rPr lang="en-US" sz="4200" dirty="0">
                <a:hlinkClick r:id="rId2"/>
              </a:rPr>
              <a:t>matthew.plooster@utah.edu</a:t>
            </a:r>
            <a:r>
              <a:rPr lang="en-US" sz="4200" dirty="0"/>
              <a:t> </a:t>
            </a:r>
          </a:p>
          <a:p>
            <a:pPr marL="0" indent="0">
              <a:spcBef>
                <a:spcPts val="600"/>
              </a:spcBef>
              <a:buNone/>
            </a:pPr>
            <a:endParaRPr lang="en-US" sz="4200" dirty="0"/>
          </a:p>
          <a:p>
            <a:pPr marL="0" indent="0">
              <a:spcBef>
                <a:spcPts val="600"/>
              </a:spcBef>
              <a:buNone/>
            </a:pPr>
            <a:r>
              <a:rPr lang="en-US" sz="4200" dirty="0"/>
              <a:t>For NSF-GRFP application resources &amp; trainings, visit </a:t>
            </a:r>
            <a:r>
              <a:rPr lang="en-US" sz="4200" dirty="0">
                <a:hlinkClick r:id="rId3"/>
              </a:rPr>
              <a:t>www.nsf-grfp.utah.edu</a:t>
            </a:r>
            <a:r>
              <a:rPr lang="en-US" sz="4200" dirty="0"/>
              <a:t> </a:t>
            </a:r>
          </a:p>
          <a:p>
            <a:pPr marL="0" indent="0">
              <a:spcBef>
                <a:spcPts val="600"/>
              </a:spcBef>
              <a:buNone/>
            </a:pPr>
            <a:r>
              <a:rPr lang="en-US" sz="4200" dirty="0"/>
              <a:t>For NSF-GRFP application portal and solicitation, visit </a:t>
            </a:r>
            <a:r>
              <a:rPr lang="en-US" sz="4200" dirty="0">
                <a:hlinkClick r:id="rId4"/>
              </a:rPr>
              <a:t>www.nsfgrfp.org</a:t>
            </a:r>
            <a:r>
              <a:rPr lang="en-US" sz="4200" dirty="0"/>
              <a:t> </a:t>
            </a:r>
          </a:p>
          <a:p>
            <a:pPr marL="0" indent="0">
              <a:spcBef>
                <a:spcPts val="600"/>
              </a:spcBef>
              <a:buNone/>
            </a:pPr>
            <a:r>
              <a:rPr lang="en-US" sz="4200" dirty="0"/>
              <a:t>To schedule advising appointments, email </a:t>
            </a:r>
            <a:r>
              <a:rPr lang="en-US" sz="4200" dirty="0">
                <a:hlinkClick r:id="rId5"/>
              </a:rPr>
              <a:t>fellowships@gradschool.utah.edu</a:t>
            </a:r>
            <a:r>
              <a:rPr lang="en-US" sz="4200" dirty="0"/>
              <a:t> </a:t>
            </a:r>
          </a:p>
        </p:txBody>
      </p:sp>
    </p:spTree>
    <p:extLst>
      <p:ext uri="{BB962C8B-B14F-4D97-AF65-F5344CB8AC3E}">
        <p14:creationId xmlns:p14="http://schemas.microsoft.com/office/powerpoint/2010/main" val="347128765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339838"/>
            <a:ext cx="18288000" cy="2678906"/>
          </a:xfrm>
        </p:spPr>
        <p:txBody>
          <a:bodyPr/>
          <a:lstStyle/>
          <a:p>
            <a:pPr eaLnBrk="1" hangingPunct="1"/>
            <a:r>
              <a:rPr lang="en-US" altLang="en-US" sz="11250" dirty="0"/>
              <a:t>What is the NSF-GRFP</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2432956" y="3893344"/>
            <a:ext cx="20035157" cy="8304099"/>
          </a:xfrm>
        </p:spPr>
        <p:txBody>
          <a:bodyPr>
            <a:normAutofit/>
          </a:bodyPr>
          <a:lstStyle/>
          <a:p>
            <a:pPr marL="375060" indent="0">
              <a:buNone/>
            </a:pPr>
            <a:r>
              <a:rPr lang="en-US" sz="3375" dirty="0"/>
              <a:t>The NSF Graduate Research Fellowship Program (GRFP) helps </a:t>
            </a:r>
            <a:r>
              <a:rPr lang="en-US" sz="3375" b="1" dirty="0">
                <a:solidFill>
                  <a:srgbClr val="FF0000"/>
                </a:solidFill>
              </a:rPr>
              <a:t>ensure the vitality of the human resource base of science and engineering in the United States and reinforces its diversity</a:t>
            </a:r>
            <a:r>
              <a:rPr lang="en-US" sz="3375" dirty="0"/>
              <a:t>. The program recognizes and supports outstanding graduate students in NSF-supported science, technology, engineering, and mathematics disciplines who are pursuing research-based master’s and doctoral degrees at accredited United States institutions.</a:t>
            </a:r>
          </a:p>
          <a:p>
            <a:pPr marL="375060" indent="0">
              <a:buNone/>
            </a:pPr>
            <a:r>
              <a:rPr lang="en-US" sz="3375" dirty="0"/>
              <a:t>As the oldest graduate fellowship of its kind, the </a:t>
            </a:r>
            <a:r>
              <a:rPr lang="en-US" sz="3375" b="1" dirty="0">
                <a:solidFill>
                  <a:srgbClr val="FF0000"/>
                </a:solidFill>
              </a:rPr>
              <a:t>GRFP has a long history of selecting recipients who achieve high levels of success in their future academic and professional careers</a:t>
            </a:r>
            <a:r>
              <a:rPr lang="en-US" sz="3375" dirty="0"/>
              <a:t>. The reputation of the GRFP follows recipients and often helps them </a:t>
            </a:r>
            <a:r>
              <a:rPr lang="en-US" sz="3375" b="1" dirty="0">
                <a:solidFill>
                  <a:srgbClr val="FF0000"/>
                </a:solidFill>
              </a:rPr>
              <a:t>become life-long leaders that contribute significantly to both scientific innovation and teaching</a:t>
            </a:r>
            <a:r>
              <a:rPr lang="en-US" sz="3375" dirty="0"/>
              <a:t>. Past fellows include numerous Nobel Prize winners, former U.S. Secretary of Energy, Steven Chu, Google founder, Sergey </a:t>
            </a:r>
            <a:r>
              <a:rPr lang="en-US" sz="3375" dirty="0" err="1"/>
              <a:t>Brin</a:t>
            </a:r>
            <a:r>
              <a:rPr lang="en-US" sz="3375" dirty="0"/>
              <a:t> and </a:t>
            </a:r>
            <a:r>
              <a:rPr lang="en-US" sz="3375" i="1" dirty="0"/>
              <a:t>Freakonomics</a:t>
            </a:r>
            <a:r>
              <a:rPr lang="en-US" sz="3375" dirty="0"/>
              <a:t> co-author, Steven Levitt.</a:t>
            </a:r>
          </a:p>
          <a:p>
            <a:pPr marL="375060" indent="0" algn="r">
              <a:buNone/>
            </a:pPr>
            <a:r>
              <a:rPr lang="en-US" sz="3375" b="1" dirty="0"/>
              <a:t>- National Science Foundation</a:t>
            </a:r>
          </a:p>
        </p:txBody>
      </p:sp>
    </p:spTree>
    <p:extLst>
      <p:ext uri="{BB962C8B-B14F-4D97-AF65-F5344CB8AC3E}">
        <p14:creationId xmlns:p14="http://schemas.microsoft.com/office/powerpoint/2010/main" val="19579249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3"/>
            <a:ext cx="18288000" cy="2678906"/>
          </a:xfrm>
        </p:spPr>
        <p:txBody>
          <a:bodyPr/>
          <a:lstStyle/>
          <a:p>
            <a:pPr eaLnBrk="1" hangingPunct="1"/>
            <a:r>
              <a:rPr lang="en-US" altLang="en-US" sz="11250" dirty="0"/>
              <a:t>Fellowship Benefits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5"/>
            <a:ext cx="19289485" cy="8728642"/>
          </a:xfrm>
        </p:spPr>
        <p:txBody>
          <a:bodyPr>
            <a:normAutofit/>
          </a:bodyPr>
          <a:lstStyle/>
          <a:p>
            <a:pPr>
              <a:spcBef>
                <a:spcPts val="2400"/>
              </a:spcBef>
              <a:defRPr/>
            </a:pPr>
            <a:r>
              <a:rPr lang="en-US" altLang="en-US" dirty="0"/>
              <a:t>Five year fellowship</a:t>
            </a:r>
          </a:p>
          <a:p>
            <a:pPr>
              <a:spcBef>
                <a:spcPts val="2400"/>
              </a:spcBef>
              <a:defRPr/>
            </a:pPr>
            <a:r>
              <a:rPr lang="en-US" altLang="en-US" dirty="0"/>
              <a:t>$37,000/year stipend for three years</a:t>
            </a:r>
          </a:p>
          <a:p>
            <a:pPr>
              <a:spcBef>
                <a:spcPts val="2400"/>
              </a:spcBef>
              <a:defRPr/>
            </a:pPr>
            <a:r>
              <a:rPr lang="en-US" altLang="en-US" dirty="0"/>
              <a:t>Tuition coverage for three years</a:t>
            </a:r>
          </a:p>
          <a:p>
            <a:pPr>
              <a:spcBef>
                <a:spcPts val="2400"/>
              </a:spcBef>
              <a:defRPr/>
            </a:pPr>
            <a:r>
              <a:rPr lang="en-US" altLang="en-US" dirty="0"/>
              <a:t>Career/life balance (family leave)</a:t>
            </a:r>
          </a:p>
          <a:p>
            <a:pPr>
              <a:spcBef>
                <a:spcPts val="2400"/>
              </a:spcBef>
              <a:defRPr/>
            </a:pPr>
            <a:r>
              <a:rPr lang="en-US" altLang="en-US" dirty="0"/>
              <a:t>Access to other professional development opportunities</a:t>
            </a:r>
          </a:p>
          <a:p>
            <a:pPr>
              <a:spcBef>
                <a:spcPts val="2400"/>
              </a:spcBef>
              <a:defRPr/>
            </a:pPr>
            <a:r>
              <a:rPr lang="en-US" altLang="en-US" dirty="0"/>
              <a:t>Health insurance coverage for three years</a:t>
            </a:r>
            <a:r>
              <a:rPr lang="en-US" altLang="en-US" b="1" dirty="0">
                <a:solidFill>
                  <a:srgbClr val="FF0000"/>
                </a:solidFill>
              </a:rPr>
              <a:t>*</a:t>
            </a:r>
          </a:p>
          <a:p>
            <a:pPr>
              <a:spcBef>
                <a:spcPts val="2400"/>
              </a:spcBef>
              <a:defRPr/>
            </a:pPr>
            <a:r>
              <a:rPr lang="en-US" altLang="en-US" dirty="0"/>
              <a:t>$2,000/year research expenses for three years</a:t>
            </a:r>
            <a:r>
              <a:rPr lang="en-US" altLang="en-US" b="1" dirty="0">
                <a:solidFill>
                  <a:srgbClr val="FF0000"/>
                </a:solidFill>
              </a:rPr>
              <a:t>*</a:t>
            </a:r>
            <a:endParaRPr lang="en-US" altLang="en-US" dirty="0"/>
          </a:p>
          <a:p>
            <a:pPr marL="375060" indent="0">
              <a:spcBef>
                <a:spcPts val="2400"/>
              </a:spcBef>
              <a:buNone/>
              <a:defRPr/>
            </a:pPr>
            <a:r>
              <a:rPr lang="en-US" altLang="en-US" sz="5344" dirty="0"/>
              <a:t>	</a:t>
            </a:r>
            <a:r>
              <a:rPr lang="en-US" altLang="en-US" sz="4219" b="1" dirty="0">
                <a:solidFill>
                  <a:srgbClr val="FF0000"/>
                </a:solidFill>
              </a:rPr>
              <a:t>*</a:t>
            </a:r>
            <a:r>
              <a:rPr lang="en-US" altLang="en-US" sz="3800" dirty="0"/>
              <a:t>specific to the University of Utah</a:t>
            </a:r>
          </a:p>
        </p:txBody>
      </p:sp>
    </p:spTree>
    <p:extLst>
      <p:ext uri="{BB962C8B-B14F-4D97-AF65-F5344CB8AC3E}">
        <p14:creationId xmlns:p14="http://schemas.microsoft.com/office/powerpoint/2010/main" val="21566256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03124"/>
            <a:ext cx="18288000" cy="2678906"/>
          </a:xfrm>
        </p:spPr>
        <p:txBody>
          <a:bodyPr/>
          <a:lstStyle/>
          <a:p>
            <a:pPr eaLnBrk="1" hangingPunct="1"/>
            <a:r>
              <a:rPr lang="en-US" altLang="en-US" sz="11250" dirty="0"/>
              <a:t>Other Important Benefits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7999" cy="5511913"/>
          </a:xfrm>
        </p:spPr>
        <p:txBody>
          <a:bodyPr>
            <a:normAutofit/>
          </a:bodyPr>
          <a:lstStyle/>
          <a:p>
            <a:pPr>
              <a:spcBef>
                <a:spcPts val="2400"/>
              </a:spcBef>
              <a:defRPr/>
            </a:pPr>
            <a:r>
              <a:rPr lang="en-US" altLang="en-US" dirty="0"/>
              <a:t>Mobile – you can take it anywhere in the US</a:t>
            </a:r>
          </a:p>
          <a:p>
            <a:pPr>
              <a:spcBef>
                <a:spcPts val="2400"/>
              </a:spcBef>
              <a:defRPr/>
            </a:pPr>
            <a:r>
              <a:rPr lang="en-US" altLang="en-US" dirty="0"/>
              <a:t>Occasionally a step up in graduate admissions</a:t>
            </a:r>
          </a:p>
          <a:p>
            <a:pPr>
              <a:spcBef>
                <a:spcPts val="2400"/>
              </a:spcBef>
              <a:defRPr/>
            </a:pPr>
            <a:r>
              <a:rPr lang="en-US" altLang="en-US" dirty="0"/>
              <a:t>Prestige &amp; recognition </a:t>
            </a:r>
          </a:p>
          <a:p>
            <a:pPr>
              <a:spcBef>
                <a:spcPts val="2400"/>
              </a:spcBef>
              <a:defRPr/>
            </a:pPr>
            <a:r>
              <a:rPr lang="en-US" altLang="en-US" dirty="0"/>
              <a:t>Boosts resume/CV</a:t>
            </a:r>
          </a:p>
          <a:p>
            <a:pPr>
              <a:spcBef>
                <a:spcPts val="2400"/>
              </a:spcBef>
              <a:defRPr/>
            </a:pPr>
            <a:r>
              <a:rPr lang="en-US" altLang="en-US" dirty="0"/>
              <a:t>Establishes a pattern of seeking (and getting) external funding</a:t>
            </a:r>
          </a:p>
        </p:txBody>
      </p:sp>
    </p:spTree>
    <p:extLst>
      <p:ext uri="{BB962C8B-B14F-4D97-AF65-F5344CB8AC3E}">
        <p14:creationId xmlns:p14="http://schemas.microsoft.com/office/powerpoint/2010/main" val="27109400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35781"/>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8000" cy="3487170"/>
          </a:xfrm>
        </p:spPr>
        <p:txBody>
          <a:bodyPr>
            <a:normAutofit/>
          </a:bodyPr>
          <a:lstStyle/>
          <a:p>
            <a:pPr marL="0" indent="0">
              <a:spcBef>
                <a:spcPts val="2400"/>
              </a:spcBef>
              <a:buNone/>
              <a:defRPr/>
            </a:pPr>
            <a:r>
              <a:rPr lang="en-US" altLang="en-US" dirty="0"/>
              <a:t>Must be a US citizen, national, or permanent resident</a:t>
            </a:r>
          </a:p>
          <a:p>
            <a:pPr marL="0" indent="0">
              <a:spcBef>
                <a:spcPts val="2400"/>
              </a:spcBef>
              <a:buNone/>
              <a:defRPr/>
            </a:pPr>
            <a:r>
              <a:rPr lang="en-US" altLang="en-US" dirty="0"/>
              <a:t>Enrolled or intend to enroll in a research-based masters or doctorate in an eligible STEM field:</a:t>
            </a:r>
          </a:p>
        </p:txBody>
      </p:sp>
      <p:sp>
        <p:nvSpPr>
          <p:cNvPr id="4" name="Rectangle 2">
            <a:extLst>
              <a:ext uri="{FF2B5EF4-FFF2-40B4-BE49-F238E27FC236}">
                <a16:creationId xmlns:a16="http://schemas.microsoft.com/office/drawing/2014/main" id="{3234AF45-6048-7345-B49A-ACA83D0E4643}"/>
              </a:ext>
            </a:extLst>
          </p:cNvPr>
          <p:cNvSpPr txBox="1">
            <a:spLocks noChangeArrowheads="1"/>
          </p:cNvSpPr>
          <p:nvPr/>
        </p:nvSpPr>
        <p:spPr>
          <a:xfrm>
            <a:off x="3048001" y="7569314"/>
            <a:ext cx="18288000" cy="515064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numCol="2" anchor="ctr">
            <a:normAutofit/>
          </a:bodyPr>
          <a:lst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spcBef>
                <a:spcPts val="600"/>
              </a:spcBef>
              <a:defRPr/>
            </a:pPr>
            <a:r>
              <a:rPr lang="en-US" altLang="en-US" sz="4500" dirty="0"/>
              <a:t>Chemistry</a:t>
            </a:r>
          </a:p>
          <a:p>
            <a:pPr hangingPunct="1">
              <a:spcBef>
                <a:spcPts val="600"/>
              </a:spcBef>
              <a:defRPr/>
            </a:pPr>
            <a:r>
              <a:rPr lang="en-US" altLang="en-US" sz="4500" dirty="0"/>
              <a:t>Computer and Information Science/Engineering</a:t>
            </a:r>
          </a:p>
          <a:p>
            <a:pPr hangingPunct="1">
              <a:spcBef>
                <a:spcPts val="600"/>
              </a:spcBef>
              <a:defRPr/>
            </a:pPr>
            <a:r>
              <a:rPr lang="en-US" altLang="en-US" sz="4500" dirty="0"/>
              <a:t>Engineering</a:t>
            </a:r>
          </a:p>
          <a:p>
            <a:pPr hangingPunct="1">
              <a:spcBef>
                <a:spcPts val="600"/>
              </a:spcBef>
              <a:defRPr/>
            </a:pPr>
            <a:r>
              <a:rPr lang="en-US" altLang="en-US" sz="4500" dirty="0"/>
              <a:t>Geoscience</a:t>
            </a:r>
          </a:p>
          <a:p>
            <a:pPr hangingPunct="1">
              <a:spcBef>
                <a:spcPts val="600"/>
              </a:spcBef>
              <a:defRPr/>
            </a:pPr>
            <a:r>
              <a:rPr lang="en-US" altLang="en-US" sz="4500" dirty="0"/>
              <a:t>Life Sciences</a:t>
            </a:r>
          </a:p>
          <a:p>
            <a:pPr hangingPunct="1">
              <a:spcBef>
                <a:spcPts val="600"/>
              </a:spcBef>
              <a:defRPr/>
            </a:pPr>
            <a:r>
              <a:rPr lang="en-US" altLang="en-US" sz="4500" dirty="0"/>
              <a:t>Materials Research</a:t>
            </a:r>
          </a:p>
          <a:p>
            <a:pPr hangingPunct="1">
              <a:spcBef>
                <a:spcPts val="600"/>
              </a:spcBef>
              <a:defRPr/>
            </a:pPr>
            <a:r>
              <a:rPr lang="en-US" altLang="en-US" sz="4500" dirty="0"/>
              <a:t>Mathematical Sciences</a:t>
            </a:r>
          </a:p>
          <a:p>
            <a:pPr hangingPunct="1">
              <a:spcBef>
                <a:spcPts val="600"/>
              </a:spcBef>
              <a:defRPr/>
            </a:pPr>
            <a:r>
              <a:rPr lang="en-US" altLang="en-US" sz="4500" dirty="0"/>
              <a:t>Physics &amp; Astronomy </a:t>
            </a:r>
          </a:p>
          <a:p>
            <a:pPr hangingPunct="1">
              <a:spcBef>
                <a:spcPts val="600"/>
              </a:spcBef>
              <a:defRPr/>
            </a:pPr>
            <a:r>
              <a:rPr lang="en-US" altLang="en-US" sz="4500" dirty="0"/>
              <a:t>Psychology</a:t>
            </a:r>
          </a:p>
          <a:p>
            <a:pPr hangingPunct="1">
              <a:spcBef>
                <a:spcPts val="600"/>
              </a:spcBef>
              <a:defRPr/>
            </a:pPr>
            <a:r>
              <a:rPr lang="en-US" altLang="en-US" sz="4500" dirty="0"/>
              <a:t>Social Sciences</a:t>
            </a:r>
          </a:p>
          <a:p>
            <a:pPr hangingPunct="1">
              <a:spcBef>
                <a:spcPts val="600"/>
              </a:spcBef>
              <a:defRPr/>
            </a:pPr>
            <a:r>
              <a:rPr lang="en-US" altLang="en-US" sz="4500" dirty="0"/>
              <a:t>STEM Education</a:t>
            </a:r>
          </a:p>
        </p:txBody>
      </p:sp>
    </p:spTree>
    <p:extLst>
      <p:ext uri="{BB962C8B-B14F-4D97-AF65-F5344CB8AC3E}">
        <p14:creationId xmlns:p14="http://schemas.microsoft.com/office/powerpoint/2010/main" val="36310366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54138"/>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5"/>
            <a:ext cx="18288000" cy="7128442"/>
          </a:xfrm>
        </p:spPr>
        <p:txBody>
          <a:bodyPr numCol="1">
            <a:normAutofit/>
          </a:bodyPr>
          <a:lstStyle/>
          <a:p>
            <a:pPr marL="375060" indent="0">
              <a:spcBef>
                <a:spcPts val="2400"/>
              </a:spcBef>
              <a:buNone/>
            </a:pPr>
            <a:r>
              <a:rPr lang="en-US" b="1" dirty="0"/>
              <a:t>Who </a:t>
            </a:r>
            <a:r>
              <a:rPr lang="en-US" b="1" i="1" dirty="0"/>
              <a:t>Isn’t</a:t>
            </a:r>
            <a:r>
              <a:rPr lang="en-US" b="1" dirty="0"/>
              <a:t> Supported</a:t>
            </a:r>
          </a:p>
          <a:p>
            <a:pPr>
              <a:spcBef>
                <a:spcPts val="2400"/>
              </a:spcBef>
            </a:pPr>
            <a:r>
              <a:rPr lang="en-US" dirty="0"/>
              <a:t>Joint science/professional degree programs (example: JD/PhD)</a:t>
            </a:r>
          </a:p>
          <a:p>
            <a:pPr>
              <a:spcBef>
                <a:spcPts val="2400"/>
              </a:spcBef>
            </a:pPr>
            <a:r>
              <a:rPr lang="en-US" dirty="0"/>
              <a:t>Business administration or management degrees</a:t>
            </a:r>
          </a:p>
          <a:p>
            <a:pPr>
              <a:spcBef>
                <a:spcPts val="2400"/>
              </a:spcBef>
            </a:pPr>
            <a:r>
              <a:rPr lang="en-US" dirty="0"/>
              <a:t>Counseling, social work</a:t>
            </a:r>
          </a:p>
          <a:p>
            <a:pPr>
              <a:spcBef>
                <a:spcPts val="2400"/>
              </a:spcBef>
            </a:pPr>
            <a:r>
              <a:rPr lang="en-US" dirty="0"/>
              <a:t>History (except the history of science)</a:t>
            </a:r>
          </a:p>
          <a:p>
            <a:pPr>
              <a:spcBef>
                <a:spcPts val="2400"/>
              </a:spcBef>
            </a:pPr>
            <a:r>
              <a:rPr lang="en-US" dirty="0"/>
              <a:t>Education (except STEM education) </a:t>
            </a:r>
          </a:p>
        </p:txBody>
      </p:sp>
    </p:spTree>
    <p:extLst>
      <p:ext uri="{BB962C8B-B14F-4D97-AF65-F5344CB8AC3E}">
        <p14:creationId xmlns:p14="http://schemas.microsoft.com/office/powerpoint/2010/main" val="18373500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52109"/>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7999" y="3893345"/>
            <a:ext cx="20560145" cy="8010480"/>
          </a:xfrm>
        </p:spPr>
        <p:txBody>
          <a:bodyPr numCol="1">
            <a:noAutofit/>
          </a:bodyPr>
          <a:lstStyle/>
          <a:p>
            <a:pPr marL="375060" indent="0">
              <a:spcBef>
                <a:spcPts val="2400"/>
              </a:spcBef>
              <a:buNone/>
            </a:pPr>
            <a:r>
              <a:rPr lang="en-US" b="1" dirty="0"/>
              <a:t>Who </a:t>
            </a:r>
            <a:r>
              <a:rPr lang="en-US" b="1" i="1" dirty="0"/>
              <a:t>Isn’t</a:t>
            </a:r>
            <a:r>
              <a:rPr lang="en-US" b="1" dirty="0"/>
              <a:t> Supported</a:t>
            </a:r>
          </a:p>
          <a:p>
            <a:pPr>
              <a:spcBef>
                <a:spcPts val="2400"/>
              </a:spcBef>
            </a:pPr>
            <a:r>
              <a:rPr lang="en-US" sz="4600" dirty="0"/>
              <a:t>Research with disease-related goals (unless biomedical engineering)</a:t>
            </a:r>
          </a:p>
          <a:p>
            <a:pPr>
              <a:spcBef>
                <a:spcPts val="2400"/>
              </a:spcBef>
            </a:pPr>
            <a:r>
              <a:rPr lang="en-US" sz="4600" dirty="0"/>
              <a:t>Clinical research:</a:t>
            </a:r>
          </a:p>
          <a:p>
            <a:pPr lvl="2">
              <a:spcBef>
                <a:spcPts val="1200"/>
              </a:spcBef>
            </a:pPr>
            <a:r>
              <a:rPr lang="en-US" sz="4000" dirty="0"/>
              <a:t>Patient-oriented research</a:t>
            </a:r>
          </a:p>
          <a:p>
            <a:pPr lvl="2">
              <a:spcBef>
                <a:spcPts val="1200"/>
              </a:spcBef>
            </a:pPr>
            <a:r>
              <a:rPr lang="en-US" sz="4000" dirty="0"/>
              <a:t>Epidemiological and medical behavioral studies</a:t>
            </a:r>
          </a:p>
          <a:p>
            <a:pPr lvl="2">
              <a:spcBef>
                <a:spcPts val="1200"/>
              </a:spcBef>
            </a:pPr>
            <a:r>
              <a:rPr lang="en-US" sz="4000" dirty="0"/>
              <a:t>Outcomes research</a:t>
            </a:r>
          </a:p>
          <a:p>
            <a:pPr lvl="2">
              <a:spcBef>
                <a:spcPts val="1200"/>
              </a:spcBef>
            </a:pPr>
            <a:r>
              <a:rPr lang="en-US" sz="4000" dirty="0"/>
              <a:t>Health services research</a:t>
            </a:r>
          </a:p>
          <a:p>
            <a:pPr>
              <a:spcBef>
                <a:spcPts val="2400"/>
              </a:spcBef>
            </a:pPr>
            <a:r>
              <a:rPr lang="en-US" sz="4600" dirty="0"/>
              <a:t>Pharmacologic, non-pharmacologic, and behavioral interventions &amp; studies</a:t>
            </a:r>
          </a:p>
        </p:txBody>
      </p:sp>
    </p:spTree>
    <p:extLst>
      <p:ext uri="{BB962C8B-B14F-4D97-AF65-F5344CB8AC3E}">
        <p14:creationId xmlns:p14="http://schemas.microsoft.com/office/powerpoint/2010/main" val="12706136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19453"/>
            <a:ext cx="18288000" cy="2678906"/>
          </a:xfrm>
        </p:spPr>
        <p:txBody>
          <a:bodyPr/>
          <a:lstStyle/>
          <a:p>
            <a:pPr eaLnBrk="1" hangingPunct="1"/>
            <a:r>
              <a:rPr lang="en-US" altLang="en-US" sz="11250" dirty="0"/>
              <a:t>Application Components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8000" cy="6360999"/>
          </a:xfrm>
        </p:spPr>
        <p:txBody>
          <a:bodyPr>
            <a:normAutofit/>
          </a:bodyPr>
          <a:lstStyle/>
          <a:p>
            <a:pPr>
              <a:spcBef>
                <a:spcPts val="2400"/>
              </a:spcBef>
              <a:defRPr/>
            </a:pPr>
            <a:r>
              <a:rPr lang="en-US" altLang="en-US" b="1" dirty="0"/>
              <a:t>Transcripts</a:t>
            </a:r>
            <a:r>
              <a:rPr lang="en-US" altLang="en-US" dirty="0"/>
              <a:t> – required from all degree-granting institutions you’ve attended</a:t>
            </a:r>
          </a:p>
          <a:p>
            <a:pPr>
              <a:spcBef>
                <a:spcPts val="2400"/>
              </a:spcBef>
              <a:defRPr/>
            </a:pPr>
            <a:r>
              <a:rPr lang="en-US" altLang="en-US" b="1" dirty="0"/>
              <a:t>Statements</a:t>
            </a:r>
            <a:r>
              <a:rPr lang="en-US" altLang="en-US" dirty="0"/>
              <a:t> – Personal Statement and Graduate Research Plan Statement </a:t>
            </a:r>
          </a:p>
          <a:p>
            <a:pPr>
              <a:spcBef>
                <a:spcPts val="2400"/>
              </a:spcBef>
              <a:defRPr/>
            </a:pPr>
            <a:r>
              <a:rPr lang="en-US" altLang="en-US" b="1" dirty="0"/>
              <a:t>Reference Letters </a:t>
            </a:r>
            <a:r>
              <a:rPr lang="en-US" altLang="en-US" dirty="0"/>
              <a:t>– two letters are required, but recommended to submit three</a:t>
            </a:r>
          </a:p>
        </p:txBody>
      </p:sp>
    </p:spTree>
    <p:extLst>
      <p:ext uri="{BB962C8B-B14F-4D97-AF65-F5344CB8AC3E}">
        <p14:creationId xmlns:p14="http://schemas.microsoft.com/office/powerpoint/2010/main" val="2483358248"/>
      </p:ext>
    </p:extLst>
  </p:cSld>
  <p:clrMapOvr>
    <a:masterClrMapping/>
  </p:clrMapOvr>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28749</TotalTime>
  <Words>1746</Words>
  <Application>Microsoft Macintosh PowerPoint</Application>
  <PresentationFormat>Custom</PresentationFormat>
  <Paragraphs>169</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Helvetica Neue</vt:lpstr>
      <vt:lpstr>Helvetica Neue Light</vt:lpstr>
      <vt:lpstr>Helvetica Neue Medium</vt:lpstr>
      <vt:lpstr>White</vt:lpstr>
      <vt:lpstr>National Science Foundation Graduate Research Fellowship Program Broader Impacts</vt:lpstr>
      <vt:lpstr>What We’ll Cover</vt:lpstr>
      <vt:lpstr>What is the NSF-GRFP</vt:lpstr>
      <vt:lpstr>Fellowship Benefits</vt:lpstr>
      <vt:lpstr>Other Important Benefits</vt:lpstr>
      <vt:lpstr>Eligibility</vt:lpstr>
      <vt:lpstr>Eligibility</vt:lpstr>
      <vt:lpstr>Eligibility</vt:lpstr>
      <vt:lpstr>Application Components</vt:lpstr>
      <vt:lpstr>NSF Application Notes </vt:lpstr>
      <vt:lpstr>What is a Broader Impact?</vt:lpstr>
      <vt:lpstr>What is a Broader Impact?</vt:lpstr>
      <vt:lpstr>Examples of Broader Impacts</vt:lpstr>
      <vt:lpstr>Broader Impacts Audience</vt:lpstr>
      <vt:lpstr>How to Frame Broader Impacts </vt:lpstr>
      <vt:lpstr>How to Frame Broader Impacts </vt:lpstr>
      <vt:lpstr>What Your Broader Impacts Should Be</vt:lpstr>
      <vt:lpstr>What Your Broader Impacts Should Be</vt:lpstr>
      <vt:lpstr>Getting Started</vt:lpstr>
      <vt:lpstr>Communicating Value</vt:lpstr>
      <vt:lpstr>Proofreading &amp; Seeking Feedback</vt:lpstr>
      <vt:lpstr>Frequently Asked Questions</vt:lpstr>
      <vt:lpstr>Frequently Asked Questions</vt:lpstr>
      <vt:lpstr>Frequently Asked Questions</vt:lpstr>
      <vt:lpstr>Frequently Asked Questions</vt:lpstr>
      <vt:lpstr>Resources</vt:lpstr>
      <vt:lpstr>Questions?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Matthew Plooster</cp:lastModifiedBy>
  <cp:revision>98</cp:revision>
  <cp:lastPrinted>2023-06-07T16:43:50Z</cp:lastPrinted>
  <dcterms:modified xsi:type="dcterms:W3CDTF">2023-06-08T19:01:21Z</dcterms:modified>
</cp:coreProperties>
</file>