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397" r:id="rId2"/>
    <p:sldId id="306" r:id="rId3"/>
    <p:sldId id="362" r:id="rId4"/>
    <p:sldId id="308" r:id="rId5"/>
    <p:sldId id="398" r:id="rId6"/>
    <p:sldId id="330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328" r:id="rId18"/>
    <p:sldId id="409" r:id="rId19"/>
    <p:sldId id="410" r:id="rId20"/>
    <p:sldId id="411" r:id="rId21"/>
    <p:sldId id="310" r:id="rId22"/>
    <p:sldId id="412" r:id="rId23"/>
    <p:sldId id="413" r:id="rId24"/>
    <p:sldId id="414" r:id="rId25"/>
    <p:sldId id="334" r:id="rId26"/>
    <p:sldId id="415" r:id="rId27"/>
    <p:sldId id="416" r:id="rId28"/>
    <p:sldId id="417" r:id="rId29"/>
    <p:sldId id="336" r:id="rId30"/>
    <p:sldId id="418" r:id="rId31"/>
    <p:sldId id="419" r:id="rId32"/>
    <p:sldId id="420" r:id="rId33"/>
    <p:sldId id="421" r:id="rId34"/>
    <p:sldId id="422" r:id="rId35"/>
    <p:sldId id="346" r:id="rId36"/>
    <p:sldId id="423" r:id="rId37"/>
    <p:sldId id="424" r:id="rId38"/>
    <p:sldId id="363" r:id="rId39"/>
    <p:sldId id="425" r:id="rId40"/>
    <p:sldId id="311" r:id="rId41"/>
    <p:sldId id="426" r:id="rId42"/>
    <p:sldId id="364" r:id="rId43"/>
    <p:sldId id="427" r:id="rId44"/>
    <p:sldId id="365" r:id="rId45"/>
    <p:sldId id="315" r:id="rId46"/>
    <p:sldId id="316" r:id="rId47"/>
    <p:sldId id="428" r:id="rId48"/>
    <p:sldId id="429" r:id="rId49"/>
    <p:sldId id="430" r:id="rId50"/>
    <p:sldId id="431" r:id="rId51"/>
    <p:sldId id="432" r:id="rId52"/>
    <p:sldId id="433" r:id="rId53"/>
    <p:sldId id="434" r:id="rId54"/>
    <p:sldId id="435" r:id="rId55"/>
    <p:sldId id="279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4"/>
    <p:restoredTop sz="94674"/>
  </p:normalViewPr>
  <p:slideViewPr>
    <p:cSldViewPr snapToGrid="0" snapToObjects="1">
      <p:cViewPr varScale="1">
        <p:scale>
          <a:sx n="79" d="100"/>
          <a:sy n="79" d="100"/>
        </p:scale>
        <p:origin x="30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umn Aerials-22.jpeg"/>
          <p:cNvSpPr>
            <a:spLocks noGrp="1"/>
          </p:cNvSpPr>
          <p:nvPr>
            <p:ph type="pic" sz="quarter" idx="13"/>
          </p:nvPr>
        </p:nvSpPr>
        <p:spPr>
          <a:xfrm>
            <a:off x="16395700" y="6540500"/>
            <a:ext cx="7404101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_DSC3450.jpeg"/>
          <p:cNvSpPr>
            <a:spLocks noGrp="1"/>
          </p:cNvSpPr>
          <p:nvPr>
            <p:ph type="pic" sz="quarter" idx="14"/>
          </p:nvPr>
        </p:nvSpPr>
        <p:spPr>
          <a:xfrm>
            <a:off x="16395700" y="622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HOTU Emalee Egelund-7.jpeg"/>
          <p:cNvSpPr>
            <a:spLocks noGrp="1"/>
          </p:cNvSpPr>
          <p:nvPr>
            <p:ph type="pic" idx="15"/>
          </p:nvPr>
        </p:nvSpPr>
        <p:spPr>
          <a:xfrm>
            <a:off x="1841500" y="622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rocker Science Students-131.jpeg"/>
          <p:cNvSpPr>
            <a:spLocks noGrp="1"/>
          </p:cNvSpPr>
          <p:nvPr>
            <p:ph type="pic" idx="13"/>
          </p:nvPr>
        </p:nvSpPr>
        <p:spPr>
          <a:xfrm>
            <a:off x="37482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1143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1144905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22987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den-Lassonde-13.jpeg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21336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463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3022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3022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CBB-1841-B94E-B1DF-5735C517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7818-33D0-BD46-A755-996EDD7A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5874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23114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2501900" y="3149600"/>
            <a:ext cx="21005800" cy="9296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96379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-0742 Ruth Presentation.jpg" descr="18-0742 Ruth Presentation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A366F-766F-3F4F-A84B-33F525F0A1CA}"/>
              </a:ext>
            </a:extLst>
          </p:cNvPr>
          <p:cNvSpPr/>
          <p:nvPr userDrawn="1"/>
        </p:nvSpPr>
        <p:spPr>
          <a:xfrm>
            <a:off x="1143000" y="0"/>
            <a:ext cx="23241000" cy="13716000"/>
          </a:xfrm>
          <a:prstGeom prst="rect">
            <a:avLst/>
          </a:prstGeom>
          <a:solidFill>
            <a:srgbClr val="DBE1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grfp.org/" TargetMode="External"/><Relationship Id="rId2" Type="http://schemas.openxmlformats.org/officeDocument/2006/relationships/hyperlink" Target="https://gradschool.utah.edu/funding/fellowships-scholarships-awards/nationally-competitive/nsf-grfp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utah.zoom.us/meeting/register/tJwuf-qhpjIqE9FKGOYazrTPJTBfEHSHpjPC" TargetMode="External"/><Relationship Id="rId2" Type="http://schemas.openxmlformats.org/officeDocument/2006/relationships/hyperlink" Target="https://utah.zoom.us/meeting/register/tJIodemsqTMpHdyeDNlR56MXt14qqAWIGHn-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utah.zoom.us/meeting/register/tJYtfuyorTopE9VkgS3JIh8qyKvMMpinzXTu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-grfp.utah.edu/" TargetMode="External"/><Relationship Id="rId2" Type="http://schemas.openxmlformats.org/officeDocument/2006/relationships/hyperlink" Target="mailto:matthew.plooster@utah.edu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fellowships@gradschool.utah.edu" TargetMode="External"/><Relationship Id="rId4" Type="http://schemas.openxmlformats.org/officeDocument/2006/relationships/hyperlink" Target="http://www.nsfgrfp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B5EFD964-24DD-434F-803E-EA86D1AF8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161109"/>
            <a:ext cx="18288000" cy="4205883"/>
          </a:xfrm>
        </p:spPr>
        <p:txBody>
          <a:bodyPr/>
          <a:lstStyle/>
          <a:p>
            <a:pPr eaLnBrk="1" hangingPunct="1"/>
            <a:r>
              <a:rPr lang="en-US" altLang="en-US" sz="6750" dirty="0"/>
              <a:t>National Science Foundation</a:t>
            </a:r>
            <a:br>
              <a:rPr lang="en-US" altLang="en-US" sz="8438" dirty="0"/>
            </a:br>
            <a:r>
              <a:rPr lang="en-US" altLang="en-US" sz="6750" dirty="0"/>
              <a:t>Graduate Research Fellowship Program</a:t>
            </a:r>
            <a:br>
              <a:rPr lang="en-US" altLang="en-US" sz="7032" b="1" dirty="0"/>
            </a:br>
            <a:r>
              <a:rPr lang="en-US" altLang="en-US" sz="7500" b="1" dirty="0"/>
              <a:t>Fellowship Program Overview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3D6A68F-2F1A-184D-8076-E1AC817C1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49285" y="8655000"/>
            <a:ext cx="17084449" cy="2530358"/>
          </a:xfrm>
        </p:spPr>
        <p:txBody>
          <a:bodyPr>
            <a:normAutofit/>
          </a:bodyPr>
          <a:lstStyle/>
          <a:p>
            <a:pPr marL="635000" lvl="1" indent="0" eaLnBrk="1" hangingPunct="1">
              <a:spcBef>
                <a:spcPts val="1200"/>
              </a:spcBef>
              <a:buNone/>
            </a:pPr>
            <a:r>
              <a:rPr lang="en-US" altLang="en-US" sz="4000" b="1" dirty="0"/>
              <a:t>Matthew Plooster, Ed.D.</a:t>
            </a:r>
          </a:p>
          <a:p>
            <a:pPr marL="635000" lvl="1" indent="0">
              <a:spcBef>
                <a:spcPts val="1200"/>
              </a:spcBef>
              <a:buNone/>
            </a:pPr>
            <a:r>
              <a:rPr lang="en-US" altLang="en-US" sz="3500" dirty="0"/>
              <a:t>Graduate School Office of Fellowships &amp; Benefits</a:t>
            </a:r>
          </a:p>
          <a:p>
            <a:pPr marL="635000" lvl="1" indent="0" eaLnBrk="1" hangingPunct="1">
              <a:spcBef>
                <a:spcPts val="1200"/>
              </a:spcBef>
              <a:buNone/>
            </a:pPr>
            <a:r>
              <a:rPr lang="en-US" altLang="en-US" sz="3500" dirty="0">
                <a:hlinkClick r:id="rId2"/>
              </a:rPr>
              <a:t>nsf-grfp.utah.edu</a:t>
            </a:r>
            <a:r>
              <a:rPr lang="en-US" altLang="en-US" sz="3500" dirty="0"/>
              <a:t> | </a:t>
            </a:r>
            <a:r>
              <a:rPr lang="en-US" altLang="en-US" sz="3500" dirty="0">
                <a:hlinkClick r:id="rId3"/>
              </a:rPr>
              <a:t>www.nsfgrfp.org</a:t>
            </a:r>
            <a:endParaRPr lang="en-US" altLang="en-US" sz="35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C9BE00D-AE10-FD4F-8067-152040AE6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012482" y="7958516"/>
            <a:ext cx="3904418" cy="3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0448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1" y="3893343"/>
            <a:ext cx="19599728" cy="9055213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ENGINEERING</a:t>
            </a:r>
            <a:r>
              <a:rPr lang="en-US" dirty="0"/>
              <a:t> 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Aeronautical and Aerospace Engineering  |  Artificial Intelligence  |  Bioengineering  |  Biomedical Engineering  |  Chemical Engineering  |  Civil Engineering  |  Computationally Intensive Research  |  Computer Engineering  |  Electrical and Electronic Engineering  |  Energy Engineering  |  Environmental Engineering  |  Industrial Engineering &amp; Operations Research  |  Manufacturing Engineering  |  Materials Engineering  |  Mechanical Engineering  |  Nuclear Engineering  |  Ocean Engineering  |  Optical Engineering  |  Other (specify)  |  Quantum Engineering  |  Quantum Information Science  |  Systems Engineering  |  Wireless Engineering</a:t>
            </a:r>
          </a:p>
        </p:txBody>
      </p:sp>
    </p:spTree>
    <p:extLst>
      <p:ext uri="{BB962C8B-B14F-4D97-AF65-F5344CB8AC3E}">
        <p14:creationId xmlns:p14="http://schemas.microsoft.com/office/powerpoint/2010/main" val="42297189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3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9256829" cy="8549027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GEOSCIENCE 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sz="4500" dirty="0"/>
              <a:t>Aeronomy  |  Artificial Intelligence  |  Atmospheric Chemistry  |  Biogeochemistry  |  Biological Oceanography  |  Chemical Oceanography  |  Climate and Large-Scale Atmospheric Dynamics  |  Computationally Intensive Research  |  Geobiology  |  Geochemistry  |  Geodynamics  |  Geomorphology  |  Geophysics  |  Glaciology  |  Hydrology  |  Magnetospheric Physics  |  Marine Biology  |  Marine Geology and Geophysics  |  Other (specify)  |  Paleoclimate  |  Paleontology and Paleobiology  |  Petrology  |  Physical and Dynamic Meteorology  |  Physical Oceanography  |  Quantum Information Science  |  Sedimentary Geology  |  Solar Physics  |  Tectonics</a:t>
            </a:r>
          </a:p>
        </p:txBody>
      </p:sp>
    </p:spTree>
    <p:extLst>
      <p:ext uri="{BB962C8B-B14F-4D97-AF65-F5344CB8AC3E}">
        <p14:creationId xmlns:p14="http://schemas.microsoft.com/office/powerpoint/2010/main" val="12388208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7748927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LIFE SCIENCES 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Artificial Intelligence  |   Biochemistry  |  Bioinformatics and Computational  |  Biology  |  Biophysics  |  Cell Biology  |  Computationally Intensive Research  |  Developmental Biology  |  Ecology  |  Environmental Biology  |  Evolutionary Biology  |  Genetics  |  Genomics  |  Microbial Biology  |  Neurosciences  |  Organismal Biology  |  Other (specify)  |  Physiology  |  Proteomics  |  Quantum Information Science  |  Structural Biology  |  Systematics and Biodiversity  |  Systems and Molecular Biology</a:t>
            </a:r>
          </a:p>
        </p:txBody>
      </p:sp>
    </p:spTree>
    <p:extLst>
      <p:ext uri="{BB962C8B-B14F-4D97-AF65-F5344CB8AC3E}">
        <p14:creationId xmlns:p14="http://schemas.microsoft.com/office/powerpoint/2010/main" val="2704159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5577227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MATERIALS RESEARCH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Artificial Intelligence  |  Biomaterials  |  Ceramics  |  Chemistry of Materials  |  Computationally Intensive Research  |  Electronic Materials  |  Materials Theory  |  Metallic Materials  |  Other (specify)  |  Photonic Materials  |  Physics of Materials  |  Polymers  |  Quantum Information Science</a:t>
            </a:r>
          </a:p>
        </p:txBody>
      </p:sp>
    </p:spTree>
    <p:extLst>
      <p:ext uri="{BB962C8B-B14F-4D97-AF65-F5344CB8AC3E}">
        <p14:creationId xmlns:p14="http://schemas.microsoft.com/office/powerpoint/2010/main" val="22148930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70467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7438685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MATHEMATICAL SCIENCES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Algebra, Number Theory, and Combinatorics  |  Analysis  |  Applied Mathematics  |  Artificial Intelligence  |  Biostatistics  |  Computational and Data-enabled Science  |  Computational Mathematics  |  Computational Statistics  |  Computationally Intensive Research  |  Geometric Analysis  |  Logic or Foundations of Mathematics  |  Mathematical Biology  |  Other (specify)  |  Probability  |  Quantum Information Science  |  Statistics  |  Topology</a:t>
            </a:r>
          </a:p>
        </p:txBody>
      </p:sp>
    </p:spTree>
    <p:extLst>
      <p:ext uri="{BB962C8B-B14F-4D97-AF65-F5344CB8AC3E}">
        <p14:creationId xmlns:p14="http://schemas.microsoft.com/office/powerpoint/2010/main" val="3919279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72495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8287999" cy="6360998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PHYSICS &amp; ASTRONOMY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Artificial Intelligence  |  Astronomy and Astrophysics  |  Atomic, Molecular and Optical Physics  |  Computationally Intensive Research  |  Condensed Matter Physics  |  Nuclear Physics  |  Other (specify)  |  Particle Physics  |  Physics of Living Systems  |  Plasma Physics  |  Quantum Information Science  |  Solid State Physics  |  Theoretical Physics</a:t>
            </a:r>
          </a:p>
        </p:txBody>
      </p:sp>
    </p:spTree>
    <p:extLst>
      <p:ext uri="{BB962C8B-B14F-4D97-AF65-F5344CB8AC3E}">
        <p14:creationId xmlns:p14="http://schemas.microsoft.com/office/powerpoint/2010/main" val="1393038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888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288000" cy="8059171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PSYCHOLOGY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Artificial Intelligence  |  Cognitive Neuroscience  |  Cognitive Psychology  |  Comparative Psychology  |  Computational Psychology  |  Computationally Intensive Research  |  Developmental Psychology  |  Industrial/Organizational Psychology  |  Neuropsychology  |  Other (specify)  |  Perception and Psychophysics  |  Personality and Individual Differences  |  Physiological Psychology  |  Psycholinguistics  |  Quantitative Psychology  |  Quantum Information Science  |  Social/Affective Neuroscience  |  Social Psychology</a:t>
            </a:r>
          </a:p>
        </p:txBody>
      </p:sp>
    </p:spTree>
    <p:extLst>
      <p:ext uri="{BB962C8B-B14F-4D97-AF65-F5344CB8AC3E}">
        <p14:creationId xmlns:p14="http://schemas.microsoft.com/office/powerpoint/2010/main" val="296435158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56167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8385742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SOCIAL SCIENCES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Anthropology, other (specify)  |  Archaeology  |  Artificial Intelligence  |  Biological Anthropology  |  Communications  |  Computationally Intensive Research  |  Cultural Anthropology  |  Decision Making and Risk Analysis  |  Economics  |  Geography  |  History and Philosophy of Science  |  International Relations  |  Law and Social Science  |  Linguistic Anthropology  |  Linguistics  |  Medical Anthropology  |  Other (specify)  |  Political Science  |  Public Policy  |  Quantum Information Science  |  Science Policy  |  Sociology  |  Urban and Regional Planning</a:t>
            </a:r>
          </a:p>
        </p:txBody>
      </p:sp>
    </p:spTree>
    <p:extLst>
      <p:ext uri="{BB962C8B-B14F-4D97-AF65-F5344CB8AC3E}">
        <p14:creationId xmlns:p14="http://schemas.microsoft.com/office/powerpoint/2010/main" val="180605929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10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4809785"/>
          </a:xfrm>
        </p:spPr>
        <p:txBody>
          <a:bodyPr numCol="1"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STEM EDUCATION &amp; LEARNING RESEARCH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Artificial Intelligence  |  Computationally Intensive Research  |  Engineering Education  |  Mathematics Education  |  Other (specify)  |  Quantum Information Science  |  Science Education  |  Technology Education</a:t>
            </a:r>
          </a:p>
        </p:txBody>
      </p:sp>
    </p:spTree>
    <p:extLst>
      <p:ext uri="{BB962C8B-B14F-4D97-AF65-F5344CB8AC3E}">
        <p14:creationId xmlns:p14="http://schemas.microsoft.com/office/powerpoint/2010/main" val="164559612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7679531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Who </a:t>
            </a:r>
            <a:r>
              <a:rPr lang="en-US" b="1" i="1" dirty="0"/>
              <a:t>Isn’t</a:t>
            </a:r>
            <a:r>
              <a:rPr lang="en-US" b="1" dirty="0"/>
              <a:t> Supported</a:t>
            </a:r>
          </a:p>
          <a:p>
            <a:pPr>
              <a:spcBef>
                <a:spcPts val="2400"/>
              </a:spcBef>
            </a:pPr>
            <a:r>
              <a:rPr lang="en-US" dirty="0"/>
              <a:t>Joint science/professional degree programs (example: JD/PhD, MD/PhD)</a:t>
            </a:r>
          </a:p>
          <a:p>
            <a:pPr>
              <a:spcBef>
                <a:spcPts val="2400"/>
              </a:spcBef>
            </a:pPr>
            <a:r>
              <a:rPr lang="en-US" dirty="0"/>
              <a:t>Business administration or management degrees</a:t>
            </a:r>
          </a:p>
          <a:p>
            <a:pPr>
              <a:spcBef>
                <a:spcPts val="2400"/>
              </a:spcBef>
            </a:pPr>
            <a:r>
              <a:rPr lang="en-US" dirty="0"/>
              <a:t>Counseling, social work</a:t>
            </a:r>
          </a:p>
          <a:p>
            <a:pPr>
              <a:spcBef>
                <a:spcPts val="2400"/>
              </a:spcBef>
            </a:pPr>
            <a:r>
              <a:rPr lang="en-US" dirty="0"/>
              <a:t>History (except the history of science)</a:t>
            </a:r>
          </a:p>
          <a:p>
            <a:pPr>
              <a:spcBef>
                <a:spcPts val="2400"/>
              </a:spcBef>
            </a:pPr>
            <a:r>
              <a:rPr lang="en-US" dirty="0"/>
              <a:t>Education (except STEM education) </a:t>
            </a:r>
          </a:p>
          <a:p>
            <a:pPr>
              <a:spcBef>
                <a:spcPts val="2400"/>
              </a:spcBef>
            </a:pPr>
            <a:r>
              <a:rPr lang="en-US" dirty="0"/>
              <a:t>Other professional programs (MPH, MPA, MLS, etc.)</a:t>
            </a:r>
          </a:p>
        </p:txBody>
      </p:sp>
    </p:spTree>
    <p:extLst>
      <p:ext uri="{BB962C8B-B14F-4D97-AF65-F5344CB8AC3E}">
        <p14:creationId xmlns:p14="http://schemas.microsoft.com/office/powerpoint/2010/main" val="321258702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29D935B-8413-2A41-9071-7E8F5B78C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1250" dirty="0"/>
              <a:t>What We’ll Cover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7E6357E-FAF0-964B-A4B6-52E6D73DC8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7114" y="3893344"/>
            <a:ext cx="16512949" cy="7679531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What is the NSF-GRFP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Fellowship benefits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Eligibility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Eligible STEM fields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Application components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Application tips/reminders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Frequently asked questions</a:t>
            </a:r>
          </a:p>
        </p:txBody>
      </p:sp>
    </p:spTree>
    <p:extLst>
      <p:ext uri="{BB962C8B-B14F-4D97-AF65-F5344CB8AC3E}">
        <p14:creationId xmlns:p14="http://schemas.microsoft.com/office/powerpoint/2010/main" val="32799787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888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9" y="3893344"/>
            <a:ext cx="19665043" cy="9822656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Who </a:t>
            </a:r>
            <a:r>
              <a:rPr lang="en-US" b="1" i="1" dirty="0"/>
              <a:t>Isn’t</a:t>
            </a:r>
            <a:r>
              <a:rPr lang="en-US" b="1" dirty="0"/>
              <a:t> Supported</a:t>
            </a:r>
          </a:p>
          <a:p>
            <a:pPr>
              <a:spcBef>
                <a:spcPts val="2400"/>
              </a:spcBef>
            </a:pPr>
            <a:r>
              <a:rPr lang="en-US" sz="4600" dirty="0"/>
              <a:t>Research with disease-related goals (unless biomedical engineering)</a:t>
            </a:r>
          </a:p>
          <a:p>
            <a:pPr>
              <a:spcBef>
                <a:spcPts val="2400"/>
              </a:spcBef>
            </a:pPr>
            <a:r>
              <a:rPr lang="en-US" sz="4600" dirty="0"/>
              <a:t>Clinical research:</a:t>
            </a:r>
          </a:p>
          <a:p>
            <a:pPr lvl="2">
              <a:spcBef>
                <a:spcPts val="2400"/>
              </a:spcBef>
            </a:pPr>
            <a:r>
              <a:rPr lang="en-US" sz="4600" dirty="0"/>
              <a:t>Patient-oriented research</a:t>
            </a:r>
          </a:p>
          <a:p>
            <a:pPr lvl="2">
              <a:spcBef>
                <a:spcPts val="2400"/>
              </a:spcBef>
            </a:pPr>
            <a:r>
              <a:rPr lang="en-US" sz="4600" dirty="0"/>
              <a:t>Epidemiological and medical behavioral studies</a:t>
            </a:r>
          </a:p>
          <a:p>
            <a:pPr lvl="2">
              <a:spcBef>
                <a:spcPts val="2400"/>
              </a:spcBef>
            </a:pPr>
            <a:r>
              <a:rPr lang="en-US" sz="4600" dirty="0"/>
              <a:t>Outcomes research</a:t>
            </a:r>
          </a:p>
          <a:p>
            <a:pPr lvl="2">
              <a:spcBef>
                <a:spcPts val="2400"/>
              </a:spcBef>
            </a:pPr>
            <a:r>
              <a:rPr lang="en-US" sz="4600" dirty="0"/>
              <a:t>Health services research</a:t>
            </a:r>
          </a:p>
          <a:p>
            <a:pPr>
              <a:spcBef>
                <a:spcPts val="2400"/>
              </a:spcBef>
            </a:pPr>
            <a:r>
              <a:rPr lang="en-US" sz="4600" dirty="0"/>
              <a:t>Ineligible studies include pharmacologic, non-pharmacologic, and behavioral interventions for disease or disorder prevention, prophylaxis, diagnosis, therapy, or treatment</a:t>
            </a:r>
          </a:p>
        </p:txBody>
      </p:sp>
    </p:spTree>
    <p:extLst>
      <p:ext uri="{BB962C8B-B14F-4D97-AF65-F5344CB8AC3E}">
        <p14:creationId xmlns:p14="http://schemas.microsoft.com/office/powerpoint/2010/main" val="420495815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5750719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Transcripts</a:t>
            </a:r>
            <a:r>
              <a:rPr lang="en-US" altLang="en-US" dirty="0"/>
              <a:t> – required from all degree-granting institutions you’ve attended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Statements</a:t>
            </a:r>
            <a:r>
              <a:rPr lang="en-US" altLang="en-US" dirty="0"/>
              <a:t> – Personal Statement and Graduate Research Plan Statement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b="1" dirty="0"/>
              <a:t>Reference Letters </a:t>
            </a:r>
            <a:r>
              <a:rPr lang="en-US" altLang="en-US" dirty="0"/>
              <a:t>– two letters are required, but recommended to submit three</a:t>
            </a:r>
          </a:p>
        </p:txBody>
      </p:sp>
    </p:spTree>
    <p:extLst>
      <p:ext uri="{BB962C8B-B14F-4D97-AF65-F5344CB8AC3E}">
        <p14:creationId xmlns:p14="http://schemas.microsoft.com/office/powerpoint/2010/main" val="12660332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95571" cy="609974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Transcripts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Must list on application 1) baccalaureate  institution, and 2) all graduate institutions attended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Must submit all degree-granting institutions attended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If applying in the first semester at an institution (i.e. no transcript available yet), an enrollment verification form is sufficient</a:t>
            </a:r>
          </a:p>
        </p:txBody>
      </p:sp>
    </p:spTree>
    <p:extLst>
      <p:ext uri="{BB962C8B-B14F-4D97-AF65-F5344CB8AC3E}">
        <p14:creationId xmlns:p14="http://schemas.microsoft.com/office/powerpoint/2010/main" val="20819998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9077214" cy="5887471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Personal Statement &amp; Graduate Research Plan Statement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Broader impacts and intellectual merit must be addressed in each statement under a specific heading – applications missing both concepts on each statement will be returned without review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Develop a consistent theme to weave together your personal story and your academic/career plans</a:t>
            </a:r>
          </a:p>
        </p:txBody>
      </p:sp>
    </p:spTree>
    <p:extLst>
      <p:ext uri="{BB962C8B-B14F-4D97-AF65-F5344CB8AC3E}">
        <p14:creationId xmlns:p14="http://schemas.microsoft.com/office/powerpoint/2010/main" val="31139611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10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62914" cy="78305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Personal, Relevant Background, and Future Goals Statement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(3 page limit)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Tell your story: what motivates or inspires you, what drew you into your research?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Show how you have taken initiative or faced challenges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Describe your projects, contributions, and your future goals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Label your intellectual merit and broader impacts</a:t>
            </a:r>
          </a:p>
        </p:txBody>
      </p:sp>
    </p:spTree>
    <p:extLst>
      <p:ext uri="{BB962C8B-B14F-4D97-AF65-F5344CB8AC3E}">
        <p14:creationId xmlns:p14="http://schemas.microsoft.com/office/powerpoint/2010/main" val="258526521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888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9697700" cy="959405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Personal, Relevant Background, and Future Goals Statement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(3 page limit)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Avoid narratives like, “My grandmother died of cancer so I decided to be a scientist.” Instead, say something like, “My grandmother’s passing of cancer piqued my curiosity in science, which led to studying chemistry in undergrad…”</a:t>
            </a:r>
          </a:p>
          <a:p>
            <a:pPr marL="1060860" indent="-685800">
              <a:spcBef>
                <a:spcPts val="2400"/>
              </a:spcBef>
              <a:defRPr/>
            </a:pPr>
            <a:r>
              <a:rPr lang="en-US" altLang="en-US" dirty="0"/>
              <a:t>Avoid narratives like, “I’m pursuing a career as a scientist because I want to change the world.” Rather, say something like, “I’m pursuing a career as a scientist in [field] because it combines my interest with research and innovation with my skills and background in chemistry and physics.” </a:t>
            </a:r>
          </a:p>
        </p:txBody>
      </p:sp>
    </p:spTree>
    <p:extLst>
      <p:ext uri="{BB962C8B-B14F-4D97-AF65-F5344CB8AC3E}">
        <p14:creationId xmlns:p14="http://schemas.microsoft.com/office/powerpoint/2010/main" val="9731385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70467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412671"/>
            <a:ext cx="20840700" cy="10303329"/>
          </a:xfrm>
        </p:spPr>
        <p:txBody>
          <a:bodyPr>
            <a:noAutofit/>
          </a:bodyPr>
          <a:lstStyle/>
          <a:p>
            <a:pPr marL="375060" indent="0">
              <a:spcBef>
                <a:spcPts val="1800"/>
              </a:spcBef>
              <a:buNone/>
              <a:defRPr/>
            </a:pPr>
            <a:r>
              <a:rPr lang="en-US" altLang="en-US" sz="4200" b="1" dirty="0"/>
              <a:t>Research Plan Statement </a:t>
            </a:r>
          </a:p>
          <a:p>
            <a:pPr marL="375060" indent="0">
              <a:spcBef>
                <a:spcPts val="1800"/>
              </a:spcBef>
              <a:buNone/>
              <a:defRPr/>
            </a:pPr>
            <a:r>
              <a:rPr lang="en-US" altLang="en-US" sz="4200" b="1" dirty="0"/>
              <a:t>(2 page limit)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4000" dirty="0"/>
              <a:t>Describe your research idea, including: 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3600" dirty="0"/>
              <a:t>Brief background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3600" dirty="0"/>
              <a:t>Approach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3600" dirty="0"/>
              <a:t>Methods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3600" dirty="0"/>
              <a:t>Predictions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4000" dirty="0"/>
              <a:t>Describe what you expect to learn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4000" dirty="0"/>
              <a:t>Recognize and describe the risk – what’s your plan B if the project doesn’t go as planned?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4000" dirty="0"/>
              <a:t>Evidence of how you think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4000" dirty="0"/>
              <a:t>Needs to be clear and well-designed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sz="4000" dirty="0"/>
              <a:t>Label your research plan’s intellectual merit and broader impacts</a:t>
            </a:r>
          </a:p>
        </p:txBody>
      </p:sp>
    </p:spTree>
    <p:extLst>
      <p:ext uri="{BB962C8B-B14F-4D97-AF65-F5344CB8AC3E}">
        <p14:creationId xmlns:p14="http://schemas.microsoft.com/office/powerpoint/2010/main" val="3607328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9240500" cy="969202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Intellectual Merit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The potential to advance knowledge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Discuss: How will my proposed research advance knowledge and understanding in my field and across other disciplines?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Broader Impacts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The potential to impact society and contribute to the achievement of specific, desired societal outcomes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4500" dirty="0"/>
              <a:t>Discuss: How will my proposed research benefit my local community?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Both</a:t>
            </a:r>
            <a:r>
              <a:rPr lang="en-US" altLang="en-US" dirty="0"/>
              <a:t> intellectual merit and broader impacts must be reflected in both application statements with specific heading labels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333555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B47B3D-C8FF-AF46-8F5F-BFACB8859A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682105"/>
              </p:ext>
            </p:extLst>
          </p:nvPr>
        </p:nvGraphicFramePr>
        <p:xfrm>
          <a:off x="3048000" y="3893344"/>
          <a:ext cx="19191515" cy="8989899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425227">
                  <a:extLst>
                    <a:ext uri="{9D8B030D-6E8A-4147-A177-3AD203B41FA5}">
                      <a16:colId xmlns:a16="http://schemas.microsoft.com/office/drawing/2014/main" val="288642068"/>
                    </a:ext>
                  </a:extLst>
                </a:gridCol>
                <a:gridCol w="7266690">
                  <a:extLst>
                    <a:ext uri="{9D8B030D-6E8A-4147-A177-3AD203B41FA5}">
                      <a16:colId xmlns:a16="http://schemas.microsoft.com/office/drawing/2014/main" val="3190696626"/>
                    </a:ext>
                  </a:extLst>
                </a:gridCol>
                <a:gridCol w="7499598">
                  <a:extLst>
                    <a:ext uri="{9D8B030D-6E8A-4147-A177-3AD203B41FA5}">
                      <a16:colId xmlns:a16="http://schemas.microsoft.com/office/drawing/2014/main" val="1114493477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endParaRPr lang="en-US" sz="3400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You</a:t>
                      </a:r>
                    </a:p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(Personal Statement)</a:t>
                      </a:r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Your Work</a:t>
                      </a:r>
                    </a:p>
                    <a:p>
                      <a:r>
                        <a:rPr lang="en-US" sz="3400" dirty="0">
                          <a:solidFill>
                            <a:schemeClr val="tx1"/>
                          </a:solidFill>
                        </a:rPr>
                        <a:t>(Research Plan)</a:t>
                      </a:r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2027928816"/>
                  </a:ext>
                </a:extLst>
              </a:tr>
              <a:tr h="3775505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3400" b="1" dirty="0">
                          <a:solidFill>
                            <a:schemeClr val="tx1"/>
                          </a:solidFill>
                        </a:rPr>
                        <a:t>Intellectual Merit</a:t>
                      </a: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Your merit: describe your motivation, ability, research experiences, preparation, achievements, perseverance, and your future goals (scholarly, professionally)</a:t>
                      </a:r>
                    </a:p>
                    <a:p>
                      <a:pPr algn="l"/>
                      <a:endParaRPr lang="en-US" sz="3500" dirty="0"/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Merit of your work: describe your topic, innovation, rigor, creativity, new knowledge your research will create, and contributions to existing science</a:t>
                      </a: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259694460"/>
                  </a:ext>
                </a:extLst>
              </a:tr>
              <a:tr h="396260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3400" b="1" dirty="0">
                          <a:solidFill>
                            <a:schemeClr val="tx1"/>
                          </a:solidFill>
                        </a:rPr>
                        <a:t>Broader Impacts </a:t>
                      </a: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Your impact: describe your background, personal story, broadening participation, outreach, identity, initiative, leadership, communicating science</a:t>
                      </a:r>
                    </a:p>
                    <a:p>
                      <a:pPr algn="l"/>
                      <a:endParaRPr lang="en-US" sz="3500" dirty="0"/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500" dirty="0"/>
                        <a:t>Impact of your work: describe the foundational nature, relevance, importance to society, and any educational or interdisciplinary connections of your research</a:t>
                      </a:r>
                    </a:p>
                  </a:txBody>
                  <a:tcPr marL="128588" marR="128588" marT="64294" marB="64294"/>
                </a:tc>
                <a:extLst>
                  <a:ext uri="{0D108BD9-81ED-4DB2-BD59-A6C34878D82A}">
                    <a16:rowId xmlns:a16="http://schemas.microsoft.com/office/drawing/2014/main" val="4268438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9840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815714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Advice for Statements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NSF-GRFP is not just for scientists, but future leaders – show your leadership potential, self-starter capabilities, and ability to build community and collaboration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Be yourself and convey who you are in the narrative – the potential of individuals is evaluated, not just the proposed research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Use scientific terms, but don’t be too jargon-heavy or overly technical; reviewers won’t be experts in your field</a:t>
            </a:r>
          </a:p>
        </p:txBody>
      </p:sp>
    </p:spTree>
    <p:extLst>
      <p:ext uri="{BB962C8B-B14F-4D97-AF65-F5344CB8AC3E}">
        <p14:creationId xmlns:p14="http://schemas.microsoft.com/office/powerpoint/2010/main" val="5602587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398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What is the NSF-GRFP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2956" y="3893344"/>
            <a:ext cx="20035157" cy="9202170"/>
          </a:xfrm>
        </p:spPr>
        <p:txBody>
          <a:bodyPr>
            <a:normAutofit/>
          </a:bodyPr>
          <a:lstStyle/>
          <a:p>
            <a:pPr marL="375060" indent="0">
              <a:buNone/>
            </a:pPr>
            <a:r>
              <a:rPr lang="en-US" sz="3375" dirty="0"/>
              <a:t>The NSF Graduate Research Fellowship Program (GRFP) helps </a:t>
            </a:r>
            <a:r>
              <a:rPr lang="en-US" sz="3375" b="1" dirty="0">
                <a:solidFill>
                  <a:srgbClr val="FF0000"/>
                </a:solidFill>
              </a:rPr>
              <a:t>ensure the vitality of the human resource base of science and engineering in the United States and reinforces its diversity</a:t>
            </a:r>
            <a:r>
              <a:rPr lang="en-US" sz="3375" dirty="0"/>
              <a:t>. The program recognizes and supports outstanding graduate students in NSF-supported science, technology, engineering, and mathematics disciplines who are pursuing research-based master’s and doctoral degrees at accredited United States institutions.</a:t>
            </a:r>
          </a:p>
          <a:p>
            <a:pPr marL="375060" indent="0">
              <a:buNone/>
            </a:pPr>
            <a:r>
              <a:rPr lang="en-US" sz="3375" dirty="0"/>
              <a:t>As the oldest graduate fellowship of its kind, the </a:t>
            </a:r>
            <a:r>
              <a:rPr lang="en-US" sz="3375" b="1" dirty="0">
                <a:solidFill>
                  <a:srgbClr val="FF0000"/>
                </a:solidFill>
              </a:rPr>
              <a:t>GRFP has a long history of selecting recipients who achieve high levels of success in their future academic and professional careers</a:t>
            </a:r>
            <a:r>
              <a:rPr lang="en-US" sz="3375" dirty="0"/>
              <a:t>. The reputation of the GRFP follows recipients and often helps them </a:t>
            </a:r>
            <a:r>
              <a:rPr lang="en-US" sz="3375" b="1" dirty="0">
                <a:solidFill>
                  <a:srgbClr val="FF0000"/>
                </a:solidFill>
              </a:rPr>
              <a:t>become life-long leaders that contribute significantly to both scientific innovation and teaching</a:t>
            </a:r>
            <a:r>
              <a:rPr lang="en-US" sz="3375" dirty="0"/>
              <a:t>. Past fellows include numerous Nobel Prize winners, former U.S. Secretary of Energy, Steven Chu, Google founder, Sergey </a:t>
            </a:r>
            <a:r>
              <a:rPr lang="en-US" sz="3375" dirty="0" err="1"/>
              <a:t>Brin</a:t>
            </a:r>
            <a:r>
              <a:rPr lang="en-US" sz="3375" dirty="0"/>
              <a:t> and </a:t>
            </a:r>
            <a:r>
              <a:rPr lang="en-US" sz="3375" i="1" dirty="0"/>
              <a:t>Freakonomics</a:t>
            </a:r>
            <a:r>
              <a:rPr lang="en-US" sz="3375" dirty="0"/>
              <a:t> co-author, Steven Levitt.</a:t>
            </a:r>
          </a:p>
          <a:p>
            <a:pPr marL="375060" indent="0" algn="r">
              <a:buNone/>
            </a:pPr>
            <a:r>
              <a:rPr lang="en-US" sz="3375" b="1" dirty="0"/>
              <a:t>- 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19579249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Application Components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747134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Reference Letters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Two reference letters are required (three recommended) – applications with fewer than two letters will not be reviewed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References must be from non-family members, preferably professors and researchers (familiarity with you as a person is helpful)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If reference writer is from industry, coach them on what the GRFP is</a:t>
            </a:r>
          </a:p>
        </p:txBody>
      </p:sp>
    </p:spTree>
    <p:extLst>
      <p:ext uri="{BB962C8B-B14F-4D97-AF65-F5344CB8AC3E}">
        <p14:creationId xmlns:p14="http://schemas.microsoft.com/office/powerpoint/2010/main" val="352743716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Important Considerations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407743" cy="575684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The NSF is looking to fund </a:t>
            </a:r>
            <a:r>
              <a:rPr lang="en-US" altLang="en-US" u="sng" dirty="0"/>
              <a:t>you</a:t>
            </a:r>
            <a:r>
              <a:rPr lang="en-US" altLang="en-US" dirty="0"/>
              <a:t>, </a:t>
            </a:r>
            <a:r>
              <a:rPr lang="en-US" altLang="en-US" i="1" u="sng" dirty="0"/>
              <a:t>not</a:t>
            </a:r>
            <a:r>
              <a:rPr lang="en-US" altLang="en-US" dirty="0"/>
              <a:t> your research team or PI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 need previous research experience and evidence of research productivity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Published articles are helpful, but </a:t>
            </a:r>
            <a:r>
              <a:rPr lang="en-US" altLang="en-US" i="1" u="sng" dirty="0"/>
              <a:t>you can remain </a:t>
            </a:r>
            <a:r>
              <a:rPr lang="en-US" altLang="en-US" dirty="0"/>
              <a:t>competitive without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You need a strong GPA</a:t>
            </a:r>
          </a:p>
        </p:txBody>
      </p:sp>
    </p:spTree>
    <p:extLst>
      <p:ext uri="{BB962C8B-B14F-4D97-AF65-F5344CB8AC3E}">
        <p14:creationId xmlns:p14="http://schemas.microsoft.com/office/powerpoint/2010/main" val="156941320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Important Considerations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7679531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NSF-GRFP Outreach Goals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Attract a diverse and qualified applicant pool – with particular attention to: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Students attending Minority Serving Institutions (MSIs)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Students studying in EPSCoR jurisdictions,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Non-traditional education tracks</a:t>
            </a:r>
          </a:p>
        </p:txBody>
      </p:sp>
    </p:spTree>
    <p:extLst>
      <p:ext uri="{BB962C8B-B14F-4D97-AF65-F5344CB8AC3E}">
        <p14:creationId xmlns:p14="http://schemas.microsoft.com/office/powerpoint/2010/main" val="235863804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EPSCoR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701657" cy="6752885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“Established Program to Stimulate Competitive Research (EPSCoR)”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NSF initiative to enhance research competitiveness of STEM research in designated states/territories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If you are from or completed undergrad in an EPSCoR jurisdiction, it may be an integral part of your story to discuss (how the locale may have impacted your trajectory)</a:t>
            </a:r>
          </a:p>
        </p:txBody>
      </p:sp>
    </p:spTree>
    <p:extLst>
      <p:ext uri="{BB962C8B-B14F-4D97-AF65-F5344CB8AC3E}">
        <p14:creationId xmlns:p14="http://schemas.microsoft.com/office/powerpoint/2010/main" val="16638565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0442" y="405152"/>
            <a:ext cx="21749657" cy="267890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1250" dirty="0"/>
              <a:t>EPSCoR – States &amp; Territories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9616057" cy="8751094"/>
          </a:xfrm>
        </p:spPr>
        <p:txBody>
          <a:bodyPr numCol="3">
            <a:no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en-US" dirty="0"/>
              <a:t>Alabama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Arkansas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Delaware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Guam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Hawaii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Idaho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Iowa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Kansas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Kentucky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Louisiana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Maine 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Mississippi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Montana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Nebraska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Nevada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New Hampshire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New Mexico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North Dakota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Oklahoma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Puerto Rico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Rhode Island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South Carolina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South Dakota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US Virgin Islands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Vermont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West Virginia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dirty="0"/>
              <a:t>Wyoming</a:t>
            </a:r>
          </a:p>
        </p:txBody>
      </p:sp>
    </p:spTree>
    <p:extLst>
      <p:ext uri="{BB962C8B-B14F-4D97-AF65-F5344CB8AC3E}">
        <p14:creationId xmlns:p14="http://schemas.microsoft.com/office/powerpoint/2010/main" val="402828342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Non-Traditional Students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7"/>
            <a:ext cx="18287999" cy="5528239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defRPr/>
            </a:pPr>
            <a:r>
              <a:rPr lang="en-US" altLang="en-US" dirty="0"/>
              <a:t>Non-traditional students are welcome &amp; encouraged to apply! In your narrative, discuss the “why” behind returning to school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back to school now?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Why grad school, why this area?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What was your motivation to take this step?</a:t>
            </a:r>
          </a:p>
        </p:txBody>
      </p:sp>
    </p:spTree>
    <p:extLst>
      <p:ext uri="{BB962C8B-B14F-4D97-AF65-F5344CB8AC3E}">
        <p14:creationId xmlns:p14="http://schemas.microsoft.com/office/powerpoint/2010/main" val="260031470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Common Weaknesses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95571" cy="77326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Unorganized personal statement that doesn’t tell a clear story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 research statement that is unclear, incomplete, or unpolished: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200" dirty="0"/>
              <a:t>Too much or too little detail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200" dirty="0"/>
              <a:t>Failure to “own” your research</a:t>
            </a:r>
          </a:p>
          <a:p>
            <a:pPr lvl="2">
              <a:spcBef>
                <a:spcPts val="1200"/>
              </a:spcBef>
              <a:defRPr/>
            </a:pPr>
            <a:r>
              <a:rPr lang="en-US" altLang="en-US" sz="4200" dirty="0"/>
              <a:t>Lacking recognition of research risks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Dense writing that is difficult to understand or is uninteresting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Too much jargon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Failure to address your broader impacts</a:t>
            </a:r>
          </a:p>
        </p:txBody>
      </p:sp>
    </p:spTree>
    <p:extLst>
      <p:ext uri="{BB962C8B-B14F-4D97-AF65-F5344CB8AC3E}">
        <p14:creationId xmlns:p14="http://schemas.microsoft.com/office/powerpoint/2010/main" val="297041742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6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What You Can Do Now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13929" cy="81734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As an undergrad…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Continue working on your research projects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Identify potential reference writers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Develop your research question – as an undergraduate you don’t need to have it fleshed out in finite detail, but you do need to articulate your interests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Articulate a grad school plan – you don’t have to be accepted into a program yet, but you need to speak to your interests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673790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What You Can Do Now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652671" cy="72100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As a current or incoming grad student…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Work with your faculty advisor/PI to develop your research plan; as a grad student, they are your primary partner in fellowship-applications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Speak specifically about your grad school choices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Have a firm research plan – this should be more specific than when you were finishing undergrad</a:t>
            </a:r>
          </a:p>
        </p:txBody>
      </p:sp>
    </p:spTree>
    <p:extLst>
      <p:ext uri="{BB962C8B-B14F-4D97-AF65-F5344CB8AC3E}">
        <p14:creationId xmlns:p14="http://schemas.microsoft.com/office/powerpoint/2010/main" val="396915516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What You Can Do Now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8288000" cy="8532698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Read the 2022 solicitation (2023 available in June/July)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Make a plan between today and the October deadlines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Identify your strengths and weaknesses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Move any ongoing research projects along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Finish any pending articles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Thematically organize your personal statement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Begin drafting statements early and go through multiple drafts with your faculty mentor and peers</a:t>
            </a:r>
          </a:p>
        </p:txBody>
      </p:sp>
    </p:spTree>
    <p:extLst>
      <p:ext uri="{BB962C8B-B14F-4D97-AF65-F5344CB8AC3E}">
        <p14:creationId xmlns:p14="http://schemas.microsoft.com/office/powerpoint/2010/main" val="29660534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NSF Fellowship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1" y="3893345"/>
            <a:ext cx="19436442" cy="603647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Five year fellowship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$37,000/year stipend for three years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Tuition coverage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Career/life balance (family leave)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Access to other professional development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2773444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05152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6181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How many times can I apply?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Undergraduates have no restriction in applications </a:t>
            </a:r>
            <a:r>
              <a:rPr lang="en-US" altLang="en-US" i="1" dirty="0"/>
              <a:t>prior</a:t>
            </a:r>
            <a:r>
              <a:rPr lang="en-US" altLang="en-US" dirty="0"/>
              <a:t> to being enrolled in </a:t>
            </a:r>
            <a:r>
              <a:rPr lang="en-US" altLang="en-US" i="1" dirty="0"/>
              <a:t>any</a:t>
            </a:r>
            <a:r>
              <a:rPr lang="en-US" altLang="en-US" dirty="0"/>
              <a:t> graduate program.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Once you being graduate students, you can apply just once (either as a first- or second-year).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Students in a bachelor to masters joint program can apply once.</a:t>
            </a:r>
          </a:p>
        </p:txBody>
      </p:sp>
    </p:spTree>
    <p:extLst>
      <p:ext uri="{BB962C8B-B14F-4D97-AF65-F5344CB8AC3E}">
        <p14:creationId xmlns:p14="http://schemas.microsoft.com/office/powerpoint/2010/main" val="342645503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70467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288000" cy="5985443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I’m graduating soon with my bachelor’s degree, but plan to take a year off; will the NSF allow me to defer the award?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No, generally you cannot defer the award.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The only exception is if you are approved by your graduate institution </a:t>
            </a:r>
            <a:r>
              <a:rPr lang="en-US" altLang="en-US" i="1" u="sng" dirty="0"/>
              <a:t>and</a:t>
            </a:r>
            <a:r>
              <a:rPr lang="en-US" altLang="en-US" dirty="0"/>
              <a:t> the NSF for a medical or military deferral (no other deferrals allowed). </a:t>
            </a:r>
          </a:p>
        </p:txBody>
      </p:sp>
    </p:spTree>
    <p:extLst>
      <p:ext uri="{BB962C8B-B14F-4D97-AF65-F5344CB8AC3E}">
        <p14:creationId xmlns:p14="http://schemas.microsoft.com/office/powerpoint/2010/main" val="279478984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3124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288000" cy="6883513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I’m starting grad school this fall, but I’ve taken a year of non-matriculated courses. Does this count as time in a grad program?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No, the NSF will only count the time in a matriculated (degree-seeking) program.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Courses taken here and there, such as to bolster your grad school application, don’t count as time in a program.</a:t>
            </a:r>
          </a:p>
        </p:txBody>
      </p:sp>
    </p:spTree>
    <p:extLst>
      <p:ext uri="{BB962C8B-B14F-4D97-AF65-F5344CB8AC3E}">
        <p14:creationId xmlns:p14="http://schemas.microsoft.com/office/powerpoint/2010/main" val="364201514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288000" cy="590380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Applying as a grad student; is it more important for me to reflect on my graduate experience rather than undergraduate? Is there a secret formula?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No, there is no secret formula.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You’ll want to focus on the experience that is meaningful for your story. </a:t>
            </a:r>
          </a:p>
        </p:txBody>
      </p:sp>
    </p:spTree>
    <p:extLst>
      <p:ext uri="{BB962C8B-B14F-4D97-AF65-F5344CB8AC3E}">
        <p14:creationId xmlns:p14="http://schemas.microsoft.com/office/powerpoint/2010/main" val="91082182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288000" cy="513635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I’m in the first year of a PhD program, but previously earned a masters; am I eligible?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Maybe. Having a masters completed will make an applicant ineligible, unless the masters was followed by a continuous interruption in graduate study of two or more years.</a:t>
            </a:r>
          </a:p>
        </p:txBody>
      </p:sp>
    </p:spTree>
    <p:extLst>
      <p:ext uri="{BB962C8B-B14F-4D97-AF65-F5344CB8AC3E}">
        <p14:creationId xmlns:p14="http://schemas.microsoft.com/office/powerpoint/2010/main" val="134281488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21481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5234327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As I look forward to graduate school, I’d like to concurrently earn an MBA (or other professional degree); is this allowable?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No, you cannot be pursing a professional, non-research degree as an NSF fellow. </a:t>
            </a:r>
          </a:p>
        </p:txBody>
      </p:sp>
    </p:spTree>
    <p:extLst>
      <p:ext uri="{BB962C8B-B14F-4D97-AF65-F5344CB8AC3E}">
        <p14:creationId xmlns:p14="http://schemas.microsoft.com/office/powerpoint/2010/main" val="289124413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5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3"/>
            <a:ext cx="18288000" cy="4156643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Are there citizenship requirements?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Yes, applicants must be US citizens or permanent residents.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u="sng" dirty="0"/>
              <a:t>The citizenship requirement is non-negotiable.</a:t>
            </a:r>
          </a:p>
        </p:txBody>
      </p:sp>
    </p:spTree>
    <p:extLst>
      <p:ext uri="{BB962C8B-B14F-4D97-AF65-F5344CB8AC3E}">
        <p14:creationId xmlns:p14="http://schemas.microsoft.com/office/powerpoint/2010/main" val="196510035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5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5789499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Can I apply for the GRFP if I’m planning to attend a foreign institution?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Awardees must be attending a US institution of higher education.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However, this does not preclude you from conducting research in a foreign country.</a:t>
            </a:r>
          </a:p>
        </p:txBody>
      </p:sp>
    </p:spTree>
    <p:extLst>
      <p:ext uri="{BB962C8B-B14F-4D97-AF65-F5344CB8AC3E}">
        <p14:creationId xmlns:p14="http://schemas.microsoft.com/office/powerpoint/2010/main" val="314616128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6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73243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I’m applying as an undergrad and I’m not sure where I’ll be attending grad school next year; will this be a problem?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No, the NSF understands that applicants, particularly undergrad applicants, might not have their plans settled and may have admissions applications under review.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Also, you’re not bound to remain at the same institution throughout the entire period of the fellowship; fellows can and do move from one institution and to another.</a:t>
            </a:r>
          </a:p>
        </p:txBody>
      </p:sp>
    </p:spTree>
    <p:extLst>
      <p:ext uri="{BB962C8B-B14F-4D97-AF65-F5344CB8AC3E}">
        <p14:creationId xmlns:p14="http://schemas.microsoft.com/office/powerpoint/2010/main" val="180431412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6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5169013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I’m not planning to attend an Ivy League or elite university; will I have a chance?</a:t>
            </a:r>
            <a:r>
              <a:rPr lang="en-US" altLang="en-US" dirty="0"/>
              <a:t>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Absolutely. The NSF values diversity among institutions, programs, topics, and people.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Included in this diversity are MSIs and EPSCoR territories.</a:t>
            </a:r>
          </a:p>
        </p:txBody>
      </p:sp>
    </p:spTree>
    <p:extLst>
      <p:ext uri="{BB962C8B-B14F-4D97-AF65-F5344CB8AC3E}">
        <p14:creationId xmlns:p14="http://schemas.microsoft.com/office/powerpoint/2010/main" val="30610336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56167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U of U Fellowship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946585" cy="45720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Health insurance coverage</a:t>
            </a:r>
            <a:endParaRPr lang="en-US" altLang="en-US" b="1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$2,000/year research expenses for three years</a:t>
            </a:r>
            <a:endParaRPr lang="en-US" altLang="en-US" b="1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Some faculty advisors offer additional fellowship bonuses </a:t>
            </a:r>
          </a:p>
        </p:txBody>
      </p:sp>
    </p:spTree>
    <p:extLst>
      <p:ext uri="{BB962C8B-B14F-4D97-AF65-F5344CB8AC3E}">
        <p14:creationId xmlns:p14="http://schemas.microsoft.com/office/powerpoint/2010/main" val="210617989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69161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I’ve worked on papers not ready for publication, will this be a problem?  Is it a problem if I don’t have publications?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Having publications can be very helpful for your application, but they are not required.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Especially as an undergrad applicant, it’s understandable that you might not have had publishing opportunities.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It is still very possible to receive the GRFP without having published. </a:t>
            </a:r>
          </a:p>
        </p:txBody>
      </p:sp>
    </p:spTree>
    <p:extLst>
      <p:ext uri="{BB962C8B-B14F-4D97-AF65-F5344CB8AC3E}">
        <p14:creationId xmlns:p14="http://schemas.microsoft.com/office/powerpoint/2010/main" val="159770565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54138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8288000" cy="6426312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I’m an undergrad and I’ve worked in a research lab outside of my program; can the PI write a letter of recommendation?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Yes, absolutely! You want individuals familiar with your scholarly and research background.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This may be people in and outside of your academic home. </a:t>
            </a:r>
          </a:p>
        </p:txBody>
      </p:sp>
    </p:spTree>
    <p:extLst>
      <p:ext uri="{BB962C8B-B14F-4D97-AF65-F5344CB8AC3E}">
        <p14:creationId xmlns:p14="http://schemas.microsoft.com/office/powerpoint/2010/main" val="317969653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86795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6524285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I worked in industry before heading to grad school; can an industry professional write a letter of recommendation?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Yes, but you’ll want to make sure that the letter writer understands what the GRFP is.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You’ll want to take the time to educate them appropriately on what the GRFP is and the sort of letter of recommendation they’ll need to write. </a:t>
            </a:r>
          </a:p>
        </p:txBody>
      </p:sp>
    </p:spTree>
    <p:extLst>
      <p:ext uri="{BB962C8B-B14F-4D97-AF65-F5344CB8AC3E}">
        <p14:creationId xmlns:p14="http://schemas.microsoft.com/office/powerpoint/2010/main" val="333415584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11250" dirty="0"/>
              <a:t>Frequently Asked Questions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8000" cy="57731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When are applications due? 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 October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endParaRPr lang="en-US" altLang="en-US" dirty="0"/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b="1" dirty="0"/>
              <a:t>Q: When will applicants be notified of the results?</a:t>
            </a:r>
          </a:p>
          <a:p>
            <a:pPr marL="375060" indent="0">
              <a:spcBef>
                <a:spcPts val="2400"/>
              </a:spcBef>
              <a:buNone/>
              <a:defRPr/>
            </a:pPr>
            <a:r>
              <a:rPr lang="en-US" altLang="en-US" dirty="0"/>
              <a:t>A:  April</a:t>
            </a:r>
          </a:p>
        </p:txBody>
      </p:sp>
    </p:spTree>
    <p:extLst>
      <p:ext uri="{BB962C8B-B14F-4D97-AF65-F5344CB8AC3E}">
        <p14:creationId xmlns:p14="http://schemas.microsoft.com/office/powerpoint/2010/main" val="252488586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70466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Upcoming Workshops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90357" y="3893345"/>
            <a:ext cx="17291957" cy="649162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3600"/>
              </a:spcBef>
              <a:defRPr/>
            </a:pPr>
            <a:r>
              <a:rPr lang="en-US" altLang="en-US" sz="6000" b="1" dirty="0"/>
              <a:t>May 25 – 1pm – Personal Statements			</a:t>
            </a:r>
            <a:r>
              <a:rPr lang="en-US" altLang="en-US" sz="6000" dirty="0"/>
              <a:t>	</a:t>
            </a:r>
            <a:r>
              <a:rPr lang="en-US" altLang="en-US" sz="6000" dirty="0">
                <a:hlinkClick r:id="rId2"/>
              </a:rPr>
              <a:t>https://utah.zoom.us/meeting/register/tJIodemsqTMpHdyeDNlR56MXt14qqAWIGHn-</a:t>
            </a:r>
            <a:r>
              <a:rPr lang="en-US" altLang="en-US" sz="6000" dirty="0"/>
              <a:t> </a:t>
            </a:r>
          </a:p>
          <a:p>
            <a:pPr>
              <a:spcBef>
                <a:spcPts val="3600"/>
              </a:spcBef>
              <a:defRPr/>
            </a:pPr>
            <a:r>
              <a:rPr lang="en-US" altLang="en-US" sz="6000" b="1" dirty="0"/>
              <a:t>June 1 – 1pm – Research Statements				</a:t>
            </a:r>
            <a:r>
              <a:rPr lang="en-US" altLang="en-US" sz="6000" dirty="0"/>
              <a:t>	</a:t>
            </a:r>
            <a:r>
              <a:rPr lang="en-US" altLang="en-US" sz="6000" dirty="0">
                <a:hlinkClick r:id="rId3"/>
              </a:rPr>
              <a:t>https://utah.zoom.us/meeting/register/tJwuf-qhpjIqE9FKGOYazrTPJTBfEHSHpjPC</a:t>
            </a:r>
            <a:r>
              <a:rPr lang="en-US" altLang="en-US" sz="6000" dirty="0"/>
              <a:t> </a:t>
            </a:r>
          </a:p>
          <a:p>
            <a:pPr>
              <a:spcBef>
                <a:spcPts val="3600"/>
              </a:spcBef>
              <a:defRPr/>
            </a:pPr>
            <a:r>
              <a:rPr lang="en-US" altLang="en-US" sz="6000" b="1" dirty="0"/>
              <a:t>June 8 – 1pm – Broader Impacts 									</a:t>
            </a:r>
            <a:r>
              <a:rPr lang="en-US" altLang="en-US" sz="6000" dirty="0"/>
              <a:t>	</a:t>
            </a:r>
            <a:r>
              <a:rPr lang="en-US" altLang="en-US" sz="6000" dirty="0">
                <a:hlinkClick r:id="rId4"/>
              </a:rPr>
              <a:t>https://utah.zoom.us/meeting/register/tJYtfuyorTopE9VkgS3JIh8qyKvMMpinzXTu</a:t>
            </a:r>
            <a:r>
              <a:rPr lang="en-US" alt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805531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49444-2E01-1044-82CC-778AE148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78991-C811-D54B-A5F4-FCB36558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0" y="3149600"/>
            <a:ext cx="20307299" cy="847634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Matthew Plooster, Ed.D.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Director – Graduate Fellowships, Awards, and Benefits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Graduate School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/>
              <a:t>801-581-6020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dirty="0">
                <a:hlinkClick r:id="rId2"/>
              </a:rPr>
              <a:t>matthew.plooster@utah.edu</a:t>
            </a:r>
            <a:r>
              <a:rPr lang="en-US" sz="42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endParaRPr lang="en-US" sz="42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3800" dirty="0"/>
              <a:t>For NSF-GRFP application resources &amp; trainings, visit </a:t>
            </a:r>
            <a:r>
              <a:rPr lang="en-US" sz="3800" dirty="0">
                <a:hlinkClick r:id="rId3"/>
              </a:rPr>
              <a:t>www.nsf-grfp.utah.edu</a:t>
            </a:r>
            <a:r>
              <a:rPr lang="en-US" sz="3800" dirty="0"/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800" dirty="0"/>
              <a:t>For NSF-GRFP application portal and solicitation, visit </a:t>
            </a:r>
            <a:r>
              <a:rPr lang="en-US" sz="3800" dirty="0">
                <a:hlinkClick r:id="rId4"/>
              </a:rPr>
              <a:t>www.nsfgrfp.org</a:t>
            </a:r>
            <a:r>
              <a:rPr lang="en-US" sz="3800" dirty="0"/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800" dirty="0"/>
              <a:t>To schedule advising appointments, email </a:t>
            </a:r>
            <a:r>
              <a:rPr lang="en-US" sz="3800" dirty="0">
                <a:hlinkClick r:id="rId5"/>
              </a:rPr>
              <a:t>fellowships@gradschool.utah.edu</a:t>
            </a:r>
            <a:r>
              <a:rPr lang="en-US" sz="3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2534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10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Other Important Benefits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9126199" cy="5536406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Mobile – you can take it anywhere in the US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Occasionally a step up in graduate admissions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Prestige &amp; recognition 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Boosts resume/CV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Establishes a pattern of seeking (and getting) external funding</a:t>
            </a:r>
          </a:p>
        </p:txBody>
      </p:sp>
    </p:spTree>
    <p:extLst>
      <p:ext uri="{BB962C8B-B14F-4D97-AF65-F5344CB8AC3E}">
        <p14:creationId xmlns:p14="http://schemas.microsoft.com/office/powerpoint/2010/main" val="28019047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88824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Eligibility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4"/>
            <a:ext cx="18287999" cy="654061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/>
            </a:pPr>
            <a:r>
              <a:rPr lang="en-US" altLang="en-US" dirty="0"/>
              <a:t>Must be a US citizen, national, or permanent resident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Must be a rising senior or a first- or second-year grad student; otherwise, must have at least eligible years since last grad enrollment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u="sng" dirty="0"/>
              <a:t>Non-traditional students welcome!!!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dirty="0"/>
              <a:t>Enrolled or intend to enroll in a research-based masters or doctorate in an eligible STEM field</a:t>
            </a:r>
          </a:p>
        </p:txBody>
      </p:sp>
    </p:spTree>
    <p:extLst>
      <p:ext uri="{BB962C8B-B14F-4D97-AF65-F5344CB8AC3E}">
        <p14:creationId xmlns:p14="http://schemas.microsoft.com/office/powerpoint/2010/main" val="41527857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339838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0" y="3893345"/>
            <a:ext cx="18288000" cy="7487670"/>
          </a:xfrm>
        </p:spPr>
        <p:txBody>
          <a:bodyPr>
            <a:norm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CHEMISTRY 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dirty="0"/>
              <a:t>Artificial Intelligence  |  Chemical Catalysis  |  Chemical Measurement and Imaging  |  Chemical Structure, Dynamics, and Mechanism  |  Chemical Synthesis  |  Chemical Theory, Models and Computational Methods  |  Chemistry of Life Processes  |  Computationally Intensive Research  |  Environmental Chemical Systems  |  Macromolecular, Supramolecular, and </a:t>
            </a:r>
            <a:r>
              <a:rPr lang="en-US" dirty="0" err="1"/>
              <a:t>Nanochemistry</a:t>
            </a:r>
            <a:r>
              <a:rPr lang="en-US" dirty="0"/>
              <a:t>  |  Other (specify)  |  Quantum Information Science  |  Sustainable Chemistry</a:t>
            </a:r>
          </a:p>
        </p:txBody>
      </p:sp>
    </p:spTree>
    <p:extLst>
      <p:ext uri="{BB962C8B-B14F-4D97-AF65-F5344CB8AC3E}">
        <p14:creationId xmlns:p14="http://schemas.microsoft.com/office/powerpoint/2010/main" val="247760400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24BF73C-7664-D245-A698-98BF9A726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37809"/>
            <a:ext cx="18288000" cy="2678906"/>
          </a:xfrm>
        </p:spPr>
        <p:txBody>
          <a:bodyPr/>
          <a:lstStyle/>
          <a:p>
            <a:pPr eaLnBrk="1" hangingPunct="1"/>
            <a:r>
              <a:rPr lang="en-US" altLang="en-US" sz="11250" dirty="0"/>
              <a:t>Eligible STEM Fields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8A4D5-C9CE-1B4C-9048-8FB2658D8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1" y="3893344"/>
            <a:ext cx="19844656" cy="8075499"/>
          </a:xfrm>
        </p:spPr>
        <p:txBody>
          <a:bodyPr numCol="1">
            <a:noAutofit/>
          </a:bodyPr>
          <a:lstStyle/>
          <a:p>
            <a:pPr marL="375060" indent="0">
              <a:spcBef>
                <a:spcPts val="2400"/>
              </a:spcBef>
              <a:buNone/>
            </a:pPr>
            <a:r>
              <a:rPr lang="en-US" b="1" dirty="0"/>
              <a:t>COMPUTER AND INFORMATION SCIENCES &amp; ENGINEERING </a:t>
            </a:r>
          </a:p>
          <a:p>
            <a:pPr marL="375060" indent="0">
              <a:spcBef>
                <a:spcPts val="2400"/>
              </a:spcBef>
              <a:buNone/>
            </a:pPr>
            <a:r>
              <a:rPr lang="en-US" sz="4200" dirty="0"/>
              <a:t>Algorithms and Theoretical Foundations  |  Artificial Intelligence  |  Bioinformatics and other Informatics  |  Communication and Information Theory  |  Computational Science and Engineering  |  Computationally Intensive Research  |  Computer Architecture  |  Computer Networks  |  Computer Security and Privacy  |  Computer Systems and Embedded Systems  |  Data Mining and Information Retrieval  |  Data Science  |  Databases  |  Formal Methods, Verification, and Programming Languages  |  Graphics and Visualization  |  Human Computer Interaction  |  Machine Learning  |  Natural Language Processing  |  Other (specify)  |  Quantum Computing and Communication  |  Quantum Information Science  |  Robotics and Computer Vision  |  Software Engineering</a:t>
            </a:r>
          </a:p>
        </p:txBody>
      </p:sp>
    </p:spTree>
    <p:extLst>
      <p:ext uri="{BB962C8B-B14F-4D97-AF65-F5344CB8AC3E}">
        <p14:creationId xmlns:p14="http://schemas.microsoft.com/office/powerpoint/2010/main" val="4046629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3397</Words>
  <Application>Microsoft Macintosh PowerPoint</Application>
  <PresentationFormat>Custom</PresentationFormat>
  <Paragraphs>309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Helvetica Neue</vt:lpstr>
      <vt:lpstr>Helvetica Neue Light</vt:lpstr>
      <vt:lpstr>Helvetica Neue Medium</vt:lpstr>
      <vt:lpstr>White</vt:lpstr>
      <vt:lpstr>National Science Foundation Graduate Research Fellowship Program Fellowship Program Overview</vt:lpstr>
      <vt:lpstr>What We’ll Cover</vt:lpstr>
      <vt:lpstr>What is the NSF-GRFP</vt:lpstr>
      <vt:lpstr>NSF Fellowship Benefits</vt:lpstr>
      <vt:lpstr>U of U Fellowship Benefits</vt:lpstr>
      <vt:lpstr>Other Important Benefits</vt:lpstr>
      <vt:lpstr>Eligibility</vt:lpstr>
      <vt:lpstr>Eligible STEM Fields</vt:lpstr>
      <vt:lpstr>Eligible STEM Fields</vt:lpstr>
      <vt:lpstr>Eligible STEM Fields</vt:lpstr>
      <vt:lpstr>Eligible STEM Fields</vt:lpstr>
      <vt:lpstr>Eligible STEM Fields</vt:lpstr>
      <vt:lpstr>Eligible STEM Fields</vt:lpstr>
      <vt:lpstr>Eligible STEM Fields</vt:lpstr>
      <vt:lpstr>Eligible STEM Fields</vt:lpstr>
      <vt:lpstr>Eligible STEM Fields</vt:lpstr>
      <vt:lpstr>Eligible STEM Fields</vt:lpstr>
      <vt:lpstr>Eligible STEM Fields</vt:lpstr>
      <vt:lpstr>Eligibility</vt:lpstr>
      <vt:lpstr>Eligibility</vt:lpstr>
      <vt:lpstr>Application Components</vt:lpstr>
      <vt:lpstr>Application Components</vt:lpstr>
      <vt:lpstr>Application Components</vt:lpstr>
      <vt:lpstr>Application Components</vt:lpstr>
      <vt:lpstr>Application Components</vt:lpstr>
      <vt:lpstr>Application Components</vt:lpstr>
      <vt:lpstr>Application Components</vt:lpstr>
      <vt:lpstr>Application Components</vt:lpstr>
      <vt:lpstr>Application Components</vt:lpstr>
      <vt:lpstr>Application Components</vt:lpstr>
      <vt:lpstr>Important Considerations</vt:lpstr>
      <vt:lpstr>Important Considerations</vt:lpstr>
      <vt:lpstr>EPSCoR</vt:lpstr>
      <vt:lpstr>EPSCoR – States &amp; Territories</vt:lpstr>
      <vt:lpstr>Non-Traditional Students</vt:lpstr>
      <vt:lpstr>Common Weaknesses</vt:lpstr>
      <vt:lpstr>What You Can Do Now</vt:lpstr>
      <vt:lpstr>What You Can Do Now</vt:lpstr>
      <vt:lpstr>What You Can Do Now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Frequently Asked Questions</vt:lpstr>
      <vt:lpstr>Upcoming Workshops</vt:lpstr>
      <vt:lpstr>Questions?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Plooster</cp:lastModifiedBy>
  <cp:revision>52</cp:revision>
  <dcterms:modified xsi:type="dcterms:W3CDTF">2023-05-18T18:08:08Z</dcterms:modified>
</cp:coreProperties>
</file>