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397" r:id="rId2"/>
    <p:sldId id="306" r:id="rId3"/>
    <p:sldId id="362" r:id="rId4"/>
    <p:sldId id="436" r:id="rId5"/>
    <p:sldId id="437" r:id="rId6"/>
    <p:sldId id="309" r:id="rId7"/>
    <p:sldId id="337" r:id="rId8"/>
    <p:sldId id="338" r:id="rId9"/>
    <p:sldId id="438" r:id="rId10"/>
    <p:sldId id="391" r:id="rId11"/>
    <p:sldId id="374" r:id="rId12"/>
    <p:sldId id="376" r:id="rId13"/>
    <p:sldId id="375" r:id="rId14"/>
    <p:sldId id="440" r:id="rId15"/>
    <p:sldId id="377" r:id="rId16"/>
    <p:sldId id="379" r:id="rId17"/>
    <p:sldId id="380" r:id="rId18"/>
    <p:sldId id="382" r:id="rId19"/>
    <p:sldId id="451" r:id="rId20"/>
    <p:sldId id="381" r:id="rId21"/>
    <p:sldId id="388" r:id="rId22"/>
    <p:sldId id="389" r:id="rId23"/>
    <p:sldId id="348" r:id="rId24"/>
    <p:sldId id="444" r:id="rId25"/>
    <p:sldId id="445" r:id="rId26"/>
    <p:sldId id="383" r:id="rId27"/>
    <p:sldId id="452" r:id="rId28"/>
    <p:sldId id="311" r:id="rId29"/>
    <p:sldId id="453" r:id="rId30"/>
    <p:sldId id="454" r:id="rId31"/>
    <p:sldId id="455" r:id="rId32"/>
    <p:sldId id="384" r:id="rId33"/>
    <p:sldId id="446" r:id="rId34"/>
    <p:sldId id="447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57"/>
    <p:restoredTop sz="94674"/>
  </p:normalViewPr>
  <p:slideViewPr>
    <p:cSldViewPr snapToGrid="0" snapToObjects="1">
      <p:cViewPr varScale="1">
        <p:scale>
          <a:sx n="77" d="100"/>
          <a:sy n="77" d="100"/>
        </p:scale>
        <p:origin x="24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umn Aerials-22.jpeg"/>
          <p:cNvSpPr>
            <a:spLocks noGrp="1"/>
          </p:cNvSpPr>
          <p:nvPr>
            <p:ph type="pic" sz="quarter" idx="13"/>
          </p:nvPr>
        </p:nvSpPr>
        <p:spPr>
          <a:xfrm>
            <a:off x="16395700" y="6540500"/>
            <a:ext cx="7404101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0" name="_DSC3450.jpeg"/>
          <p:cNvSpPr>
            <a:spLocks noGrp="1"/>
          </p:cNvSpPr>
          <p:nvPr>
            <p:ph type="pic" sz="quarter" idx="14"/>
          </p:nvPr>
        </p:nvSpPr>
        <p:spPr>
          <a:xfrm>
            <a:off x="16395700" y="622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HOTU Emalee Egelund-7.jpeg"/>
          <p:cNvSpPr>
            <a:spLocks noGrp="1"/>
          </p:cNvSpPr>
          <p:nvPr>
            <p:ph type="pic" idx="15"/>
          </p:nvPr>
        </p:nvSpPr>
        <p:spPr>
          <a:xfrm>
            <a:off x="1841500" y="622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rocker Science Students-131.jpeg"/>
          <p:cNvSpPr>
            <a:spLocks noGrp="1"/>
          </p:cNvSpPr>
          <p:nvPr>
            <p:ph type="pic" idx="13"/>
          </p:nvPr>
        </p:nvSpPr>
        <p:spPr>
          <a:xfrm>
            <a:off x="37482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1143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1144905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22987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den-Lassonde-13.jpeg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21336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463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3022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5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3022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2ECBB-1841-B94E-B1DF-5735C517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7818-33D0-BD46-A755-996EDD7A3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58741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23114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xfrm>
            <a:off x="2501900" y="3149600"/>
            <a:ext cx="21005800" cy="9296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96379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-0742 Ruth Presentation.jpg" descr="18-0742 Ruth Presentation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1A366F-766F-3F4F-A84B-33F525F0A1CA}"/>
              </a:ext>
            </a:extLst>
          </p:cNvPr>
          <p:cNvSpPr/>
          <p:nvPr userDrawn="1"/>
        </p:nvSpPr>
        <p:spPr>
          <a:xfrm>
            <a:off x="1143000" y="0"/>
            <a:ext cx="23241000" cy="13716000"/>
          </a:xfrm>
          <a:prstGeom prst="rect">
            <a:avLst/>
          </a:prstGeom>
          <a:solidFill>
            <a:srgbClr val="DBE1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grfp.org/" TargetMode="External"/><Relationship Id="rId2" Type="http://schemas.openxmlformats.org/officeDocument/2006/relationships/hyperlink" Target="https://gradschool.utah.edu/funding/fellowships-scholarships-awards/nationally-competitive/nsf-grfp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nsf-grfp.utah.edu/" TargetMode="External"/><Relationship Id="rId2" Type="http://schemas.openxmlformats.org/officeDocument/2006/relationships/hyperlink" Target="https://www.nsfgrfp.org/applicants/grf-program-solicitation/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fellowships@gradschoo.utah.edu" TargetMode="External"/><Relationship Id="rId4" Type="http://schemas.openxmlformats.org/officeDocument/2006/relationships/hyperlink" Target="https://writingcenter.utah.edu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-grfp.utah.edu/" TargetMode="External"/><Relationship Id="rId2" Type="http://schemas.openxmlformats.org/officeDocument/2006/relationships/hyperlink" Target="mailto:matthew.plooster@utah.edu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fellowships@gradschool.utah.edu" TargetMode="External"/><Relationship Id="rId4" Type="http://schemas.openxmlformats.org/officeDocument/2006/relationships/hyperlink" Target="http://www.nsfgrfp.org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B5EFD964-24DD-434F-803E-EA86D1AF8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3161109"/>
            <a:ext cx="18288000" cy="4205883"/>
          </a:xfrm>
        </p:spPr>
        <p:txBody>
          <a:bodyPr/>
          <a:lstStyle/>
          <a:p>
            <a:pPr eaLnBrk="1" hangingPunct="1"/>
            <a:r>
              <a:rPr lang="en-US" altLang="en-US" sz="6750" dirty="0"/>
              <a:t>National Science Foundation</a:t>
            </a:r>
            <a:br>
              <a:rPr lang="en-US" altLang="en-US" sz="8438" dirty="0"/>
            </a:br>
            <a:r>
              <a:rPr lang="en-US" altLang="en-US" sz="6750" dirty="0"/>
              <a:t>Graduate Research Fellowship Program</a:t>
            </a:r>
            <a:br>
              <a:rPr lang="en-US" altLang="en-US" sz="7032" b="1" dirty="0"/>
            </a:br>
            <a:r>
              <a:rPr lang="en-US" altLang="en-US" sz="7500" b="1" dirty="0"/>
              <a:t>Personal Statements 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B3D6A68F-2F1A-184D-8076-E1AC817C1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49285" y="8655000"/>
            <a:ext cx="17084449" cy="2530358"/>
          </a:xfrm>
        </p:spPr>
        <p:txBody>
          <a:bodyPr>
            <a:normAutofit/>
          </a:bodyPr>
          <a:lstStyle/>
          <a:p>
            <a:pPr marL="635000" lvl="1" indent="0" eaLnBrk="1" hangingPunct="1">
              <a:spcBef>
                <a:spcPts val="1200"/>
              </a:spcBef>
              <a:buNone/>
            </a:pPr>
            <a:r>
              <a:rPr lang="en-US" altLang="en-US" sz="4000" b="1" dirty="0"/>
              <a:t>Matthew Plooster, Ed.D.</a:t>
            </a:r>
          </a:p>
          <a:p>
            <a:pPr marL="635000" lvl="1" indent="0">
              <a:spcBef>
                <a:spcPts val="1200"/>
              </a:spcBef>
              <a:buNone/>
            </a:pPr>
            <a:r>
              <a:rPr lang="en-US" altLang="en-US" sz="3500" dirty="0"/>
              <a:t>Graduate School Office of Fellowships &amp; Benefits</a:t>
            </a:r>
          </a:p>
          <a:p>
            <a:pPr marL="635000" lvl="1" indent="0" eaLnBrk="1" hangingPunct="1">
              <a:spcBef>
                <a:spcPts val="1200"/>
              </a:spcBef>
              <a:buNone/>
            </a:pPr>
            <a:r>
              <a:rPr lang="en-US" altLang="en-US" sz="3500" dirty="0">
                <a:hlinkClick r:id="rId2"/>
              </a:rPr>
              <a:t>nsf-grfp.utah.edu</a:t>
            </a:r>
            <a:r>
              <a:rPr lang="en-US" altLang="en-US" sz="3500" dirty="0"/>
              <a:t> | </a:t>
            </a:r>
            <a:r>
              <a:rPr lang="en-US" altLang="en-US" sz="3500" dirty="0">
                <a:hlinkClick r:id="rId3"/>
              </a:rPr>
              <a:t>www.nsfgrfp.org</a:t>
            </a:r>
            <a:endParaRPr lang="en-US" altLang="en-US" sz="35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C9BE00D-AE10-FD4F-8067-152040AE6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012482" y="7958516"/>
            <a:ext cx="3904418" cy="3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04486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86796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Personal Statement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9" y="3893344"/>
            <a:ext cx="18799629" cy="6916169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“Personal, Relevant Background, and Future Goals Statement”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Maximum of 3 pages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Must address broader impacts and intellectual merit, each with their own unique header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Your opportunity to talk about who you are, how you’ve prepared for grad school and research, and your professional/leadership goals post-doctorate</a:t>
            </a:r>
          </a:p>
        </p:txBody>
      </p:sp>
    </p:spTree>
    <p:extLst>
      <p:ext uri="{BB962C8B-B14F-4D97-AF65-F5344CB8AC3E}">
        <p14:creationId xmlns:p14="http://schemas.microsoft.com/office/powerpoint/2010/main" val="838034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437243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Getting Started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86100" y="3893344"/>
            <a:ext cx="19333029" cy="8793956"/>
          </a:xfrm>
        </p:spPr>
        <p:txBody>
          <a:bodyPr>
            <a:no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Take time to reflect on the following questions: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What’s unique, distinctive, and/or impressive about your story?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What details about you would help set you apart from others and help reviewers?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How did you become interested in your field? What have you learned about it? And what have you learned about yourself in the process?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What have you learned about the field through classes, readings, seminars, and other work experiences?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How have you capitalized on opportunities available to you?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What reasons can you give for reviewers to be interested in you? </a:t>
            </a:r>
          </a:p>
        </p:txBody>
      </p:sp>
    </p:spTree>
    <p:extLst>
      <p:ext uri="{BB962C8B-B14F-4D97-AF65-F5344CB8AC3E}">
        <p14:creationId xmlns:p14="http://schemas.microsoft.com/office/powerpoint/2010/main" val="248643506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518885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Statement Introduction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49386" y="3893344"/>
            <a:ext cx="19169743" cy="8728642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Start your personal statement talking about you – it’s important to remember that the NSF-GRFP funds you as an individual, your scholarly/research, and your leadership potential.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Consider including the following: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Why you’re pursuing a graduate degree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Why you’re studying science and your specific field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What you’re most passionate about with science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Share an outstanding research experience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Challenges you’ve overcome</a:t>
            </a:r>
          </a:p>
        </p:txBody>
      </p:sp>
    </p:spTree>
    <p:extLst>
      <p:ext uri="{BB962C8B-B14F-4D97-AF65-F5344CB8AC3E}">
        <p14:creationId xmlns:p14="http://schemas.microsoft.com/office/powerpoint/2010/main" val="100191061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453571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Statement Introduction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3057" y="3893344"/>
            <a:ext cx="18108385" cy="9340518"/>
          </a:xfrm>
        </p:spPr>
        <p:txBody>
          <a:bodyPr>
            <a:normAutofit lnSpcReduction="10000"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Suggested statement openers to hook your reviewer, sharing a story of…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Story of how you became interested in science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A unique research experience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Why you’re choosing to pursue a graduate degree and to research your specific project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A unique leadership or outreach experience relating to STEM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What in STEM you’re passionate about and why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Your broader impacts in the community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Your personal background that led you down this unique path</a:t>
            </a:r>
          </a:p>
        </p:txBody>
      </p:sp>
    </p:spTree>
    <p:extLst>
      <p:ext uri="{BB962C8B-B14F-4D97-AF65-F5344CB8AC3E}">
        <p14:creationId xmlns:p14="http://schemas.microsoft.com/office/powerpoint/2010/main" val="247183757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9571" y="454138"/>
            <a:ext cx="22500772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Intellectual Merits/Broader Impacts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B47B3D-C8FF-AF46-8F5F-BFACB8859A6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048000" y="3893344"/>
          <a:ext cx="19191515" cy="8989899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425227">
                  <a:extLst>
                    <a:ext uri="{9D8B030D-6E8A-4147-A177-3AD203B41FA5}">
                      <a16:colId xmlns:a16="http://schemas.microsoft.com/office/drawing/2014/main" val="288642068"/>
                    </a:ext>
                  </a:extLst>
                </a:gridCol>
                <a:gridCol w="7266690">
                  <a:extLst>
                    <a:ext uri="{9D8B030D-6E8A-4147-A177-3AD203B41FA5}">
                      <a16:colId xmlns:a16="http://schemas.microsoft.com/office/drawing/2014/main" val="3190696626"/>
                    </a:ext>
                  </a:extLst>
                </a:gridCol>
                <a:gridCol w="7499598">
                  <a:extLst>
                    <a:ext uri="{9D8B030D-6E8A-4147-A177-3AD203B41FA5}">
                      <a16:colId xmlns:a16="http://schemas.microsoft.com/office/drawing/2014/main" val="1114493477"/>
                    </a:ext>
                  </a:extLst>
                </a:gridCol>
              </a:tblGrid>
              <a:tr h="1157288">
                <a:tc>
                  <a:txBody>
                    <a:bodyPr/>
                    <a:lstStyle/>
                    <a:p>
                      <a:endParaRPr lang="en-US" sz="3400" dirty="0">
                        <a:solidFill>
                          <a:schemeClr val="tx1"/>
                        </a:solidFill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chemeClr val="tx1"/>
                          </a:solidFill>
                        </a:rPr>
                        <a:t>You</a:t>
                      </a:r>
                    </a:p>
                    <a:p>
                      <a:r>
                        <a:rPr lang="en-US" sz="3400" dirty="0">
                          <a:solidFill>
                            <a:schemeClr val="tx1"/>
                          </a:solidFill>
                        </a:rPr>
                        <a:t>(Personal Statement)</a:t>
                      </a:r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chemeClr val="tx1"/>
                          </a:solidFill>
                        </a:rPr>
                        <a:t>Your Work</a:t>
                      </a:r>
                    </a:p>
                    <a:p>
                      <a:r>
                        <a:rPr lang="en-US" sz="3400" dirty="0">
                          <a:solidFill>
                            <a:schemeClr val="tx1"/>
                          </a:solidFill>
                        </a:rPr>
                        <a:t>(Research Plan)</a:t>
                      </a:r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</a:txBody>
                  <a:tcPr marL="128588" marR="128588" marT="64294" marB="64294"/>
                </a:tc>
                <a:extLst>
                  <a:ext uri="{0D108BD9-81ED-4DB2-BD59-A6C34878D82A}">
                    <a16:rowId xmlns:a16="http://schemas.microsoft.com/office/drawing/2014/main" val="2027928816"/>
                  </a:ext>
                </a:extLst>
              </a:tr>
              <a:tr h="3775505"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3400" b="1" dirty="0">
                          <a:solidFill>
                            <a:schemeClr val="tx1"/>
                          </a:solidFill>
                        </a:rPr>
                        <a:t>Intellectual Merit</a:t>
                      </a: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500" dirty="0"/>
                        <a:t>Your merit: describe your motivation, ability, research experiences, preparation, achievements, perseverance, and your future goals (scholarly, professionally)</a:t>
                      </a:r>
                    </a:p>
                    <a:p>
                      <a:pPr algn="l"/>
                      <a:endParaRPr lang="en-US" sz="3500" dirty="0"/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500" dirty="0"/>
                        <a:t>Merit of your work: describe your topic, innovation, rigor, creativity, new knowledge your research will create, and contributions to existing science</a:t>
                      </a:r>
                    </a:p>
                  </a:txBody>
                  <a:tcPr marL="128588" marR="128588" marT="64294" marB="64294"/>
                </a:tc>
                <a:extLst>
                  <a:ext uri="{0D108BD9-81ED-4DB2-BD59-A6C34878D82A}">
                    <a16:rowId xmlns:a16="http://schemas.microsoft.com/office/drawing/2014/main" val="259694460"/>
                  </a:ext>
                </a:extLst>
              </a:tr>
              <a:tr h="3962603"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3400" b="1" dirty="0">
                          <a:solidFill>
                            <a:schemeClr val="tx1"/>
                          </a:solidFill>
                        </a:rPr>
                        <a:t>Broader Impacts </a:t>
                      </a: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500" dirty="0"/>
                        <a:t>Your impact: describe your background, personal story, broadening participation, outreach, identity, initiative, leadership, communicating science</a:t>
                      </a:r>
                    </a:p>
                    <a:p>
                      <a:pPr algn="l"/>
                      <a:endParaRPr lang="en-US" sz="3500" dirty="0"/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500" dirty="0"/>
                        <a:t>Impact of your work: describe the foundational nature, relevance, importance to society, and any educational or interdisciplinary connections of your research</a:t>
                      </a:r>
                    </a:p>
                  </a:txBody>
                  <a:tcPr marL="128588" marR="128588" marT="64294" marB="64294"/>
                </a:tc>
                <a:extLst>
                  <a:ext uri="{0D108BD9-81ED-4DB2-BD59-A6C34878D82A}">
                    <a16:rowId xmlns:a16="http://schemas.microsoft.com/office/drawing/2014/main" val="4268438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92584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502557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Intellectual Merits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55472" y="3893344"/>
            <a:ext cx="19739428" cy="9423645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This is you describing your potential to advance knowledge through research and scholarly activities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Your history as a student/scholar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Documented intellectual ability (GPA, awards, etc.)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Evidence of your ability to: </a:t>
            </a:r>
          </a:p>
          <a:p>
            <a:pPr lvl="2">
              <a:spcBef>
                <a:spcPts val="2400"/>
              </a:spcBef>
              <a:buFontTx/>
              <a:buChar char="-"/>
              <a:defRPr/>
            </a:pPr>
            <a:r>
              <a:rPr lang="en-US" altLang="en-US" dirty="0"/>
              <a:t>Plan and conduct research </a:t>
            </a:r>
          </a:p>
          <a:p>
            <a:pPr lvl="2">
              <a:spcBef>
                <a:spcPts val="2400"/>
              </a:spcBef>
              <a:buFontTx/>
              <a:buChar char="-"/>
              <a:defRPr/>
            </a:pPr>
            <a:r>
              <a:rPr lang="en-US" altLang="en-US" dirty="0"/>
              <a:t>Work independently </a:t>
            </a:r>
          </a:p>
          <a:p>
            <a:pPr lvl="2">
              <a:spcBef>
                <a:spcPts val="2400"/>
              </a:spcBef>
              <a:buFontTx/>
              <a:buChar char="-"/>
              <a:defRPr/>
            </a:pPr>
            <a:r>
              <a:rPr lang="en-US" altLang="en-US" dirty="0"/>
              <a:t>Communicate research </a:t>
            </a:r>
          </a:p>
          <a:p>
            <a:pPr lvl="2">
              <a:spcBef>
                <a:spcPts val="2400"/>
              </a:spcBef>
              <a:buFontTx/>
              <a:buChar char="-"/>
              <a:defRPr/>
            </a:pPr>
            <a:r>
              <a:rPr lang="en-US" altLang="en-US" dirty="0"/>
              <a:t>Take initiative, solve problems, persist</a:t>
            </a:r>
          </a:p>
        </p:txBody>
      </p:sp>
    </p:spTree>
    <p:extLst>
      <p:ext uri="{BB962C8B-B14F-4D97-AF65-F5344CB8AC3E}">
        <p14:creationId xmlns:p14="http://schemas.microsoft.com/office/powerpoint/2010/main" val="140420257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486228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Broader Impacts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67743" y="3893343"/>
            <a:ext cx="19527157" cy="9349127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This is where you describe your impact on society, personally and through research.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Describe how you have impacted your community: 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dirty="0"/>
              <a:t>Participation with and impact on diverse populations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dirty="0"/>
              <a:t>Outreach, teaching, mentoring, and impacting STEM education in schools and community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dirty="0"/>
              <a:t>Community outreach: participation in and leadership of science clubs, writing/blogging/podcasts, other media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dirty="0"/>
              <a:t>Impact in creating and cultivating a diverse workforce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dirty="0"/>
              <a:t>Increase collaboration between academic and industry sectors</a:t>
            </a:r>
          </a:p>
        </p:txBody>
      </p:sp>
    </p:spTree>
    <p:extLst>
      <p:ext uri="{BB962C8B-B14F-4D97-AF65-F5344CB8AC3E}">
        <p14:creationId xmlns:p14="http://schemas.microsoft.com/office/powerpoint/2010/main" val="132063212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03123"/>
            <a:ext cx="18288000" cy="2678906"/>
          </a:xfrm>
        </p:spPr>
        <p:txBody>
          <a:bodyPr/>
          <a:lstStyle/>
          <a:p>
            <a:r>
              <a:rPr lang="en-US" altLang="en-US" sz="11250" dirty="0"/>
              <a:t>Writing About Experience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0" y="3893345"/>
            <a:ext cx="18288000" cy="7928542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Describe the sort of projects you worked on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Who was your research advisor/faculty mentor/PI?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How did you get involved?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What was your role? Were you independent or part of a team?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What sort of skills and knowledge was gained from the experience?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What were the results (publications, presentations,  recognition, etc.)?</a:t>
            </a:r>
          </a:p>
        </p:txBody>
      </p:sp>
    </p:spTree>
    <p:extLst>
      <p:ext uri="{BB962C8B-B14F-4D97-AF65-F5344CB8AC3E}">
        <p14:creationId xmlns:p14="http://schemas.microsoft.com/office/powerpoint/2010/main" val="324378298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37809"/>
            <a:ext cx="18288000" cy="2678906"/>
          </a:xfrm>
        </p:spPr>
        <p:txBody>
          <a:bodyPr/>
          <a:lstStyle/>
          <a:p>
            <a:r>
              <a:rPr lang="en-US" altLang="en-US" sz="11250" dirty="0"/>
              <a:t>Suggested Page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D93E7-068C-0741-80E8-5687E79FE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0" y="3951514"/>
            <a:ext cx="18288000" cy="7119257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b="1" dirty="0"/>
              <a:t>Consider including the following elements in your narrative: </a:t>
            </a:r>
          </a:p>
          <a:p>
            <a:pPr>
              <a:spcBef>
                <a:spcPts val="2400"/>
              </a:spcBef>
            </a:pPr>
            <a:r>
              <a:rPr lang="en-US" dirty="0"/>
              <a:t>Your relevant background – where you have been</a:t>
            </a:r>
          </a:p>
          <a:p>
            <a:pPr>
              <a:spcBef>
                <a:spcPts val="2400"/>
              </a:spcBef>
            </a:pPr>
            <a:r>
              <a:rPr lang="en-US" dirty="0"/>
              <a:t>Your present – where you are today, in grad school – how you’ve prepared for graduate education and to be a leader and researcher</a:t>
            </a:r>
          </a:p>
          <a:p>
            <a:pPr>
              <a:spcBef>
                <a:spcPts val="2400"/>
              </a:spcBef>
            </a:pPr>
            <a:r>
              <a:rPr lang="en-US" dirty="0"/>
              <a:t>Your future – what you hope the next 30-ish years will look like for you – how you hope to grow as a researcher, professional, and leader</a:t>
            </a:r>
          </a:p>
        </p:txBody>
      </p:sp>
    </p:spTree>
    <p:extLst>
      <p:ext uri="{BB962C8B-B14F-4D97-AF65-F5344CB8AC3E}">
        <p14:creationId xmlns:p14="http://schemas.microsoft.com/office/powerpoint/2010/main" val="252988545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37809"/>
            <a:ext cx="18288000" cy="2678906"/>
          </a:xfrm>
        </p:spPr>
        <p:txBody>
          <a:bodyPr/>
          <a:lstStyle/>
          <a:p>
            <a:r>
              <a:rPr lang="en-US" altLang="en-US" sz="11250" dirty="0"/>
              <a:t>Suggested Page Structure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E36D88-3CDC-7C45-BDCB-2A29E110D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9" r="1519" b="1714"/>
          <a:stretch/>
        </p:blipFill>
        <p:spPr>
          <a:xfrm>
            <a:off x="5012531" y="3893344"/>
            <a:ext cx="14358938" cy="8643938"/>
          </a:xfrm>
        </p:spPr>
      </p:pic>
    </p:spTree>
    <p:extLst>
      <p:ext uri="{BB962C8B-B14F-4D97-AF65-F5344CB8AC3E}">
        <p14:creationId xmlns:p14="http://schemas.microsoft.com/office/powerpoint/2010/main" val="184375507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1250" dirty="0"/>
              <a:t>What We’ll Cover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37114" y="3441469"/>
            <a:ext cx="16512949" cy="1014152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NSF-GRFP and eligibility review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Personal statements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Getting started/statement introduction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Intellectual merits/broader impacts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Writing about your experience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Suggested page structure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Writing tips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Common weaknesses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Drafting your statement</a:t>
            </a:r>
          </a:p>
          <a:p>
            <a:pPr lvl="2">
              <a:spcBef>
                <a:spcPts val="2400"/>
              </a:spcBef>
              <a:defRPr/>
            </a:pPr>
            <a:r>
              <a:rPr lang="en-US" altLang="en-US" dirty="0"/>
              <a:t>Proofreading &amp; seeking feedback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FAQs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27997871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469900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Writing Tips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82044" y="3893345"/>
            <a:ext cx="17749156" cy="5544570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Write clearly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Be pithy and succinct – only include what is necessary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Omit unnecessary language, especially technical jargon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Use shorter words over longer, more complicated vocabulary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Make sure each sentence is purposeful</a:t>
            </a:r>
          </a:p>
        </p:txBody>
      </p:sp>
    </p:spTree>
    <p:extLst>
      <p:ext uri="{BB962C8B-B14F-4D97-AF65-F5344CB8AC3E}">
        <p14:creationId xmlns:p14="http://schemas.microsoft.com/office/powerpoint/2010/main" val="288077200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469900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Writing Tips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77986" y="3893344"/>
            <a:ext cx="17128671" cy="5234327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Know your audience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Keep in mind who your reviewers will be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Know what your audience is looking for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Write in a way that makes it easy for the reader to get the info they need to make a decision</a:t>
            </a:r>
          </a:p>
        </p:txBody>
      </p:sp>
    </p:spTree>
    <p:extLst>
      <p:ext uri="{BB962C8B-B14F-4D97-AF65-F5344CB8AC3E}">
        <p14:creationId xmlns:p14="http://schemas.microsoft.com/office/powerpoint/2010/main" val="185148721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486229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Writing Tips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12670" y="3893344"/>
            <a:ext cx="19282230" cy="9087870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Be confident in yourself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Remember that the NSF is funding </a:t>
            </a:r>
            <a:r>
              <a:rPr lang="en-US" altLang="en-US" u="sng" dirty="0"/>
              <a:t>you</a:t>
            </a:r>
            <a:r>
              <a:rPr lang="en-US" altLang="en-US" dirty="0"/>
              <a:t> not your PI or your research team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Take ownership of your scholarly and research path and career goals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Don’t understate your accomplishments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Highlight your role in your projects, research, and leadership roles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Write with “I” statements, as opposed to “we”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Tell </a:t>
            </a:r>
            <a:r>
              <a:rPr lang="en-US" altLang="en-US" u="sng" dirty="0"/>
              <a:t>your</a:t>
            </a:r>
            <a:r>
              <a:rPr lang="en-US" altLang="en-US" dirty="0"/>
              <a:t> compelling story</a:t>
            </a:r>
          </a:p>
        </p:txBody>
      </p:sp>
    </p:spTree>
    <p:extLst>
      <p:ext uri="{BB962C8B-B14F-4D97-AF65-F5344CB8AC3E}">
        <p14:creationId xmlns:p14="http://schemas.microsoft.com/office/powerpoint/2010/main" val="160447586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68438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Important Considerations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31030" y="3893344"/>
            <a:ext cx="18004970" cy="5707855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NSF-GRFP outreach goals – to attract a diverse and qualified applicant pool – with particular attention to: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Students attending Minority Serving Institutions (MSIs)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Students studying in </a:t>
            </a:r>
            <a:r>
              <a:rPr lang="en-US" altLang="en-US" dirty="0" err="1"/>
              <a:t>EPSCoR</a:t>
            </a:r>
            <a:r>
              <a:rPr lang="en-US" altLang="en-US" dirty="0"/>
              <a:t> jurisdictions,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Non-traditional education tracks</a:t>
            </a:r>
          </a:p>
        </p:txBody>
      </p:sp>
    </p:spTree>
    <p:extLst>
      <p:ext uri="{BB962C8B-B14F-4D97-AF65-F5344CB8AC3E}">
        <p14:creationId xmlns:p14="http://schemas.microsoft.com/office/powerpoint/2010/main" val="323271183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03124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Non-Traditional Students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7"/>
            <a:ext cx="18287999" cy="5528239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  <a:defRPr/>
            </a:pPr>
            <a:r>
              <a:rPr lang="en-US" altLang="en-US" dirty="0"/>
              <a:t>Non-traditional students are welcome &amp; encouraged to apply! In your narrative, discuss the “why” behind returning to school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Why back to school now?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Why grad school, why this area?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What was your motivation to take this step?</a:t>
            </a:r>
          </a:p>
        </p:txBody>
      </p:sp>
    </p:spTree>
    <p:extLst>
      <p:ext uri="{BB962C8B-B14F-4D97-AF65-F5344CB8AC3E}">
        <p14:creationId xmlns:p14="http://schemas.microsoft.com/office/powerpoint/2010/main" val="174364660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03124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Common Weaknesses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995571" cy="773260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Unorganized personal statement that doesn’t tell a clear story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A research statement that is unclear, incomplete, or unpolished:</a:t>
            </a:r>
          </a:p>
          <a:p>
            <a:pPr lvl="2">
              <a:spcBef>
                <a:spcPts val="1200"/>
              </a:spcBef>
              <a:defRPr/>
            </a:pPr>
            <a:r>
              <a:rPr lang="en-US" altLang="en-US" sz="4200" dirty="0"/>
              <a:t>Too much or too little detail</a:t>
            </a:r>
          </a:p>
          <a:p>
            <a:pPr lvl="2">
              <a:spcBef>
                <a:spcPts val="1200"/>
              </a:spcBef>
              <a:defRPr/>
            </a:pPr>
            <a:r>
              <a:rPr lang="en-US" altLang="en-US" sz="4200" dirty="0"/>
              <a:t>Failure to “own” your research</a:t>
            </a:r>
          </a:p>
          <a:p>
            <a:pPr lvl="2">
              <a:spcBef>
                <a:spcPts val="1200"/>
              </a:spcBef>
              <a:defRPr/>
            </a:pPr>
            <a:r>
              <a:rPr lang="en-US" altLang="en-US" sz="4200" dirty="0"/>
              <a:t>Lacking recognition of research risks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Dense writing that is difficult to understand or is uninteresting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Too much jargon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Failure to address your broader impacts</a:t>
            </a:r>
          </a:p>
        </p:txBody>
      </p:sp>
    </p:spTree>
    <p:extLst>
      <p:ext uri="{BB962C8B-B14F-4D97-AF65-F5344CB8AC3E}">
        <p14:creationId xmlns:p14="http://schemas.microsoft.com/office/powerpoint/2010/main" val="420339545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7156" y="502557"/>
            <a:ext cx="23236844" cy="2286000"/>
          </a:xfrm>
        </p:spPr>
        <p:txBody>
          <a:bodyPr>
            <a:normAutofit/>
          </a:bodyPr>
          <a:lstStyle/>
          <a:p>
            <a:r>
              <a:rPr lang="en-US" altLang="en-US" sz="11250" dirty="0"/>
              <a:t>Drafting Your Statement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65714" y="3893344"/>
            <a:ext cx="18369643" cy="8592372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Start with an outline – this will help you map out your thoughts into a cohesive and comprehensive structure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Plan to go through multiple drafts of your personal statement – proofread and edit before taking to others to proofread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Utilize writing resources – such as the U’s Writing Center – as you work on your draft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Word processing software spelling and grammar checks aren’t always accurate – when proofreading, check for good grammar and spelling</a:t>
            </a:r>
          </a:p>
        </p:txBody>
      </p:sp>
    </p:spTree>
    <p:extLst>
      <p:ext uri="{BB962C8B-B14F-4D97-AF65-F5344CB8AC3E}">
        <p14:creationId xmlns:p14="http://schemas.microsoft.com/office/powerpoint/2010/main" val="26902128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7156" y="502557"/>
            <a:ext cx="23236844" cy="2286000"/>
          </a:xfrm>
        </p:spPr>
        <p:txBody>
          <a:bodyPr>
            <a:normAutofit/>
          </a:bodyPr>
          <a:lstStyle/>
          <a:p>
            <a:r>
              <a:rPr lang="en-US" altLang="en-US" sz="11250" dirty="0"/>
              <a:t>Proofreading &amp; Seeking Feedback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65714" y="3893344"/>
            <a:ext cx="18369643" cy="900801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Identify multiple proofreading partners – faculty mentor, classmate, friend/roommate, etc. – you want a variety of individuals from varying backgrounds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Spelling and grammar feedback is important and valuable, but feedback on your writing and narrative is a good focal point for proofreaders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Ask proofreaders to provide feedback on the flow of your paper, how ideas are articulated, and if they walk away with a decent understanding of what you’re writing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Plan to go through several rounds of proofreading and editing</a:t>
            </a:r>
          </a:p>
        </p:txBody>
      </p:sp>
    </p:spTree>
    <p:extLst>
      <p:ext uri="{BB962C8B-B14F-4D97-AF65-F5344CB8AC3E}">
        <p14:creationId xmlns:p14="http://schemas.microsoft.com/office/powerpoint/2010/main" val="392964354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05152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7999" cy="6181385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The personal statement limit is three pages – does this include sources or can I have another page for a bibliography?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The three-page limit is a maximum in total – you cannot exceed three pages to add a bibliography, appendix, etc. Your personal statement in total must not exceed three pages. </a:t>
            </a:r>
          </a:p>
        </p:txBody>
      </p:sp>
    </p:spTree>
    <p:extLst>
      <p:ext uri="{BB962C8B-B14F-4D97-AF65-F5344CB8AC3E}">
        <p14:creationId xmlns:p14="http://schemas.microsoft.com/office/powerpoint/2010/main" val="338120747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05152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7999" cy="6181385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Can I use an image?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Yes! Images are allowed and, in some cases, encouraged.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When using equations in your statements, the NSF recommends using an image rather than typing out the equation in your text.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Caution: while images are allowed, remember that they do take up valuable space!</a:t>
            </a:r>
          </a:p>
        </p:txBody>
      </p:sp>
    </p:spTree>
    <p:extLst>
      <p:ext uri="{BB962C8B-B14F-4D97-AF65-F5344CB8AC3E}">
        <p14:creationId xmlns:p14="http://schemas.microsoft.com/office/powerpoint/2010/main" val="77636613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339838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What is the NSF-GRFP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32956" y="3893344"/>
            <a:ext cx="20035157" cy="8304099"/>
          </a:xfrm>
        </p:spPr>
        <p:txBody>
          <a:bodyPr>
            <a:normAutofit/>
          </a:bodyPr>
          <a:lstStyle/>
          <a:p>
            <a:pPr marL="375060" indent="0">
              <a:buNone/>
            </a:pPr>
            <a:r>
              <a:rPr lang="en-US" sz="3375" dirty="0"/>
              <a:t>The NSF Graduate Research Fellowship Program (GRFP) helps </a:t>
            </a:r>
            <a:r>
              <a:rPr lang="en-US" sz="3375" b="1" dirty="0">
                <a:solidFill>
                  <a:srgbClr val="FF0000"/>
                </a:solidFill>
              </a:rPr>
              <a:t>ensure the vitality of the human resource base of science and engineering in the United States and reinforces its diversity</a:t>
            </a:r>
            <a:r>
              <a:rPr lang="en-US" sz="3375" dirty="0"/>
              <a:t>. The program recognizes and supports outstanding graduate students in NSF-supported science, technology, engineering, and mathematics disciplines who are pursuing research-based master’s and doctoral degrees at accredited United States institutions.</a:t>
            </a:r>
          </a:p>
          <a:p>
            <a:pPr marL="375060" indent="0">
              <a:buNone/>
            </a:pPr>
            <a:r>
              <a:rPr lang="en-US" sz="3375" dirty="0"/>
              <a:t>As the oldest graduate fellowship of its kind, the </a:t>
            </a:r>
            <a:r>
              <a:rPr lang="en-US" sz="3375" b="1" dirty="0">
                <a:solidFill>
                  <a:srgbClr val="FF0000"/>
                </a:solidFill>
              </a:rPr>
              <a:t>GRFP has a long history of selecting recipients who achieve high levels of success in their future academic and professional careers</a:t>
            </a:r>
            <a:r>
              <a:rPr lang="en-US" sz="3375" dirty="0"/>
              <a:t>. The reputation of the GRFP follows recipients and often helps them </a:t>
            </a:r>
            <a:r>
              <a:rPr lang="en-US" sz="3375" b="1" dirty="0">
                <a:solidFill>
                  <a:srgbClr val="FF0000"/>
                </a:solidFill>
              </a:rPr>
              <a:t>become life-long leaders that contribute significantly to both scientific innovation and teaching</a:t>
            </a:r>
            <a:r>
              <a:rPr lang="en-US" sz="3375" dirty="0"/>
              <a:t>. Past fellows include numerous Nobel Prize winners, former U.S. Secretary of Energy, Steven Chu, Google founder, Sergey </a:t>
            </a:r>
            <a:r>
              <a:rPr lang="en-US" sz="3375" dirty="0" err="1"/>
              <a:t>Brin</a:t>
            </a:r>
            <a:r>
              <a:rPr lang="en-US" sz="3375" dirty="0"/>
              <a:t> and </a:t>
            </a:r>
            <a:r>
              <a:rPr lang="en-US" sz="3375" i="1" dirty="0"/>
              <a:t>Freakonomics</a:t>
            </a:r>
            <a:r>
              <a:rPr lang="en-US" sz="3375" dirty="0"/>
              <a:t> co-author, Steven Levitt.</a:t>
            </a:r>
          </a:p>
          <a:p>
            <a:pPr marL="375060" indent="0" algn="r">
              <a:buNone/>
            </a:pPr>
            <a:r>
              <a:rPr lang="en-US" sz="3375" b="1" dirty="0"/>
              <a:t>- 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195792494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05152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7999" cy="6181385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How many drafts of my personal statement should I go through? 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This varies, but many successful applicants will go through 10-20 rounds of proofreading and editing.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Advice: there is always the ability to continue “perfecting” our writing, but there is a point where you say it’s good enough for the purpose of the application.</a:t>
            </a:r>
          </a:p>
        </p:txBody>
      </p:sp>
    </p:spTree>
    <p:extLst>
      <p:ext uri="{BB962C8B-B14F-4D97-AF65-F5344CB8AC3E}">
        <p14:creationId xmlns:p14="http://schemas.microsoft.com/office/powerpoint/2010/main" val="163596078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05152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7999" cy="6181385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A few of my proofreading partners aren’t scientists or professors, should I take their advice on how I talk about my research?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Yes. While non-STEM proofreaders might not understand the details and science behind your research projects, they should be able to walk away with an idea of what you’re trying to accomplish; if they don’t, you may wish to edit.</a:t>
            </a:r>
          </a:p>
        </p:txBody>
      </p:sp>
    </p:spTree>
    <p:extLst>
      <p:ext uri="{BB962C8B-B14F-4D97-AF65-F5344CB8AC3E}">
        <p14:creationId xmlns:p14="http://schemas.microsoft.com/office/powerpoint/2010/main" val="236260868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9100" y="469900"/>
            <a:ext cx="21005800" cy="2286000"/>
          </a:xfrm>
        </p:spPr>
        <p:txBody>
          <a:bodyPr/>
          <a:lstStyle/>
          <a:p>
            <a:r>
              <a:rPr lang="en-US" altLang="en-US" sz="11250" dirty="0"/>
              <a:t>Resources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14700" y="3893344"/>
            <a:ext cx="18794186" cy="6083414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Annual solicitation (</a:t>
            </a:r>
            <a:r>
              <a:rPr lang="en-US" altLang="en-US" dirty="0" err="1">
                <a:hlinkClick r:id="rId2"/>
              </a:rPr>
              <a:t>nsfgrfp.org</a:t>
            </a:r>
            <a:r>
              <a:rPr lang="en-US" altLang="en-US" dirty="0"/>
              <a:t>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Previous workshops, tools, &amp; resources found online 				(</a:t>
            </a:r>
            <a:r>
              <a:rPr lang="en-US" altLang="en-US" dirty="0">
                <a:hlinkClick r:id="rId3"/>
              </a:rPr>
              <a:t>nsf-grfp.utah.edu</a:t>
            </a:r>
            <a:r>
              <a:rPr lang="en-US" altLang="en-US" dirty="0"/>
              <a:t>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Your faculty mentor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The University of Utah Writing Center (</a:t>
            </a:r>
            <a:r>
              <a:rPr lang="en-US" altLang="en-US" dirty="0">
                <a:hlinkClick r:id="rId4"/>
              </a:rPr>
              <a:t>writingcenter.utah.edu</a:t>
            </a:r>
            <a:r>
              <a:rPr lang="en-US" altLang="en-US" dirty="0"/>
              <a:t>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Graduate fellowship advising (</a:t>
            </a:r>
            <a:r>
              <a:rPr lang="en-US" altLang="en-US" dirty="0">
                <a:hlinkClick r:id="rId5"/>
              </a:rPr>
              <a:t>fellowships@gradschool.utah.edu</a:t>
            </a:r>
            <a:r>
              <a:rPr lang="en-US" alt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1592258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70466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Upcoming Workshops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90357" y="3893345"/>
            <a:ext cx="16230599" cy="3715769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  <a:defRPr/>
            </a:pPr>
            <a:r>
              <a:rPr lang="en-US" altLang="en-US" sz="6000" b="1" dirty="0"/>
              <a:t>June 1 – 1pm – Research Statements</a:t>
            </a:r>
          </a:p>
          <a:p>
            <a:pPr>
              <a:spcBef>
                <a:spcPts val="3600"/>
              </a:spcBef>
              <a:defRPr/>
            </a:pPr>
            <a:r>
              <a:rPr lang="en-US" altLang="en-US" sz="6000" b="1" dirty="0"/>
              <a:t>June 8 – 1pm – Broader Impacts </a:t>
            </a:r>
          </a:p>
        </p:txBody>
      </p:sp>
    </p:spTree>
    <p:extLst>
      <p:ext uri="{BB962C8B-B14F-4D97-AF65-F5344CB8AC3E}">
        <p14:creationId xmlns:p14="http://schemas.microsoft.com/office/powerpoint/2010/main" val="266336065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49444-2E01-1044-82CC-778AE148D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78991-C811-D54B-A5F4-FCB36558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400" y="3149600"/>
            <a:ext cx="20307299" cy="8476343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Matthew Plooster, Ed.D.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200" dirty="0"/>
              <a:t>Director – Graduate Fellowships, Awards, and Benefits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200" dirty="0"/>
              <a:t>Graduate School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200" dirty="0"/>
              <a:t>801-581-6020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200" dirty="0">
                <a:hlinkClick r:id="rId2"/>
              </a:rPr>
              <a:t>matthew.plooster@utah.edu</a:t>
            </a:r>
            <a:r>
              <a:rPr lang="en-US" sz="4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endParaRPr lang="en-US" sz="42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4200" dirty="0"/>
              <a:t>For NSF-GRFP application resources &amp; trainings, visit </a:t>
            </a:r>
            <a:r>
              <a:rPr lang="en-US" sz="4200" dirty="0">
                <a:hlinkClick r:id="rId3"/>
              </a:rPr>
              <a:t>www.nsf-grfp.utah.edu</a:t>
            </a:r>
            <a:r>
              <a:rPr lang="en-US" sz="4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200" dirty="0"/>
              <a:t>For NSF-GRFP application portal and solicitation, visit </a:t>
            </a:r>
            <a:r>
              <a:rPr lang="en-US" sz="4200" dirty="0">
                <a:hlinkClick r:id="rId4"/>
              </a:rPr>
              <a:t>www.nsfgrfp.org</a:t>
            </a:r>
            <a:r>
              <a:rPr lang="en-US" sz="4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200" dirty="0"/>
              <a:t>To schedule advising appointments, email </a:t>
            </a:r>
            <a:r>
              <a:rPr lang="en-US" sz="4200" dirty="0">
                <a:hlinkClick r:id="rId5"/>
              </a:rPr>
              <a:t>fellowships@gradschool.utah.edu</a:t>
            </a:r>
            <a:r>
              <a:rPr lang="en-US" sz="4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81512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05153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Fellowship Benefits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5"/>
            <a:ext cx="19289485" cy="8728642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Five year fellowship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$37,000/year stipend for three years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Tuition coverage for three years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Career/life balance (family leave)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Access to other professional development opportunities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Health insurance coverage for three years</a:t>
            </a:r>
            <a:r>
              <a:rPr lang="en-US" altLang="en-US" b="1" dirty="0">
                <a:solidFill>
                  <a:srgbClr val="FF0000"/>
                </a:solidFill>
              </a:rPr>
              <a:t>*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$2,000/year research expenses for three years</a:t>
            </a:r>
            <a:r>
              <a:rPr lang="en-US" altLang="en-US" b="1" dirty="0">
                <a:solidFill>
                  <a:srgbClr val="FF0000"/>
                </a:solidFill>
              </a:rPr>
              <a:t>*</a:t>
            </a:r>
            <a:endParaRPr lang="en-US" altLang="en-US" dirty="0"/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sz="5344" dirty="0"/>
              <a:t>	</a:t>
            </a:r>
            <a:r>
              <a:rPr lang="en-US" altLang="en-US" sz="4219" b="1" dirty="0">
                <a:solidFill>
                  <a:srgbClr val="FF0000"/>
                </a:solidFill>
              </a:rPr>
              <a:t>*</a:t>
            </a:r>
            <a:r>
              <a:rPr lang="en-US" altLang="en-US" sz="3800" dirty="0"/>
              <a:t>specific to the University of Utah</a:t>
            </a:r>
          </a:p>
        </p:txBody>
      </p:sp>
    </p:spTree>
    <p:extLst>
      <p:ext uri="{BB962C8B-B14F-4D97-AF65-F5344CB8AC3E}">
        <p14:creationId xmlns:p14="http://schemas.microsoft.com/office/powerpoint/2010/main" val="215662560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03124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Other Important Benefits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7999" cy="5511913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Mobile – you can take it anywhere in the US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Occasionally a step up in graduate admissions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Prestige &amp; recognition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Boosts resume/CV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Establishes a pattern of seeking (and getting) external funding</a:t>
            </a:r>
          </a:p>
        </p:txBody>
      </p:sp>
    </p:spTree>
    <p:extLst>
      <p:ext uri="{BB962C8B-B14F-4D97-AF65-F5344CB8AC3E}">
        <p14:creationId xmlns:p14="http://schemas.microsoft.com/office/powerpoint/2010/main" val="271094000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35781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Eligibility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8000" cy="3487170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  <a:defRPr/>
            </a:pPr>
            <a:r>
              <a:rPr lang="en-US" altLang="en-US" dirty="0"/>
              <a:t>Must be a US citizen, national, or permanent resident</a:t>
            </a:r>
          </a:p>
          <a:p>
            <a:pPr marL="0" indent="0">
              <a:spcBef>
                <a:spcPts val="2400"/>
              </a:spcBef>
              <a:buNone/>
              <a:defRPr/>
            </a:pPr>
            <a:r>
              <a:rPr lang="en-US" altLang="en-US" dirty="0"/>
              <a:t>Enrolled or intend to enroll in a research-based masters or doctorate in an eligible STEM field: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234AF45-6048-7345-B49A-ACA83D0E4643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1" y="7569314"/>
            <a:ext cx="18288000" cy="515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numCol="2" anchor="ctr">
            <a:norm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>
              <a:spcBef>
                <a:spcPts val="600"/>
              </a:spcBef>
              <a:defRPr/>
            </a:pPr>
            <a:r>
              <a:rPr lang="en-US" altLang="en-US" sz="4500" dirty="0"/>
              <a:t>Chemistry</a:t>
            </a:r>
          </a:p>
          <a:p>
            <a:pPr hangingPunct="1">
              <a:spcBef>
                <a:spcPts val="600"/>
              </a:spcBef>
              <a:defRPr/>
            </a:pPr>
            <a:r>
              <a:rPr lang="en-US" altLang="en-US" sz="4500" dirty="0"/>
              <a:t>Computer and Information Science/Engineering</a:t>
            </a:r>
          </a:p>
          <a:p>
            <a:pPr hangingPunct="1">
              <a:spcBef>
                <a:spcPts val="600"/>
              </a:spcBef>
              <a:defRPr/>
            </a:pPr>
            <a:r>
              <a:rPr lang="en-US" altLang="en-US" sz="4500" dirty="0"/>
              <a:t>Engineering</a:t>
            </a:r>
          </a:p>
          <a:p>
            <a:pPr hangingPunct="1">
              <a:spcBef>
                <a:spcPts val="600"/>
              </a:spcBef>
              <a:defRPr/>
            </a:pPr>
            <a:r>
              <a:rPr lang="en-US" altLang="en-US" sz="4500" dirty="0"/>
              <a:t>Geoscience</a:t>
            </a:r>
          </a:p>
          <a:p>
            <a:pPr hangingPunct="1">
              <a:spcBef>
                <a:spcPts val="600"/>
              </a:spcBef>
              <a:defRPr/>
            </a:pPr>
            <a:r>
              <a:rPr lang="en-US" altLang="en-US" sz="4500" dirty="0"/>
              <a:t>Life Sciences</a:t>
            </a:r>
          </a:p>
          <a:p>
            <a:pPr hangingPunct="1">
              <a:spcBef>
                <a:spcPts val="600"/>
              </a:spcBef>
              <a:defRPr/>
            </a:pPr>
            <a:r>
              <a:rPr lang="en-US" altLang="en-US" sz="4500" dirty="0"/>
              <a:t>Materials Research</a:t>
            </a:r>
          </a:p>
          <a:p>
            <a:pPr hangingPunct="1">
              <a:spcBef>
                <a:spcPts val="600"/>
              </a:spcBef>
              <a:defRPr/>
            </a:pPr>
            <a:r>
              <a:rPr lang="en-US" altLang="en-US" sz="4500" dirty="0"/>
              <a:t>Mathematical Sciences</a:t>
            </a:r>
          </a:p>
          <a:p>
            <a:pPr hangingPunct="1">
              <a:spcBef>
                <a:spcPts val="600"/>
              </a:spcBef>
              <a:defRPr/>
            </a:pPr>
            <a:r>
              <a:rPr lang="en-US" altLang="en-US" sz="4500" dirty="0"/>
              <a:t>Physics &amp; Astronomy </a:t>
            </a:r>
          </a:p>
          <a:p>
            <a:pPr hangingPunct="1">
              <a:spcBef>
                <a:spcPts val="600"/>
              </a:spcBef>
              <a:defRPr/>
            </a:pPr>
            <a:r>
              <a:rPr lang="en-US" altLang="en-US" sz="4500" dirty="0"/>
              <a:t>Psychology</a:t>
            </a:r>
          </a:p>
          <a:p>
            <a:pPr hangingPunct="1">
              <a:spcBef>
                <a:spcPts val="600"/>
              </a:spcBef>
              <a:defRPr/>
            </a:pPr>
            <a:r>
              <a:rPr lang="en-US" altLang="en-US" sz="4500" dirty="0"/>
              <a:t>Social Sciences</a:t>
            </a:r>
          </a:p>
          <a:p>
            <a:pPr hangingPunct="1">
              <a:spcBef>
                <a:spcPts val="600"/>
              </a:spcBef>
              <a:defRPr/>
            </a:pPr>
            <a:r>
              <a:rPr lang="en-US" altLang="en-US" sz="4500" dirty="0"/>
              <a:t>STEM Education</a:t>
            </a:r>
          </a:p>
        </p:txBody>
      </p:sp>
    </p:spTree>
    <p:extLst>
      <p:ext uri="{BB962C8B-B14F-4D97-AF65-F5344CB8AC3E}">
        <p14:creationId xmlns:p14="http://schemas.microsoft.com/office/powerpoint/2010/main" val="363103668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54138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Eligibility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5"/>
            <a:ext cx="18288000" cy="7128442"/>
          </a:xfrm>
        </p:spPr>
        <p:txBody>
          <a:bodyPr numCol="1">
            <a:norm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Who </a:t>
            </a:r>
            <a:r>
              <a:rPr lang="en-US" b="1" i="1" dirty="0"/>
              <a:t>Isn’t</a:t>
            </a:r>
            <a:r>
              <a:rPr lang="en-US" b="1" dirty="0"/>
              <a:t> Supported</a:t>
            </a:r>
          </a:p>
          <a:p>
            <a:pPr>
              <a:spcBef>
                <a:spcPts val="2400"/>
              </a:spcBef>
            </a:pPr>
            <a:r>
              <a:rPr lang="en-US" dirty="0"/>
              <a:t>Joint science/professional degree programs (example: JD/PhD)</a:t>
            </a:r>
          </a:p>
          <a:p>
            <a:pPr>
              <a:spcBef>
                <a:spcPts val="2400"/>
              </a:spcBef>
            </a:pPr>
            <a:r>
              <a:rPr lang="en-US" dirty="0"/>
              <a:t>Business administration or management degrees</a:t>
            </a:r>
          </a:p>
          <a:p>
            <a:pPr>
              <a:spcBef>
                <a:spcPts val="2400"/>
              </a:spcBef>
            </a:pPr>
            <a:r>
              <a:rPr lang="en-US" dirty="0"/>
              <a:t>Counseling, social work</a:t>
            </a:r>
          </a:p>
          <a:p>
            <a:pPr>
              <a:spcBef>
                <a:spcPts val="2400"/>
              </a:spcBef>
            </a:pPr>
            <a:r>
              <a:rPr lang="en-US" dirty="0"/>
              <a:t>History (except the history of science)</a:t>
            </a:r>
          </a:p>
          <a:p>
            <a:pPr>
              <a:spcBef>
                <a:spcPts val="2400"/>
              </a:spcBef>
            </a:pPr>
            <a:r>
              <a:rPr lang="en-US" dirty="0"/>
              <a:t>Education (except STEM education) </a:t>
            </a:r>
          </a:p>
        </p:txBody>
      </p:sp>
    </p:spTree>
    <p:extLst>
      <p:ext uri="{BB962C8B-B14F-4D97-AF65-F5344CB8AC3E}">
        <p14:creationId xmlns:p14="http://schemas.microsoft.com/office/powerpoint/2010/main" val="183735007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52109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Eligibility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9" y="3893345"/>
            <a:ext cx="20560145" cy="8010480"/>
          </a:xfrm>
        </p:spPr>
        <p:txBody>
          <a:bodyPr numCol="1">
            <a:no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Who </a:t>
            </a:r>
            <a:r>
              <a:rPr lang="en-US" b="1" i="1" dirty="0"/>
              <a:t>Isn’t</a:t>
            </a:r>
            <a:r>
              <a:rPr lang="en-US" b="1" dirty="0"/>
              <a:t> Supported</a:t>
            </a:r>
          </a:p>
          <a:p>
            <a:pPr>
              <a:spcBef>
                <a:spcPts val="2400"/>
              </a:spcBef>
            </a:pPr>
            <a:r>
              <a:rPr lang="en-US" sz="4600" dirty="0"/>
              <a:t>Research with disease-related goals (unless biomedical engineering)</a:t>
            </a:r>
          </a:p>
          <a:p>
            <a:pPr>
              <a:spcBef>
                <a:spcPts val="2400"/>
              </a:spcBef>
            </a:pPr>
            <a:r>
              <a:rPr lang="en-US" sz="4600" dirty="0"/>
              <a:t>Clinical research:</a:t>
            </a:r>
          </a:p>
          <a:p>
            <a:pPr lvl="2">
              <a:spcBef>
                <a:spcPts val="1200"/>
              </a:spcBef>
            </a:pPr>
            <a:r>
              <a:rPr lang="en-US" sz="4000" dirty="0"/>
              <a:t>Patient-oriented research</a:t>
            </a:r>
          </a:p>
          <a:p>
            <a:pPr lvl="2">
              <a:spcBef>
                <a:spcPts val="1200"/>
              </a:spcBef>
            </a:pPr>
            <a:r>
              <a:rPr lang="en-US" sz="4000" dirty="0"/>
              <a:t>Epidemiological and medical behavioral studies</a:t>
            </a:r>
          </a:p>
          <a:p>
            <a:pPr lvl="2">
              <a:spcBef>
                <a:spcPts val="1200"/>
              </a:spcBef>
            </a:pPr>
            <a:r>
              <a:rPr lang="en-US" sz="4000" dirty="0"/>
              <a:t>Outcomes research</a:t>
            </a:r>
          </a:p>
          <a:p>
            <a:pPr lvl="2">
              <a:spcBef>
                <a:spcPts val="1200"/>
              </a:spcBef>
            </a:pPr>
            <a:r>
              <a:rPr lang="en-US" sz="4000" dirty="0"/>
              <a:t>Health services research</a:t>
            </a:r>
          </a:p>
          <a:p>
            <a:pPr>
              <a:spcBef>
                <a:spcPts val="2400"/>
              </a:spcBef>
            </a:pPr>
            <a:r>
              <a:rPr lang="en-US" sz="4600" dirty="0"/>
              <a:t>Pharmacologic, non-pharmacologic, and behavioral interventions &amp; studies</a:t>
            </a:r>
          </a:p>
        </p:txBody>
      </p:sp>
    </p:spTree>
    <p:extLst>
      <p:ext uri="{BB962C8B-B14F-4D97-AF65-F5344CB8AC3E}">
        <p14:creationId xmlns:p14="http://schemas.microsoft.com/office/powerpoint/2010/main" val="127061368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19453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Application Components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8000" cy="6360999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b="1" dirty="0"/>
              <a:t>Transcripts</a:t>
            </a:r>
            <a:r>
              <a:rPr lang="en-US" altLang="en-US" dirty="0"/>
              <a:t> – required from all degree-granting institutions you’ve attended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b="1" dirty="0"/>
              <a:t>Statements</a:t>
            </a:r>
            <a:r>
              <a:rPr lang="en-US" altLang="en-US" dirty="0"/>
              <a:t> – Personal Statement and Graduate Research Plan Statement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b="1" dirty="0"/>
              <a:t>Reference Letters </a:t>
            </a:r>
            <a:r>
              <a:rPr lang="en-US" altLang="en-US" dirty="0"/>
              <a:t>– two letters are required, but recommended to submit three</a:t>
            </a:r>
          </a:p>
        </p:txBody>
      </p:sp>
    </p:spTree>
    <p:extLst>
      <p:ext uri="{BB962C8B-B14F-4D97-AF65-F5344CB8AC3E}">
        <p14:creationId xmlns:p14="http://schemas.microsoft.com/office/powerpoint/2010/main" val="248335824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8764</TotalTime>
  <Words>2069</Words>
  <Application>Microsoft Macintosh PowerPoint</Application>
  <PresentationFormat>Custom</PresentationFormat>
  <Paragraphs>230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Helvetica Neue</vt:lpstr>
      <vt:lpstr>Helvetica Neue Light</vt:lpstr>
      <vt:lpstr>Helvetica Neue Medium</vt:lpstr>
      <vt:lpstr>White</vt:lpstr>
      <vt:lpstr>National Science Foundation Graduate Research Fellowship Program Personal Statements </vt:lpstr>
      <vt:lpstr>What We’ll Cover</vt:lpstr>
      <vt:lpstr>What is the NSF-GRFP</vt:lpstr>
      <vt:lpstr>Fellowship Benefits</vt:lpstr>
      <vt:lpstr>Other Important Benefits</vt:lpstr>
      <vt:lpstr>Eligibility</vt:lpstr>
      <vt:lpstr>Eligibility</vt:lpstr>
      <vt:lpstr>Eligibility</vt:lpstr>
      <vt:lpstr>Application Components</vt:lpstr>
      <vt:lpstr>Personal Statement</vt:lpstr>
      <vt:lpstr>Getting Started</vt:lpstr>
      <vt:lpstr>Statement Introduction</vt:lpstr>
      <vt:lpstr>Statement Introduction</vt:lpstr>
      <vt:lpstr>Intellectual Merits/Broader Impacts</vt:lpstr>
      <vt:lpstr>Intellectual Merits</vt:lpstr>
      <vt:lpstr>Broader Impacts</vt:lpstr>
      <vt:lpstr>Writing About Experience</vt:lpstr>
      <vt:lpstr>Suggested Page Structure</vt:lpstr>
      <vt:lpstr>Suggested Page Structure</vt:lpstr>
      <vt:lpstr>Writing Tips</vt:lpstr>
      <vt:lpstr>Writing Tips</vt:lpstr>
      <vt:lpstr>Writing Tips</vt:lpstr>
      <vt:lpstr>Important Considerations</vt:lpstr>
      <vt:lpstr>Non-Traditional Students</vt:lpstr>
      <vt:lpstr>Common Weaknesses</vt:lpstr>
      <vt:lpstr>Drafting Your Statement</vt:lpstr>
      <vt:lpstr>Proofreading &amp; Seeking Feedback</vt:lpstr>
      <vt:lpstr>Frequently Asked Questions</vt:lpstr>
      <vt:lpstr>Frequently Asked Questions</vt:lpstr>
      <vt:lpstr>Frequently Asked Questions</vt:lpstr>
      <vt:lpstr>Frequently Asked Questions</vt:lpstr>
      <vt:lpstr>Resources</vt:lpstr>
      <vt:lpstr>Upcoming Workshops</vt:lpstr>
      <vt:lpstr>Questions?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Matthew Plooster</cp:lastModifiedBy>
  <cp:revision>60</cp:revision>
  <cp:lastPrinted>2023-05-17T22:58:33Z</cp:lastPrinted>
  <dcterms:modified xsi:type="dcterms:W3CDTF">2023-05-25T20:36:32Z</dcterms:modified>
</cp:coreProperties>
</file>