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5" r:id="rId1"/>
  </p:sldMasterIdLst>
  <p:notesMasterIdLst>
    <p:notesMasterId r:id="rId12"/>
  </p:notesMasterIdLst>
  <p:sldIdLst>
    <p:sldId id="264" r:id="rId2"/>
    <p:sldId id="257" r:id="rId3"/>
    <p:sldId id="274" r:id="rId4"/>
    <p:sldId id="265" r:id="rId5"/>
    <p:sldId id="271" r:id="rId6"/>
    <p:sldId id="272" r:id="rId7"/>
    <p:sldId id="273" r:id="rId8"/>
    <p:sldId id="275" r:id="rId9"/>
    <p:sldId id="276" r:id="rId10"/>
    <p:sldId id="270"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82"/>
    <p:restoredTop sz="94694"/>
  </p:normalViewPr>
  <p:slideViewPr>
    <p:cSldViewPr snapToGrid="0" snapToObjects="1">
      <p:cViewPr varScale="1">
        <p:scale>
          <a:sx n="82" d="100"/>
          <a:sy n="82" d="100"/>
        </p:scale>
        <p:origin x="528"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424E33-BD76-47C5-A2BD-ADB532268A72}" type="datetimeFigureOut">
              <a:rPr lang="en-US" smtClean="0"/>
              <a:t>1/13/2023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ECBCC1-DE85-4A0A-880C-E9456BD2B348}" type="slidenum">
              <a:rPr lang="en-US" smtClean="0"/>
              <a:t>‹#›</a:t>
            </a:fld>
            <a:endParaRPr lang="en-US"/>
          </a:p>
        </p:txBody>
      </p:sp>
    </p:spTree>
    <p:extLst>
      <p:ext uri="{BB962C8B-B14F-4D97-AF65-F5344CB8AC3E}">
        <p14:creationId xmlns:p14="http://schemas.microsoft.com/office/powerpoint/2010/main" val="25976803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F9A79-0C9A-EC4D-9833-881716D6B244}"/>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7500" b="1" i="0" baseline="0">
                <a:solidFill>
                  <a:srgbClr val="FF0000"/>
                </a:solidFill>
              </a:defRPr>
            </a:lvl1pPr>
          </a:lstStyle>
          <a:p>
            <a:r>
              <a:rPr lang="en-US" dirty="0"/>
              <a:t>Click to edit Master title style</a:t>
            </a:r>
          </a:p>
        </p:txBody>
      </p:sp>
      <p:sp>
        <p:nvSpPr>
          <p:cNvPr id="3" name="Subtitle 2">
            <a:extLst>
              <a:ext uri="{FF2B5EF4-FFF2-40B4-BE49-F238E27FC236}">
                <a16:creationId xmlns:a16="http://schemas.microsoft.com/office/drawing/2014/main" id="{DCF4F58B-B0F4-6B49-96E1-A3DA9CFCDE55}"/>
              </a:ext>
            </a:extLst>
          </p:cNvPr>
          <p:cNvSpPr>
            <a:spLocks noGrp="1"/>
          </p:cNvSpPr>
          <p:nvPr>
            <p:ph type="subTitle" idx="1"/>
          </p:nvPr>
        </p:nvSpPr>
        <p:spPr>
          <a:xfrm>
            <a:off x="1524000" y="3602038"/>
            <a:ext cx="9144000" cy="1655762"/>
          </a:xfrm>
        </p:spPr>
        <p:txBody>
          <a:bodyPr>
            <a:normAutofit/>
          </a:bodyPr>
          <a:lstStyle>
            <a:lvl1pPr marL="0" indent="0" algn="ctr">
              <a:buNone/>
              <a:defRPr sz="35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17366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B63C3-4244-A742-ACF4-3DFBFC5A5473}"/>
              </a:ext>
            </a:extLst>
          </p:cNvPr>
          <p:cNvSpPr>
            <a:spLocks noGrp="1"/>
          </p:cNvSpPr>
          <p:nvPr>
            <p:ph type="title"/>
          </p:nvPr>
        </p:nvSpPr>
        <p:spPr>
          <a:xfrm>
            <a:off x="839788" y="457200"/>
            <a:ext cx="3932237" cy="1600200"/>
          </a:xfrm>
          <a:prstGeom prst="rect">
            <a:avLst/>
          </a:prstGeom>
        </p:spPr>
        <p:txBody>
          <a:bodyPr anchor="b"/>
          <a:lstStyle>
            <a:lvl1pPr>
              <a:defRPr sz="3200" b="1" i="0" baseline="0">
                <a:solidFill>
                  <a:srgbClr val="FF0000"/>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965FC02-624D-EF46-BFD3-863C89B41F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F0C064E-9846-DA4F-916B-4EF3BE1724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868972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F923A-CB45-4449-8842-8CD81DDC74F6}"/>
              </a:ext>
            </a:extLst>
          </p:cNvPr>
          <p:cNvSpPr>
            <a:spLocks noGrp="1"/>
          </p:cNvSpPr>
          <p:nvPr>
            <p:ph type="title"/>
          </p:nvPr>
        </p:nvSpPr>
        <p:spPr>
          <a:xfrm>
            <a:off x="838200" y="365125"/>
            <a:ext cx="10515600" cy="1325563"/>
          </a:xfrm>
          <a:prstGeom prst="rect">
            <a:avLst/>
          </a:prstGeom>
        </p:spPr>
        <p:txBody>
          <a:bodyPr/>
          <a:lstStyle>
            <a:lvl1pPr>
              <a:defRPr b="1" i="0" baseline="0">
                <a:solidFill>
                  <a:srgbClr val="FF0000"/>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8698646C-D8A4-EB4E-91E4-D1666467794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32457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60739A-1B88-864A-8F17-580BD50C077A}"/>
              </a:ext>
            </a:extLst>
          </p:cNvPr>
          <p:cNvSpPr>
            <a:spLocks noGrp="1"/>
          </p:cNvSpPr>
          <p:nvPr>
            <p:ph type="title" orient="vert"/>
          </p:nvPr>
        </p:nvSpPr>
        <p:spPr>
          <a:xfrm>
            <a:off x="8724900" y="365125"/>
            <a:ext cx="2628900" cy="5811838"/>
          </a:xfrm>
          <a:prstGeom prst="rect">
            <a:avLst/>
          </a:prstGeom>
        </p:spPr>
        <p:txBody>
          <a:bodyPr vert="eaVert"/>
          <a:lstStyle>
            <a:lvl1pPr>
              <a:defRPr b="1" i="0" baseline="0">
                <a:solidFill>
                  <a:srgbClr val="FF0000"/>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5C82C530-0EB8-594F-94A9-7E068D7E45D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4468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ull Frame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50D60D7-DBBC-D048-97C0-8F0799F05ABD}"/>
              </a:ext>
            </a:extLst>
          </p:cNvPr>
          <p:cNvSpPr>
            <a:spLocks noGrp="1"/>
          </p:cNvSpPr>
          <p:nvPr>
            <p:ph type="pic" sz="quarter" idx="13"/>
          </p:nvPr>
        </p:nvSpPr>
        <p:spPr>
          <a:xfrm>
            <a:off x="0" y="1"/>
            <a:ext cx="12191999" cy="5870222"/>
          </a:xfrm>
          <a:solidFill>
            <a:schemeClr val="bg2"/>
          </a:solidFill>
        </p:spPr>
        <p:txBody>
          <a:bodyPr/>
          <a:lstStyle/>
          <a:p>
            <a:endParaRPr lang="en-US" dirty="0"/>
          </a:p>
        </p:txBody>
      </p:sp>
      <p:sp>
        <p:nvSpPr>
          <p:cNvPr id="2" name="Title 1">
            <a:extLst>
              <a:ext uri="{FF2B5EF4-FFF2-40B4-BE49-F238E27FC236}">
                <a16:creationId xmlns:a16="http://schemas.microsoft.com/office/drawing/2014/main" id="{8C0718EE-DCBC-6B40-89DB-6DACC21FB133}"/>
              </a:ext>
            </a:extLst>
          </p:cNvPr>
          <p:cNvSpPr>
            <a:spLocks noGrp="1"/>
          </p:cNvSpPr>
          <p:nvPr>
            <p:ph type="title"/>
          </p:nvPr>
        </p:nvSpPr>
        <p:spPr>
          <a:xfrm>
            <a:off x="586407" y="3329609"/>
            <a:ext cx="11019183" cy="2007704"/>
          </a:xfrm>
          <a:prstGeom prst="rect">
            <a:avLst/>
          </a:prstGeom>
        </p:spPr>
        <p:txBody>
          <a:bodyPr>
            <a:normAutofit/>
          </a:bodyPr>
          <a:lstStyle>
            <a:lvl1pPr algn="ctr">
              <a:defRPr sz="6500" b="1" i="0" baseline="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420895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CC418-7B51-1F42-B682-6468D6184A51}"/>
              </a:ext>
            </a:extLst>
          </p:cNvPr>
          <p:cNvSpPr>
            <a:spLocks noGrp="1"/>
          </p:cNvSpPr>
          <p:nvPr>
            <p:ph type="title"/>
          </p:nvPr>
        </p:nvSpPr>
        <p:spPr>
          <a:xfrm>
            <a:off x="7528823" y="457200"/>
            <a:ext cx="3932237" cy="1600200"/>
          </a:xfrm>
          <a:prstGeom prst="rect">
            <a:avLst/>
          </a:prstGeom>
        </p:spPr>
        <p:txBody>
          <a:bodyPr anchor="b">
            <a:normAutofit/>
          </a:bodyPr>
          <a:lstStyle>
            <a:lvl1pPr>
              <a:defRPr sz="3500" b="1" i="0" baseline="0">
                <a:solidFill>
                  <a:srgbClr val="FF0000"/>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33AE6E81-EF91-B94E-B2FB-A0261A8D02DE}"/>
              </a:ext>
            </a:extLst>
          </p:cNvPr>
          <p:cNvSpPr>
            <a:spLocks noGrp="1"/>
          </p:cNvSpPr>
          <p:nvPr>
            <p:ph type="pic" idx="1"/>
          </p:nvPr>
        </p:nvSpPr>
        <p:spPr>
          <a:xfrm>
            <a:off x="626164" y="457201"/>
            <a:ext cx="6361045" cy="54117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3ED86DA-BF2A-2945-93CD-9E6EBE526314}"/>
              </a:ext>
            </a:extLst>
          </p:cNvPr>
          <p:cNvSpPr>
            <a:spLocks noGrp="1"/>
          </p:cNvSpPr>
          <p:nvPr>
            <p:ph type="body" sz="half" idx="2"/>
          </p:nvPr>
        </p:nvSpPr>
        <p:spPr>
          <a:xfrm>
            <a:off x="7528823" y="2057400"/>
            <a:ext cx="3932237" cy="3811588"/>
          </a:xfrm>
        </p:spPr>
        <p:txBody>
          <a:bodyPr>
            <a:normAutofit/>
          </a:bodyPr>
          <a:lstStyle>
            <a:lvl1pPr marL="0" indent="0">
              <a:buNone/>
              <a:defRPr sz="20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2197134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505E0-DFB0-8A4C-89B0-6BA2273F851A}"/>
              </a:ext>
            </a:extLst>
          </p:cNvPr>
          <p:cNvSpPr>
            <a:spLocks noGrp="1"/>
          </p:cNvSpPr>
          <p:nvPr>
            <p:ph type="title"/>
          </p:nvPr>
        </p:nvSpPr>
        <p:spPr>
          <a:xfrm>
            <a:off x="838200" y="365125"/>
            <a:ext cx="10515600" cy="1325563"/>
          </a:xfrm>
          <a:prstGeom prst="rect">
            <a:avLst/>
          </a:prstGeom>
        </p:spPr>
        <p:txBody>
          <a:bodyPr/>
          <a:lstStyle>
            <a:lvl1pPr>
              <a:defRPr b="1" i="0" baseline="0">
                <a:solidFill>
                  <a:srgbClr val="FF0000"/>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67D92818-A55D-8448-8F42-F180523466D0}"/>
              </a:ext>
            </a:extLst>
          </p:cNvPr>
          <p:cNvSpPr>
            <a:spLocks noGrp="1"/>
          </p:cNvSpPr>
          <p:nvPr>
            <p:ph idx="1"/>
          </p:nvPr>
        </p:nvSpPr>
        <p:spPr>
          <a:xfrm>
            <a:off x="838200" y="1825625"/>
            <a:ext cx="10515600" cy="4067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47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1FCD4-1B38-0B4A-BD67-44F80495EB26}"/>
              </a:ext>
            </a:extLst>
          </p:cNvPr>
          <p:cNvSpPr>
            <a:spLocks noGrp="1"/>
          </p:cNvSpPr>
          <p:nvPr>
            <p:ph type="title"/>
          </p:nvPr>
        </p:nvSpPr>
        <p:spPr>
          <a:xfrm>
            <a:off x="831850" y="1709738"/>
            <a:ext cx="10515600" cy="2852737"/>
          </a:xfrm>
          <a:prstGeom prst="rect">
            <a:avLst/>
          </a:prstGeom>
        </p:spPr>
        <p:txBody>
          <a:bodyPr anchor="b"/>
          <a:lstStyle>
            <a:lvl1pPr>
              <a:defRPr sz="6000" b="1" i="0" baseline="0">
                <a:solidFill>
                  <a:srgbClr val="FF0000"/>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7DD30C33-1A0F-2F41-BCE8-FACE145DE8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3678332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53B50-55C6-4547-AE34-47292853DA5E}"/>
              </a:ext>
            </a:extLst>
          </p:cNvPr>
          <p:cNvSpPr>
            <a:spLocks noGrp="1"/>
          </p:cNvSpPr>
          <p:nvPr>
            <p:ph type="title"/>
          </p:nvPr>
        </p:nvSpPr>
        <p:spPr>
          <a:xfrm>
            <a:off x="838200" y="365125"/>
            <a:ext cx="10515600" cy="1325563"/>
          </a:xfrm>
          <a:prstGeom prst="rect">
            <a:avLst/>
          </a:prstGeom>
        </p:spPr>
        <p:txBody>
          <a:bodyPr/>
          <a:lstStyle>
            <a:lvl1pPr>
              <a:defRPr b="1" i="0" baseline="0">
                <a:solidFill>
                  <a:srgbClr val="FF0000"/>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BEA54845-0921-4245-99E6-7D64D448F26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E0B7EC-F64E-7C44-B560-9A1C6F85F2D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2956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EF5AA-0E35-D349-A12B-D186E96639D1}"/>
              </a:ext>
            </a:extLst>
          </p:cNvPr>
          <p:cNvSpPr>
            <a:spLocks noGrp="1"/>
          </p:cNvSpPr>
          <p:nvPr>
            <p:ph type="title"/>
          </p:nvPr>
        </p:nvSpPr>
        <p:spPr>
          <a:xfrm>
            <a:off x="839788" y="365125"/>
            <a:ext cx="10515600" cy="1325563"/>
          </a:xfrm>
          <a:prstGeom prst="rect">
            <a:avLst/>
          </a:prstGeom>
        </p:spPr>
        <p:txBody>
          <a:bodyPr/>
          <a:lstStyle>
            <a:lvl1pPr>
              <a:defRPr b="1" i="0" baseline="0">
                <a:solidFill>
                  <a:srgbClr val="FF0000"/>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8C9AA2B3-3F14-B949-B39D-D26FDD15B1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6BDE1F-09B3-BC4F-B394-8B3AA903FF3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05A397-558A-8545-AA36-20A4AED9D4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4E84FF-3648-9045-BD6E-E6E2A842745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2668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6B103-237B-544E-B56B-CCC652467A98}"/>
              </a:ext>
            </a:extLst>
          </p:cNvPr>
          <p:cNvSpPr>
            <a:spLocks noGrp="1"/>
          </p:cNvSpPr>
          <p:nvPr>
            <p:ph type="title"/>
          </p:nvPr>
        </p:nvSpPr>
        <p:spPr>
          <a:xfrm>
            <a:off x="838200" y="365125"/>
            <a:ext cx="10515600" cy="1325563"/>
          </a:xfrm>
          <a:prstGeom prst="rect">
            <a:avLst/>
          </a:prstGeom>
        </p:spPr>
        <p:txBody>
          <a:bodyPr/>
          <a:lstStyle>
            <a:lvl1pPr>
              <a:defRPr b="1" i="0" baseline="0">
                <a:solidFill>
                  <a:srgbClr val="FF0000"/>
                </a:solidFill>
              </a:defRPr>
            </a:lvl1pPr>
          </a:lstStyle>
          <a:p>
            <a:r>
              <a:rPr lang="en-US" dirty="0"/>
              <a:t>Click to edit Master title style</a:t>
            </a:r>
          </a:p>
        </p:txBody>
      </p:sp>
    </p:spTree>
    <p:extLst>
      <p:ext uri="{BB962C8B-B14F-4D97-AF65-F5344CB8AC3E}">
        <p14:creationId xmlns:p14="http://schemas.microsoft.com/office/powerpoint/2010/main" val="2230359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3362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AC1E5953-5895-3244-839D-C2B77BDFC719}"/>
              </a:ext>
            </a:extLst>
          </p:cNvPr>
          <p:cNvPicPr>
            <a:picLocks noChangeAspect="1"/>
          </p:cNvPicPr>
          <p:nvPr userDrawn="1"/>
        </p:nvPicPr>
        <p:blipFill>
          <a:blip r:embed="rId15"/>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77E2DE75-C282-1C43-AEAD-02A07B8CC2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A3E3F2-D660-2D4A-8E24-56F21CCB41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338609-610D-7C48-849D-33FE2177FFE8}" type="datetimeFigureOut">
              <a:rPr lang="en-US" smtClean="0"/>
              <a:t>1/13/2023</a:t>
            </a:fld>
            <a:endParaRPr lang="en-US"/>
          </a:p>
        </p:txBody>
      </p:sp>
      <p:sp>
        <p:nvSpPr>
          <p:cNvPr id="6" name="Slide Number Placeholder 5">
            <a:extLst>
              <a:ext uri="{FF2B5EF4-FFF2-40B4-BE49-F238E27FC236}">
                <a16:creationId xmlns:a16="http://schemas.microsoft.com/office/drawing/2014/main" id="{BC8233BD-96E6-FE4F-B182-03257A4BF3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B87722-51FE-EF4B-9E63-E4695586A274}" type="slidenum">
              <a:rPr lang="en-US" smtClean="0"/>
              <a:t>‹#›</a:t>
            </a:fld>
            <a:endParaRPr lang="en-US"/>
          </a:p>
        </p:txBody>
      </p:sp>
      <p:sp>
        <p:nvSpPr>
          <p:cNvPr id="7" name="Title Placeholder 6">
            <a:extLst>
              <a:ext uri="{FF2B5EF4-FFF2-40B4-BE49-F238E27FC236}">
                <a16:creationId xmlns:a16="http://schemas.microsoft.com/office/drawing/2014/main" id="{0AC10482-C5B2-2243-B02C-AE711CD27D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821344306"/>
      </p:ext>
    </p:extLst>
  </p:cSld>
  <p:clrMap bg1="lt1" tx1="dk1" bg2="lt2" tx2="dk2" accent1="accent1" accent2="accent2" accent3="accent3" accent4="accent4" accent5="accent5" accent6="accent6" hlink="hlink" folHlink="folHlink"/>
  <p:sldLayoutIdLst>
    <p:sldLayoutId id="2147483696" r:id="rId1"/>
    <p:sldLayoutId id="2147483707" r:id="rId2"/>
    <p:sldLayoutId id="2147483704" r:id="rId3"/>
    <p:sldLayoutId id="2147483697" r:id="rId4"/>
    <p:sldLayoutId id="2147483698" r:id="rId5"/>
    <p:sldLayoutId id="2147483699" r:id="rId6"/>
    <p:sldLayoutId id="2147483700" r:id="rId7"/>
    <p:sldLayoutId id="2147483701" r:id="rId8"/>
    <p:sldLayoutId id="2147483702" r:id="rId9"/>
    <p:sldLayoutId id="2147483703" r:id="rId10"/>
    <p:sldLayoutId id="2147483705" r:id="rId11"/>
    <p:sldLayoutId id="214748370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18E545D7-5BCC-FF46-AD9A-9CE1098549AF}"/>
              </a:ext>
            </a:extLst>
          </p:cNvPr>
          <p:cNvPicPr>
            <a:picLocks noGrp="1" noChangeAspect="1"/>
          </p:cNvPicPr>
          <p:nvPr>
            <p:ph type="pic" sz="quarter" idx="13"/>
          </p:nvPr>
        </p:nvPicPr>
        <p:blipFill>
          <a:blip r:embed="rId2"/>
          <a:srcRect t="13889" b="13889"/>
          <a:stretch/>
        </p:blipFill>
        <p:spPr>
          <a:xfrm>
            <a:off x="0" y="1"/>
            <a:ext cx="12191999" cy="5870222"/>
          </a:xfrm>
        </p:spPr>
      </p:pic>
      <p:sp>
        <p:nvSpPr>
          <p:cNvPr id="15" name="Title 14">
            <a:extLst>
              <a:ext uri="{FF2B5EF4-FFF2-40B4-BE49-F238E27FC236}">
                <a16:creationId xmlns:a16="http://schemas.microsoft.com/office/drawing/2014/main" id="{0D341B24-191B-B447-833D-EA2403E8092D}"/>
              </a:ext>
            </a:extLst>
          </p:cNvPr>
          <p:cNvSpPr>
            <a:spLocks noGrp="1"/>
          </p:cNvSpPr>
          <p:nvPr>
            <p:ph type="title"/>
          </p:nvPr>
        </p:nvSpPr>
        <p:spPr>
          <a:xfrm>
            <a:off x="586407" y="3689504"/>
            <a:ext cx="11019183" cy="2007704"/>
          </a:xfrm>
          <a:solidFill>
            <a:schemeClr val="bg1">
              <a:lumMod val="50000"/>
            </a:schemeClr>
          </a:solidFill>
        </p:spPr>
        <p:txBody>
          <a:bodyPr/>
          <a:lstStyle/>
          <a:p>
            <a:r>
              <a:rPr lang="en-US" dirty="0"/>
              <a:t>TB Coordinator Town Hall  January 13</a:t>
            </a:r>
            <a:r>
              <a:rPr lang="en-US" baseline="30000" dirty="0"/>
              <a:t>th</a:t>
            </a:r>
            <a:r>
              <a:rPr lang="en-US" dirty="0"/>
              <a:t>, 2023</a:t>
            </a:r>
          </a:p>
        </p:txBody>
      </p:sp>
      <p:pic>
        <p:nvPicPr>
          <p:cNvPr id="2" name="Picture 2">
            <a:extLst>
              <a:ext uri="{FF2B5EF4-FFF2-40B4-BE49-F238E27FC236}">
                <a16:creationId xmlns:a16="http://schemas.microsoft.com/office/drawing/2014/main" id="{491C858D-8D01-0171-0A6F-BF86C96F8D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211" y="6030919"/>
            <a:ext cx="2393951" cy="5397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495550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7D822F8-73D7-974B-A9BE-9B9A9F7F449D}"/>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Q&amp;A Time!</a:t>
            </a:r>
          </a:p>
        </p:txBody>
      </p:sp>
      <p:pic>
        <p:nvPicPr>
          <p:cNvPr id="7" name="Graphic 6" descr="Questions with solid fill">
            <a:extLst>
              <a:ext uri="{FF2B5EF4-FFF2-40B4-BE49-F238E27FC236}">
                <a16:creationId xmlns:a16="http://schemas.microsoft.com/office/drawing/2014/main" id="{BFEEBD50-639A-A09C-5E44-4A4E10636C4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83296" y="643466"/>
            <a:ext cx="5568739" cy="5568739"/>
          </a:xfrm>
          <a:prstGeom prst="rect">
            <a:avLst/>
          </a:prstGeom>
        </p:spPr>
      </p:pic>
    </p:spTree>
    <p:extLst>
      <p:ext uri="{BB962C8B-B14F-4D97-AF65-F5344CB8AC3E}">
        <p14:creationId xmlns:p14="http://schemas.microsoft.com/office/powerpoint/2010/main" val="2241780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75AFDE-5DDE-4D41-9D46-31E7A3C94383}"/>
              </a:ext>
            </a:extLst>
          </p:cNvPr>
          <p:cNvSpPr>
            <a:spLocks noGrp="1"/>
          </p:cNvSpPr>
          <p:nvPr>
            <p:ph type="ctrTitle"/>
          </p:nvPr>
        </p:nvSpPr>
        <p:spPr>
          <a:xfrm>
            <a:off x="1619341" y="47361"/>
            <a:ext cx="9144000" cy="1806839"/>
          </a:xfrm>
        </p:spPr>
        <p:txBody>
          <a:bodyPr>
            <a:normAutofit/>
          </a:bodyPr>
          <a:lstStyle/>
          <a:p>
            <a:r>
              <a:rPr lang="en-US" sz="5400" b="1" dirty="0">
                <a:solidFill>
                  <a:srgbClr val="FF0000"/>
                </a:solidFill>
              </a:rPr>
              <a:t>Introduction</a:t>
            </a:r>
          </a:p>
        </p:txBody>
      </p:sp>
      <p:sp>
        <p:nvSpPr>
          <p:cNvPr id="5" name="Subtitle 4">
            <a:extLst>
              <a:ext uri="{FF2B5EF4-FFF2-40B4-BE49-F238E27FC236}">
                <a16:creationId xmlns:a16="http://schemas.microsoft.com/office/drawing/2014/main" id="{B81E1E5D-C4B5-9748-8E04-B9866A7F9A94}"/>
              </a:ext>
            </a:extLst>
          </p:cNvPr>
          <p:cNvSpPr>
            <a:spLocks noGrp="1"/>
          </p:cNvSpPr>
          <p:nvPr>
            <p:ph type="subTitle" idx="1"/>
          </p:nvPr>
        </p:nvSpPr>
        <p:spPr>
          <a:xfrm>
            <a:off x="1524000" y="1854200"/>
            <a:ext cx="9144000" cy="1131684"/>
          </a:xfrm>
        </p:spPr>
        <p:txBody>
          <a:bodyPr>
            <a:normAutofit fontScale="92500" lnSpcReduction="20000"/>
          </a:bodyPr>
          <a:lstStyle/>
          <a:p>
            <a:pPr marL="342900" indent="-342900">
              <a:buFont typeface="Arial" panose="020B0604020202020204" pitchFamily="34" charset="0"/>
              <a:buChar char="•"/>
            </a:pPr>
            <a:r>
              <a:rPr lang="en-US" sz="2400" dirty="0"/>
              <a:t>Important Upcoming Dates</a:t>
            </a:r>
          </a:p>
          <a:p>
            <a:pPr marL="342900" indent="-342900">
              <a:buFont typeface="Arial" panose="020B0604020202020204" pitchFamily="34" charset="0"/>
              <a:buChar char="•"/>
            </a:pPr>
            <a:r>
              <a:rPr lang="en-US" sz="2400" dirty="0"/>
              <a:t>Quick Reminders</a:t>
            </a:r>
          </a:p>
          <a:p>
            <a:pPr marL="342900" indent="-342900">
              <a:buFont typeface="Arial" panose="020B0604020202020204" pitchFamily="34" charset="0"/>
              <a:buChar char="•"/>
            </a:pPr>
            <a:r>
              <a:rPr lang="en-US" sz="2400" dirty="0"/>
              <a:t>General Q&amp;A</a:t>
            </a:r>
          </a:p>
        </p:txBody>
      </p:sp>
    </p:spTree>
    <p:extLst>
      <p:ext uri="{BB962C8B-B14F-4D97-AF65-F5344CB8AC3E}">
        <p14:creationId xmlns:p14="http://schemas.microsoft.com/office/powerpoint/2010/main" val="671565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B71C5-27FE-D458-1284-908A20E56669}"/>
              </a:ext>
            </a:extLst>
          </p:cNvPr>
          <p:cNvSpPr>
            <a:spLocks noGrp="1"/>
          </p:cNvSpPr>
          <p:nvPr>
            <p:ph type="title"/>
          </p:nvPr>
        </p:nvSpPr>
        <p:spPr>
          <a:xfrm>
            <a:off x="549525" y="373225"/>
            <a:ext cx="3932237" cy="779106"/>
          </a:xfrm>
        </p:spPr>
        <p:txBody>
          <a:bodyPr/>
          <a:lstStyle/>
          <a:p>
            <a:r>
              <a:rPr lang="en-US" dirty="0"/>
              <a:t>Important Dates</a:t>
            </a:r>
          </a:p>
        </p:txBody>
      </p:sp>
      <p:graphicFrame>
        <p:nvGraphicFramePr>
          <p:cNvPr id="5" name="Table 4">
            <a:extLst>
              <a:ext uri="{FF2B5EF4-FFF2-40B4-BE49-F238E27FC236}">
                <a16:creationId xmlns:a16="http://schemas.microsoft.com/office/drawing/2014/main" id="{110FAB67-0147-CFB9-11DE-A56B34F3ACAA}"/>
              </a:ext>
            </a:extLst>
          </p:cNvPr>
          <p:cNvGraphicFramePr>
            <a:graphicFrameLocks noGrp="1"/>
          </p:cNvGraphicFramePr>
          <p:nvPr>
            <p:extLst>
              <p:ext uri="{D42A27DB-BD31-4B8C-83A1-F6EECF244321}">
                <p14:modId xmlns:p14="http://schemas.microsoft.com/office/powerpoint/2010/main" val="2987717936"/>
              </p:ext>
            </p:extLst>
          </p:nvPr>
        </p:nvGraphicFramePr>
        <p:xfrm>
          <a:off x="2526376" y="1974758"/>
          <a:ext cx="7139248" cy="4075018"/>
        </p:xfrm>
        <a:graphic>
          <a:graphicData uri="http://schemas.openxmlformats.org/drawingml/2006/table">
            <a:tbl>
              <a:tblPr/>
              <a:tblGrid>
                <a:gridCol w="3569624">
                  <a:extLst>
                    <a:ext uri="{9D8B030D-6E8A-4147-A177-3AD203B41FA5}">
                      <a16:colId xmlns:a16="http://schemas.microsoft.com/office/drawing/2014/main" val="177858998"/>
                    </a:ext>
                  </a:extLst>
                </a:gridCol>
                <a:gridCol w="3569624">
                  <a:extLst>
                    <a:ext uri="{9D8B030D-6E8A-4147-A177-3AD203B41FA5}">
                      <a16:colId xmlns:a16="http://schemas.microsoft.com/office/drawing/2014/main" val="3700572577"/>
                    </a:ext>
                  </a:extLst>
                </a:gridCol>
              </a:tblGrid>
              <a:tr h="232095">
                <a:tc>
                  <a:txBody>
                    <a:bodyPr/>
                    <a:lstStyle/>
                    <a:p>
                      <a:pPr algn="l" fontAlgn="t"/>
                      <a:r>
                        <a:rPr lang="en-US" sz="1050" b="1" dirty="0">
                          <a:solidFill>
                            <a:srgbClr val="FFFFFF"/>
                          </a:solidFill>
                          <a:effectLst/>
                        </a:rPr>
                        <a:t>Deadline</a:t>
                      </a:r>
                      <a:endParaRPr lang="en-US" sz="1050" dirty="0">
                        <a:solidFill>
                          <a:srgbClr val="FFFFFF"/>
                        </a:solidFill>
                        <a:effectLst/>
                      </a:endParaRPr>
                    </a:p>
                  </a:txBody>
                  <a:tcPr marL="4248" marR="4248" marT="4248" marB="4248">
                    <a:lnL w="4763" cap="flat" cmpd="sng" algn="ctr">
                      <a:solidFill>
                        <a:srgbClr val="7E8C8D"/>
                      </a:solidFill>
                      <a:prstDash val="solid"/>
                      <a:round/>
                      <a:headEnd type="none" w="med" len="med"/>
                      <a:tailEnd type="none" w="med" len="med"/>
                    </a:lnL>
                    <a:lnR w="4763" cap="flat" cmpd="sng" algn="ctr">
                      <a:solidFill>
                        <a:srgbClr val="7E8C8D"/>
                      </a:solidFill>
                      <a:prstDash val="solid"/>
                      <a:round/>
                      <a:headEnd type="none" w="med" len="med"/>
                      <a:tailEnd type="none" w="med" len="med"/>
                    </a:lnR>
                    <a:lnT w="4763" cap="flat" cmpd="sng" algn="ctr">
                      <a:solidFill>
                        <a:srgbClr val="7E8C8D"/>
                      </a:solidFill>
                      <a:prstDash val="solid"/>
                      <a:round/>
                      <a:headEnd type="none" w="med" len="med"/>
                      <a:tailEnd type="none" w="med" len="med"/>
                    </a:lnT>
                    <a:lnB w="4763" cap="flat" cmpd="sng" algn="ctr">
                      <a:solidFill>
                        <a:srgbClr val="7E8C8D"/>
                      </a:solidFill>
                      <a:prstDash val="solid"/>
                      <a:round/>
                      <a:headEnd type="none" w="med" len="med"/>
                      <a:tailEnd type="none" w="med" len="med"/>
                    </a:lnB>
                    <a:solidFill>
                      <a:srgbClr val="333333"/>
                    </a:solidFill>
                  </a:tcPr>
                </a:tc>
                <a:tc>
                  <a:txBody>
                    <a:bodyPr/>
                    <a:lstStyle/>
                    <a:p>
                      <a:pPr algn="l" fontAlgn="t"/>
                      <a:r>
                        <a:rPr lang="en-US" sz="1050" b="1" dirty="0">
                          <a:solidFill>
                            <a:srgbClr val="FFFFFF"/>
                          </a:solidFill>
                          <a:effectLst/>
                        </a:rPr>
                        <a:t>Spring 2023</a:t>
                      </a:r>
                      <a:endParaRPr lang="en-US" sz="1050" dirty="0">
                        <a:solidFill>
                          <a:srgbClr val="FFFFFF"/>
                        </a:solidFill>
                        <a:effectLst/>
                      </a:endParaRPr>
                    </a:p>
                  </a:txBody>
                  <a:tcPr marL="4248" marR="4248" marT="4248" marB="4248">
                    <a:lnL w="4763" cap="flat" cmpd="sng" algn="ctr">
                      <a:solidFill>
                        <a:srgbClr val="7E8C8D"/>
                      </a:solidFill>
                      <a:prstDash val="solid"/>
                      <a:round/>
                      <a:headEnd type="none" w="med" len="med"/>
                      <a:tailEnd type="none" w="med" len="med"/>
                    </a:lnL>
                    <a:lnR w="4763" cap="flat" cmpd="sng" algn="ctr">
                      <a:solidFill>
                        <a:srgbClr val="7E8C8D"/>
                      </a:solidFill>
                      <a:prstDash val="solid"/>
                      <a:round/>
                      <a:headEnd type="none" w="med" len="med"/>
                      <a:tailEnd type="none" w="med" len="med"/>
                    </a:lnR>
                    <a:lnT w="4763" cap="flat" cmpd="sng" algn="ctr">
                      <a:solidFill>
                        <a:srgbClr val="7E8C8D"/>
                      </a:solidFill>
                      <a:prstDash val="solid"/>
                      <a:round/>
                      <a:headEnd type="none" w="med" len="med"/>
                      <a:tailEnd type="none" w="med" len="med"/>
                    </a:lnT>
                    <a:lnB w="4763" cap="flat" cmpd="sng" algn="ctr">
                      <a:solidFill>
                        <a:srgbClr val="7E8C8D"/>
                      </a:solidFill>
                      <a:prstDash val="solid"/>
                      <a:round/>
                      <a:headEnd type="none" w="med" len="med"/>
                      <a:tailEnd type="none" w="med" len="med"/>
                    </a:lnB>
                    <a:solidFill>
                      <a:srgbClr val="333333"/>
                    </a:solidFill>
                  </a:tcPr>
                </a:tc>
                <a:extLst>
                  <a:ext uri="{0D108BD9-81ED-4DB2-BD59-A6C34878D82A}">
                    <a16:rowId xmlns:a16="http://schemas.microsoft.com/office/drawing/2014/main" val="1254419912"/>
                  </a:ext>
                </a:extLst>
              </a:tr>
              <a:tr h="528744">
                <a:tc>
                  <a:txBody>
                    <a:bodyPr/>
                    <a:lstStyle/>
                    <a:p>
                      <a:pPr algn="l" fontAlgn="t"/>
                      <a:r>
                        <a:rPr lang="en-US" sz="1050" i="1" dirty="0">
                          <a:solidFill>
                            <a:schemeClr val="bg2">
                              <a:lumMod val="25000"/>
                            </a:schemeClr>
                          </a:solidFill>
                          <a:effectLst/>
                        </a:rPr>
                        <a:t>Tuition due by 4:45pm (also add/drop deadline)</a:t>
                      </a:r>
                    </a:p>
                  </a:txBody>
                  <a:tcPr marL="4248" marR="4248" marT="4248" marB="4248">
                    <a:lnL w="4763" cap="flat" cmpd="sng" algn="ctr">
                      <a:solidFill>
                        <a:srgbClr val="7E8C8D"/>
                      </a:solidFill>
                      <a:prstDash val="solid"/>
                      <a:round/>
                      <a:headEnd type="none" w="med" len="med"/>
                      <a:tailEnd type="none" w="med" len="med"/>
                    </a:lnL>
                    <a:lnR w="4763" cap="flat" cmpd="sng" algn="ctr">
                      <a:solidFill>
                        <a:srgbClr val="7E8C8D"/>
                      </a:solidFill>
                      <a:prstDash val="solid"/>
                      <a:round/>
                      <a:headEnd type="none" w="med" len="med"/>
                      <a:tailEnd type="none" w="med" len="med"/>
                    </a:lnR>
                    <a:lnT w="4763" cap="flat" cmpd="sng" algn="ctr">
                      <a:solidFill>
                        <a:srgbClr val="7E8C8D"/>
                      </a:solidFill>
                      <a:prstDash val="solid"/>
                      <a:round/>
                      <a:headEnd type="none" w="med" len="med"/>
                      <a:tailEnd type="none" w="med" len="med"/>
                    </a:lnT>
                    <a:lnB w="4763" cap="flat" cmpd="sng" algn="ctr">
                      <a:solidFill>
                        <a:srgbClr val="7E8C8D"/>
                      </a:solidFill>
                      <a:prstDash val="solid"/>
                      <a:round/>
                      <a:headEnd type="none" w="med" len="med"/>
                      <a:tailEnd type="none" w="med" len="med"/>
                    </a:lnB>
                    <a:solidFill>
                      <a:srgbClr val="FFFFFF"/>
                    </a:solidFill>
                  </a:tcPr>
                </a:tc>
                <a:tc>
                  <a:txBody>
                    <a:bodyPr/>
                    <a:lstStyle/>
                    <a:p>
                      <a:pPr algn="l" fontAlgn="t"/>
                      <a:r>
                        <a:rPr lang="en-US" sz="1050" dirty="0">
                          <a:solidFill>
                            <a:srgbClr val="C00000"/>
                          </a:solidFill>
                          <a:effectLst/>
                        </a:rPr>
                        <a:t>January 20, 2023</a:t>
                      </a:r>
                    </a:p>
                  </a:txBody>
                  <a:tcPr marL="4248" marR="4248" marT="4248" marB="4248">
                    <a:lnL w="4763" cap="flat" cmpd="sng" algn="ctr">
                      <a:solidFill>
                        <a:srgbClr val="7E8C8D"/>
                      </a:solidFill>
                      <a:prstDash val="solid"/>
                      <a:round/>
                      <a:headEnd type="none" w="med" len="med"/>
                      <a:tailEnd type="none" w="med" len="med"/>
                    </a:lnL>
                    <a:lnR w="4763" cap="flat" cmpd="sng" algn="ctr">
                      <a:solidFill>
                        <a:srgbClr val="7E8C8D"/>
                      </a:solidFill>
                      <a:prstDash val="solid"/>
                      <a:round/>
                      <a:headEnd type="none" w="med" len="med"/>
                      <a:tailEnd type="none" w="med" len="med"/>
                    </a:lnR>
                    <a:lnT w="4763" cap="flat" cmpd="sng" algn="ctr">
                      <a:solidFill>
                        <a:srgbClr val="7E8C8D"/>
                      </a:solidFill>
                      <a:prstDash val="solid"/>
                      <a:round/>
                      <a:headEnd type="none" w="med" len="med"/>
                      <a:tailEnd type="none" w="med" len="med"/>
                    </a:lnT>
                    <a:lnB w="4763" cap="flat" cmpd="sng" algn="ctr">
                      <a:solidFill>
                        <a:srgbClr val="7E8C8D"/>
                      </a:solidFill>
                      <a:prstDash val="solid"/>
                      <a:round/>
                      <a:headEnd type="none" w="med" len="med"/>
                      <a:tailEnd type="none" w="med" len="med"/>
                    </a:lnB>
                    <a:solidFill>
                      <a:srgbClr val="FFFFFF"/>
                    </a:solidFill>
                  </a:tcPr>
                </a:tc>
                <a:extLst>
                  <a:ext uri="{0D108BD9-81ED-4DB2-BD59-A6C34878D82A}">
                    <a16:rowId xmlns:a16="http://schemas.microsoft.com/office/drawing/2014/main" val="2151283903"/>
                  </a:ext>
                </a:extLst>
              </a:tr>
              <a:tr h="528744">
                <a:tc>
                  <a:txBody>
                    <a:bodyPr/>
                    <a:lstStyle/>
                    <a:p>
                      <a:pPr algn="l" fontAlgn="t"/>
                      <a:r>
                        <a:rPr lang="en-US" sz="1050" i="1" dirty="0">
                          <a:solidFill>
                            <a:schemeClr val="bg2">
                              <a:lumMod val="25000"/>
                            </a:schemeClr>
                          </a:solidFill>
                          <a:effectLst/>
                        </a:rPr>
                        <a:t>Campus census - portal closes at 3:00pm</a:t>
                      </a:r>
                    </a:p>
                  </a:txBody>
                  <a:tcPr marL="4248" marR="4248" marT="4248" marB="4248">
                    <a:lnL w="4763" cap="flat" cmpd="sng" algn="ctr">
                      <a:solidFill>
                        <a:srgbClr val="7E8C8D"/>
                      </a:solidFill>
                      <a:prstDash val="solid"/>
                      <a:round/>
                      <a:headEnd type="none" w="med" len="med"/>
                      <a:tailEnd type="none" w="med" len="med"/>
                    </a:lnL>
                    <a:lnR w="4763" cap="flat" cmpd="sng" algn="ctr">
                      <a:solidFill>
                        <a:srgbClr val="7E8C8D"/>
                      </a:solidFill>
                      <a:prstDash val="solid"/>
                      <a:round/>
                      <a:headEnd type="none" w="med" len="med"/>
                      <a:tailEnd type="none" w="med" len="med"/>
                    </a:lnR>
                    <a:lnT w="4763" cap="flat" cmpd="sng" algn="ctr">
                      <a:solidFill>
                        <a:srgbClr val="7E8C8D"/>
                      </a:solidFill>
                      <a:prstDash val="solid"/>
                      <a:round/>
                      <a:headEnd type="none" w="med" len="med"/>
                      <a:tailEnd type="none" w="med" len="med"/>
                    </a:lnT>
                    <a:lnB w="4763" cap="flat" cmpd="sng" algn="ctr">
                      <a:solidFill>
                        <a:srgbClr val="7E8C8D"/>
                      </a:solidFill>
                      <a:prstDash val="solid"/>
                      <a:round/>
                      <a:headEnd type="none" w="med" len="med"/>
                      <a:tailEnd type="none" w="med" len="med"/>
                    </a:lnB>
                    <a:solidFill>
                      <a:srgbClr val="F4F4F4"/>
                    </a:solidFill>
                  </a:tcPr>
                </a:tc>
                <a:tc>
                  <a:txBody>
                    <a:bodyPr/>
                    <a:lstStyle/>
                    <a:p>
                      <a:pPr algn="l" fontAlgn="t"/>
                      <a:r>
                        <a:rPr lang="en-US" sz="1050">
                          <a:solidFill>
                            <a:srgbClr val="C00000"/>
                          </a:solidFill>
                          <a:effectLst/>
                        </a:rPr>
                        <a:t>January 30, 2023</a:t>
                      </a:r>
                    </a:p>
                  </a:txBody>
                  <a:tcPr marL="4248" marR="4248" marT="4248" marB="4248">
                    <a:lnL w="4763" cap="flat" cmpd="sng" algn="ctr">
                      <a:solidFill>
                        <a:srgbClr val="7E8C8D"/>
                      </a:solidFill>
                      <a:prstDash val="solid"/>
                      <a:round/>
                      <a:headEnd type="none" w="med" len="med"/>
                      <a:tailEnd type="none" w="med" len="med"/>
                    </a:lnL>
                    <a:lnR w="4763" cap="flat" cmpd="sng" algn="ctr">
                      <a:solidFill>
                        <a:srgbClr val="7E8C8D"/>
                      </a:solidFill>
                      <a:prstDash val="solid"/>
                      <a:round/>
                      <a:headEnd type="none" w="med" len="med"/>
                      <a:tailEnd type="none" w="med" len="med"/>
                    </a:lnR>
                    <a:lnT w="4763" cap="flat" cmpd="sng" algn="ctr">
                      <a:solidFill>
                        <a:srgbClr val="7E8C8D"/>
                      </a:solidFill>
                      <a:prstDash val="solid"/>
                      <a:round/>
                      <a:headEnd type="none" w="med" len="med"/>
                      <a:tailEnd type="none" w="med" len="med"/>
                    </a:lnT>
                    <a:lnB w="4763" cap="flat" cmpd="sng" algn="ctr">
                      <a:solidFill>
                        <a:srgbClr val="7E8C8D"/>
                      </a:solidFill>
                      <a:prstDash val="solid"/>
                      <a:round/>
                      <a:headEnd type="none" w="med" len="med"/>
                      <a:tailEnd type="none" w="med" len="med"/>
                    </a:lnB>
                    <a:solidFill>
                      <a:srgbClr val="F4F4F4"/>
                    </a:solidFill>
                  </a:tcPr>
                </a:tc>
                <a:extLst>
                  <a:ext uri="{0D108BD9-81ED-4DB2-BD59-A6C34878D82A}">
                    <a16:rowId xmlns:a16="http://schemas.microsoft.com/office/drawing/2014/main" val="1287888275"/>
                  </a:ext>
                </a:extLst>
              </a:tr>
              <a:tr h="528744">
                <a:tc>
                  <a:txBody>
                    <a:bodyPr/>
                    <a:lstStyle/>
                    <a:p>
                      <a:pPr algn="l" fontAlgn="t"/>
                      <a:r>
                        <a:rPr lang="en-US" sz="1050" i="1">
                          <a:solidFill>
                            <a:schemeClr val="bg2">
                              <a:lumMod val="25000"/>
                            </a:schemeClr>
                          </a:solidFill>
                          <a:effectLst/>
                        </a:rPr>
                        <a:t>Signed signature page due by email by 5:00pm</a:t>
                      </a:r>
                    </a:p>
                  </a:txBody>
                  <a:tcPr marL="4248" marR="4248" marT="4248" marB="4248">
                    <a:lnL w="4763" cap="flat" cmpd="sng" algn="ctr">
                      <a:solidFill>
                        <a:srgbClr val="7E8C8D"/>
                      </a:solidFill>
                      <a:prstDash val="solid"/>
                      <a:round/>
                      <a:headEnd type="none" w="med" len="med"/>
                      <a:tailEnd type="none" w="med" len="med"/>
                    </a:lnL>
                    <a:lnR w="4763" cap="flat" cmpd="sng" algn="ctr">
                      <a:solidFill>
                        <a:srgbClr val="7E8C8D"/>
                      </a:solidFill>
                      <a:prstDash val="solid"/>
                      <a:round/>
                      <a:headEnd type="none" w="med" len="med"/>
                      <a:tailEnd type="none" w="med" len="med"/>
                    </a:lnR>
                    <a:lnT w="4763" cap="flat" cmpd="sng" algn="ctr">
                      <a:solidFill>
                        <a:srgbClr val="7E8C8D"/>
                      </a:solidFill>
                      <a:prstDash val="solid"/>
                      <a:round/>
                      <a:headEnd type="none" w="med" len="med"/>
                      <a:tailEnd type="none" w="med" len="med"/>
                    </a:lnT>
                    <a:lnB w="4763" cap="flat" cmpd="sng" algn="ctr">
                      <a:solidFill>
                        <a:srgbClr val="7E8C8D"/>
                      </a:solidFill>
                      <a:prstDash val="solid"/>
                      <a:round/>
                      <a:headEnd type="none" w="med" len="med"/>
                      <a:tailEnd type="none" w="med" len="med"/>
                    </a:lnB>
                    <a:solidFill>
                      <a:srgbClr val="FFFFFF"/>
                    </a:solidFill>
                  </a:tcPr>
                </a:tc>
                <a:tc>
                  <a:txBody>
                    <a:bodyPr/>
                    <a:lstStyle/>
                    <a:p>
                      <a:pPr algn="l" fontAlgn="t"/>
                      <a:r>
                        <a:rPr lang="en-US" sz="1050">
                          <a:solidFill>
                            <a:srgbClr val="C00000"/>
                          </a:solidFill>
                          <a:effectLst/>
                        </a:rPr>
                        <a:t>February 6, 2023</a:t>
                      </a:r>
                    </a:p>
                  </a:txBody>
                  <a:tcPr marL="4248" marR="4248" marT="4248" marB="4248">
                    <a:lnL w="4763" cap="flat" cmpd="sng" algn="ctr">
                      <a:solidFill>
                        <a:srgbClr val="7E8C8D"/>
                      </a:solidFill>
                      <a:prstDash val="solid"/>
                      <a:round/>
                      <a:headEnd type="none" w="med" len="med"/>
                      <a:tailEnd type="none" w="med" len="med"/>
                    </a:lnL>
                    <a:lnR w="4763" cap="flat" cmpd="sng" algn="ctr">
                      <a:solidFill>
                        <a:srgbClr val="7E8C8D"/>
                      </a:solidFill>
                      <a:prstDash val="solid"/>
                      <a:round/>
                      <a:headEnd type="none" w="med" len="med"/>
                      <a:tailEnd type="none" w="med" len="med"/>
                    </a:lnR>
                    <a:lnT w="4763" cap="flat" cmpd="sng" algn="ctr">
                      <a:solidFill>
                        <a:srgbClr val="7E8C8D"/>
                      </a:solidFill>
                      <a:prstDash val="solid"/>
                      <a:round/>
                      <a:headEnd type="none" w="med" len="med"/>
                      <a:tailEnd type="none" w="med" len="med"/>
                    </a:lnT>
                    <a:lnB w="4763" cap="flat" cmpd="sng" algn="ctr">
                      <a:solidFill>
                        <a:srgbClr val="7E8C8D"/>
                      </a:solidFill>
                      <a:prstDash val="solid"/>
                      <a:round/>
                      <a:headEnd type="none" w="med" len="med"/>
                      <a:tailEnd type="none" w="med" len="med"/>
                    </a:lnB>
                    <a:solidFill>
                      <a:srgbClr val="FFFFFF"/>
                    </a:solidFill>
                  </a:tcPr>
                </a:tc>
                <a:extLst>
                  <a:ext uri="{0D108BD9-81ED-4DB2-BD59-A6C34878D82A}">
                    <a16:rowId xmlns:a16="http://schemas.microsoft.com/office/drawing/2014/main" val="1495667826"/>
                  </a:ext>
                </a:extLst>
              </a:tr>
              <a:tr h="425153">
                <a:tc>
                  <a:txBody>
                    <a:bodyPr/>
                    <a:lstStyle/>
                    <a:p>
                      <a:pPr algn="l" fontAlgn="t"/>
                      <a:r>
                        <a:rPr lang="en-US" sz="1050" i="1">
                          <a:solidFill>
                            <a:schemeClr val="bg2">
                              <a:lumMod val="25000"/>
                            </a:schemeClr>
                          </a:solidFill>
                          <a:effectLst/>
                        </a:rPr>
                        <a:t>Student insurance payments due</a:t>
                      </a:r>
                    </a:p>
                  </a:txBody>
                  <a:tcPr marL="4248" marR="4248" marT="4248" marB="4248">
                    <a:lnL w="4763" cap="flat" cmpd="sng" algn="ctr">
                      <a:solidFill>
                        <a:srgbClr val="7E8C8D"/>
                      </a:solidFill>
                      <a:prstDash val="solid"/>
                      <a:round/>
                      <a:headEnd type="none" w="med" len="med"/>
                      <a:tailEnd type="none" w="med" len="med"/>
                    </a:lnL>
                    <a:lnR w="4763" cap="flat" cmpd="sng" algn="ctr">
                      <a:solidFill>
                        <a:srgbClr val="7E8C8D"/>
                      </a:solidFill>
                      <a:prstDash val="solid"/>
                      <a:round/>
                      <a:headEnd type="none" w="med" len="med"/>
                      <a:tailEnd type="none" w="med" len="med"/>
                    </a:lnR>
                    <a:lnT w="4763" cap="flat" cmpd="sng" algn="ctr">
                      <a:solidFill>
                        <a:srgbClr val="7E8C8D"/>
                      </a:solidFill>
                      <a:prstDash val="solid"/>
                      <a:round/>
                      <a:headEnd type="none" w="med" len="med"/>
                      <a:tailEnd type="none" w="med" len="med"/>
                    </a:lnT>
                    <a:lnB w="4763" cap="flat" cmpd="sng" algn="ctr">
                      <a:solidFill>
                        <a:srgbClr val="7E8C8D"/>
                      </a:solidFill>
                      <a:prstDash val="solid"/>
                      <a:round/>
                      <a:headEnd type="none" w="med" len="med"/>
                      <a:tailEnd type="none" w="med" len="med"/>
                    </a:lnB>
                    <a:solidFill>
                      <a:srgbClr val="F4F4F4"/>
                    </a:solidFill>
                  </a:tcPr>
                </a:tc>
                <a:tc>
                  <a:txBody>
                    <a:bodyPr/>
                    <a:lstStyle/>
                    <a:p>
                      <a:pPr algn="l" fontAlgn="t"/>
                      <a:r>
                        <a:rPr lang="en-US" sz="1050" dirty="0">
                          <a:solidFill>
                            <a:srgbClr val="C00000"/>
                          </a:solidFill>
                          <a:effectLst/>
                        </a:rPr>
                        <a:t>February 13, 2023</a:t>
                      </a:r>
                    </a:p>
                  </a:txBody>
                  <a:tcPr marL="4248" marR="4248" marT="4248" marB="4248">
                    <a:lnL w="4763" cap="flat" cmpd="sng" algn="ctr">
                      <a:solidFill>
                        <a:srgbClr val="7E8C8D"/>
                      </a:solidFill>
                      <a:prstDash val="solid"/>
                      <a:round/>
                      <a:headEnd type="none" w="med" len="med"/>
                      <a:tailEnd type="none" w="med" len="med"/>
                    </a:lnL>
                    <a:lnR w="4763" cap="flat" cmpd="sng" algn="ctr">
                      <a:solidFill>
                        <a:srgbClr val="7E8C8D"/>
                      </a:solidFill>
                      <a:prstDash val="solid"/>
                      <a:round/>
                      <a:headEnd type="none" w="med" len="med"/>
                      <a:tailEnd type="none" w="med" len="med"/>
                    </a:lnR>
                    <a:lnT w="4763" cap="flat" cmpd="sng" algn="ctr">
                      <a:solidFill>
                        <a:srgbClr val="7E8C8D"/>
                      </a:solidFill>
                      <a:prstDash val="solid"/>
                      <a:round/>
                      <a:headEnd type="none" w="med" len="med"/>
                      <a:tailEnd type="none" w="med" len="med"/>
                    </a:lnT>
                    <a:lnB w="4763" cap="flat" cmpd="sng" algn="ctr">
                      <a:solidFill>
                        <a:srgbClr val="7E8C8D"/>
                      </a:solidFill>
                      <a:prstDash val="solid"/>
                      <a:round/>
                      <a:headEnd type="none" w="med" len="med"/>
                      <a:tailEnd type="none" w="med" len="med"/>
                    </a:lnB>
                    <a:solidFill>
                      <a:srgbClr val="F4F4F4"/>
                    </a:solidFill>
                  </a:tcPr>
                </a:tc>
                <a:extLst>
                  <a:ext uri="{0D108BD9-81ED-4DB2-BD59-A6C34878D82A}">
                    <a16:rowId xmlns:a16="http://schemas.microsoft.com/office/drawing/2014/main" val="1184745508"/>
                  </a:ext>
                </a:extLst>
              </a:tr>
              <a:tr h="425153">
                <a:tc>
                  <a:txBody>
                    <a:bodyPr/>
                    <a:lstStyle/>
                    <a:p>
                      <a:pPr algn="l" fontAlgn="t"/>
                      <a:r>
                        <a:rPr lang="en-US" sz="1050" i="1" dirty="0">
                          <a:solidFill>
                            <a:schemeClr val="bg2">
                              <a:lumMod val="25000"/>
                            </a:schemeClr>
                          </a:solidFill>
                          <a:effectLst/>
                        </a:rPr>
                        <a:t>Mid-semester TBP report review</a:t>
                      </a:r>
                    </a:p>
                  </a:txBody>
                  <a:tcPr marL="4248" marR="4248" marT="4248" marB="4248">
                    <a:lnL w="4763" cap="flat" cmpd="sng" algn="ctr">
                      <a:solidFill>
                        <a:srgbClr val="7E8C8D"/>
                      </a:solidFill>
                      <a:prstDash val="solid"/>
                      <a:round/>
                      <a:headEnd type="none" w="med" len="med"/>
                      <a:tailEnd type="none" w="med" len="med"/>
                    </a:lnL>
                    <a:lnR w="4763" cap="flat" cmpd="sng" algn="ctr">
                      <a:solidFill>
                        <a:srgbClr val="7E8C8D"/>
                      </a:solidFill>
                      <a:prstDash val="solid"/>
                      <a:round/>
                      <a:headEnd type="none" w="med" len="med"/>
                      <a:tailEnd type="none" w="med" len="med"/>
                    </a:lnR>
                    <a:lnT w="4763" cap="flat" cmpd="sng" algn="ctr">
                      <a:solidFill>
                        <a:srgbClr val="7E8C8D"/>
                      </a:solidFill>
                      <a:prstDash val="solid"/>
                      <a:round/>
                      <a:headEnd type="none" w="med" len="med"/>
                      <a:tailEnd type="none" w="med" len="med"/>
                    </a:lnT>
                    <a:lnB w="4763" cap="flat" cmpd="sng" algn="ctr">
                      <a:solidFill>
                        <a:srgbClr val="7E8C8D"/>
                      </a:solidFill>
                      <a:prstDash val="solid"/>
                      <a:round/>
                      <a:headEnd type="none" w="med" len="med"/>
                      <a:tailEnd type="none" w="med" len="med"/>
                    </a:lnB>
                    <a:solidFill>
                      <a:srgbClr val="FFFFFF"/>
                    </a:solidFill>
                  </a:tcPr>
                </a:tc>
                <a:tc>
                  <a:txBody>
                    <a:bodyPr/>
                    <a:lstStyle/>
                    <a:p>
                      <a:pPr algn="l" fontAlgn="t"/>
                      <a:r>
                        <a:rPr lang="en-US" sz="1050">
                          <a:solidFill>
                            <a:srgbClr val="C00000"/>
                          </a:solidFill>
                          <a:effectLst/>
                        </a:rPr>
                        <a:t>March 5, 2023</a:t>
                      </a:r>
                    </a:p>
                  </a:txBody>
                  <a:tcPr marL="4248" marR="4248" marT="4248" marB="4248">
                    <a:lnL w="4763" cap="flat" cmpd="sng" algn="ctr">
                      <a:solidFill>
                        <a:srgbClr val="7E8C8D"/>
                      </a:solidFill>
                      <a:prstDash val="solid"/>
                      <a:round/>
                      <a:headEnd type="none" w="med" len="med"/>
                      <a:tailEnd type="none" w="med" len="med"/>
                    </a:lnL>
                    <a:lnR w="4763" cap="flat" cmpd="sng" algn="ctr">
                      <a:solidFill>
                        <a:srgbClr val="7E8C8D"/>
                      </a:solidFill>
                      <a:prstDash val="solid"/>
                      <a:round/>
                      <a:headEnd type="none" w="med" len="med"/>
                      <a:tailEnd type="none" w="med" len="med"/>
                    </a:lnR>
                    <a:lnT w="4763" cap="flat" cmpd="sng" algn="ctr">
                      <a:solidFill>
                        <a:srgbClr val="7E8C8D"/>
                      </a:solidFill>
                      <a:prstDash val="solid"/>
                      <a:round/>
                      <a:headEnd type="none" w="med" len="med"/>
                      <a:tailEnd type="none" w="med" len="med"/>
                    </a:lnT>
                    <a:lnB w="4763" cap="flat" cmpd="sng" algn="ctr">
                      <a:solidFill>
                        <a:srgbClr val="7E8C8D"/>
                      </a:solidFill>
                      <a:prstDash val="solid"/>
                      <a:round/>
                      <a:headEnd type="none" w="med" len="med"/>
                      <a:tailEnd type="none" w="med" len="med"/>
                    </a:lnB>
                    <a:solidFill>
                      <a:srgbClr val="FFFFFF"/>
                    </a:solidFill>
                  </a:tcPr>
                </a:tc>
                <a:extLst>
                  <a:ext uri="{0D108BD9-81ED-4DB2-BD59-A6C34878D82A}">
                    <a16:rowId xmlns:a16="http://schemas.microsoft.com/office/drawing/2014/main" val="4249979274"/>
                  </a:ext>
                </a:extLst>
              </a:tr>
              <a:tr h="528744">
                <a:tc>
                  <a:txBody>
                    <a:bodyPr/>
                    <a:lstStyle/>
                    <a:p>
                      <a:pPr algn="l" fontAlgn="t"/>
                      <a:r>
                        <a:rPr lang="en-US" sz="1050" i="1">
                          <a:solidFill>
                            <a:schemeClr val="bg2">
                              <a:lumMod val="25000"/>
                            </a:schemeClr>
                          </a:solidFill>
                          <a:effectLst/>
                        </a:rPr>
                        <a:t>Last conditional TBP processing of semester</a:t>
                      </a:r>
                    </a:p>
                  </a:txBody>
                  <a:tcPr marL="4248" marR="4248" marT="4248" marB="4248">
                    <a:lnL w="4763" cap="flat" cmpd="sng" algn="ctr">
                      <a:solidFill>
                        <a:srgbClr val="7E8C8D"/>
                      </a:solidFill>
                      <a:prstDash val="solid"/>
                      <a:round/>
                      <a:headEnd type="none" w="med" len="med"/>
                      <a:tailEnd type="none" w="med" len="med"/>
                    </a:lnL>
                    <a:lnR w="4763" cap="flat" cmpd="sng" algn="ctr">
                      <a:solidFill>
                        <a:srgbClr val="7E8C8D"/>
                      </a:solidFill>
                      <a:prstDash val="solid"/>
                      <a:round/>
                      <a:headEnd type="none" w="med" len="med"/>
                      <a:tailEnd type="none" w="med" len="med"/>
                    </a:lnR>
                    <a:lnT w="4763" cap="flat" cmpd="sng" algn="ctr">
                      <a:solidFill>
                        <a:srgbClr val="7E8C8D"/>
                      </a:solidFill>
                      <a:prstDash val="solid"/>
                      <a:round/>
                      <a:headEnd type="none" w="med" len="med"/>
                      <a:tailEnd type="none" w="med" len="med"/>
                    </a:lnT>
                    <a:lnB w="4763" cap="flat" cmpd="sng" algn="ctr">
                      <a:solidFill>
                        <a:srgbClr val="7E8C8D"/>
                      </a:solidFill>
                      <a:prstDash val="solid"/>
                      <a:round/>
                      <a:headEnd type="none" w="med" len="med"/>
                      <a:tailEnd type="none" w="med" len="med"/>
                    </a:lnB>
                    <a:solidFill>
                      <a:srgbClr val="F4F4F4"/>
                    </a:solidFill>
                  </a:tcPr>
                </a:tc>
                <a:tc>
                  <a:txBody>
                    <a:bodyPr/>
                    <a:lstStyle/>
                    <a:p>
                      <a:pPr algn="l" fontAlgn="t"/>
                      <a:r>
                        <a:rPr lang="en-US" sz="1050">
                          <a:solidFill>
                            <a:srgbClr val="C00000"/>
                          </a:solidFill>
                          <a:effectLst/>
                        </a:rPr>
                        <a:t>May 23, 2023</a:t>
                      </a:r>
                    </a:p>
                  </a:txBody>
                  <a:tcPr marL="4248" marR="4248" marT="4248" marB="4248">
                    <a:lnL w="4763" cap="flat" cmpd="sng" algn="ctr">
                      <a:solidFill>
                        <a:srgbClr val="7E8C8D"/>
                      </a:solidFill>
                      <a:prstDash val="solid"/>
                      <a:round/>
                      <a:headEnd type="none" w="med" len="med"/>
                      <a:tailEnd type="none" w="med" len="med"/>
                    </a:lnL>
                    <a:lnR w="4763" cap="flat" cmpd="sng" algn="ctr">
                      <a:solidFill>
                        <a:srgbClr val="7E8C8D"/>
                      </a:solidFill>
                      <a:prstDash val="solid"/>
                      <a:round/>
                      <a:headEnd type="none" w="med" len="med"/>
                      <a:tailEnd type="none" w="med" len="med"/>
                    </a:lnR>
                    <a:lnT w="4763" cap="flat" cmpd="sng" algn="ctr">
                      <a:solidFill>
                        <a:srgbClr val="7E8C8D"/>
                      </a:solidFill>
                      <a:prstDash val="solid"/>
                      <a:round/>
                      <a:headEnd type="none" w="med" len="med"/>
                      <a:tailEnd type="none" w="med" len="med"/>
                    </a:lnT>
                    <a:lnB w="4763" cap="flat" cmpd="sng" algn="ctr">
                      <a:solidFill>
                        <a:srgbClr val="7E8C8D"/>
                      </a:solidFill>
                      <a:prstDash val="solid"/>
                      <a:round/>
                      <a:headEnd type="none" w="med" len="med"/>
                      <a:tailEnd type="none" w="med" len="med"/>
                    </a:lnB>
                    <a:solidFill>
                      <a:srgbClr val="F4F4F4"/>
                    </a:solidFill>
                  </a:tcPr>
                </a:tc>
                <a:extLst>
                  <a:ext uri="{0D108BD9-81ED-4DB2-BD59-A6C34878D82A}">
                    <a16:rowId xmlns:a16="http://schemas.microsoft.com/office/drawing/2014/main" val="4207630432"/>
                  </a:ext>
                </a:extLst>
              </a:tr>
              <a:tr h="425153">
                <a:tc>
                  <a:txBody>
                    <a:bodyPr/>
                    <a:lstStyle/>
                    <a:p>
                      <a:pPr algn="l" fontAlgn="t"/>
                      <a:r>
                        <a:rPr lang="en-US" sz="1050" i="1">
                          <a:solidFill>
                            <a:schemeClr val="bg2">
                              <a:lumMod val="25000"/>
                            </a:schemeClr>
                          </a:solidFill>
                          <a:effectLst/>
                        </a:rPr>
                        <a:t>TBP final calculation (actual support)</a:t>
                      </a:r>
                    </a:p>
                  </a:txBody>
                  <a:tcPr marL="4248" marR="4248" marT="4248" marB="4248">
                    <a:lnL w="4763" cap="flat" cmpd="sng" algn="ctr">
                      <a:solidFill>
                        <a:srgbClr val="7E8C8D"/>
                      </a:solidFill>
                      <a:prstDash val="solid"/>
                      <a:round/>
                      <a:headEnd type="none" w="med" len="med"/>
                      <a:tailEnd type="none" w="med" len="med"/>
                    </a:lnL>
                    <a:lnR w="4763" cap="flat" cmpd="sng" algn="ctr">
                      <a:solidFill>
                        <a:srgbClr val="7E8C8D"/>
                      </a:solidFill>
                      <a:prstDash val="solid"/>
                      <a:round/>
                      <a:headEnd type="none" w="med" len="med"/>
                      <a:tailEnd type="none" w="med" len="med"/>
                    </a:lnR>
                    <a:lnT w="4763" cap="flat" cmpd="sng" algn="ctr">
                      <a:solidFill>
                        <a:srgbClr val="7E8C8D"/>
                      </a:solidFill>
                      <a:prstDash val="solid"/>
                      <a:round/>
                      <a:headEnd type="none" w="med" len="med"/>
                      <a:tailEnd type="none" w="med" len="med"/>
                    </a:lnT>
                    <a:lnB w="4763" cap="flat" cmpd="sng" algn="ctr">
                      <a:solidFill>
                        <a:srgbClr val="7E8C8D"/>
                      </a:solidFill>
                      <a:prstDash val="solid"/>
                      <a:round/>
                      <a:headEnd type="none" w="med" len="med"/>
                      <a:tailEnd type="none" w="med" len="med"/>
                    </a:lnB>
                    <a:solidFill>
                      <a:srgbClr val="FFFFFF"/>
                    </a:solidFill>
                  </a:tcPr>
                </a:tc>
                <a:tc>
                  <a:txBody>
                    <a:bodyPr/>
                    <a:lstStyle/>
                    <a:p>
                      <a:pPr algn="l" fontAlgn="t"/>
                      <a:r>
                        <a:rPr lang="en-US" sz="1050" dirty="0">
                          <a:solidFill>
                            <a:srgbClr val="C00000"/>
                          </a:solidFill>
                          <a:effectLst/>
                        </a:rPr>
                        <a:t>May 26, 2023</a:t>
                      </a:r>
                    </a:p>
                  </a:txBody>
                  <a:tcPr marL="4248" marR="4248" marT="4248" marB="4248">
                    <a:lnL w="4763" cap="flat" cmpd="sng" algn="ctr">
                      <a:solidFill>
                        <a:srgbClr val="7E8C8D"/>
                      </a:solidFill>
                      <a:prstDash val="solid"/>
                      <a:round/>
                      <a:headEnd type="none" w="med" len="med"/>
                      <a:tailEnd type="none" w="med" len="med"/>
                    </a:lnL>
                    <a:lnR w="4763" cap="flat" cmpd="sng" algn="ctr">
                      <a:solidFill>
                        <a:srgbClr val="7E8C8D"/>
                      </a:solidFill>
                      <a:prstDash val="solid"/>
                      <a:round/>
                      <a:headEnd type="none" w="med" len="med"/>
                      <a:tailEnd type="none" w="med" len="med"/>
                    </a:lnR>
                    <a:lnT w="4763" cap="flat" cmpd="sng" algn="ctr">
                      <a:solidFill>
                        <a:srgbClr val="7E8C8D"/>
                      </a:solidFill>
                      <a:prstDash val="solid"/>
                      <a:round/>
                      <a:headEnd type="none" w="med" len="med"/>
                      <a:tailEnd type="none" w="med" len="med"/>
                    </a:lnT>
                    <a:lnB w="4763" cap="flat" cmpd="sng" algn="ctr">
                      <a:solidFill>
                        <a:srgbClr val="7E8C8D"/>
                      </a:solidFill>
                      <a:prstDash val="solid"/>
                      <a:round/>
                      <a:headEnd type="none" w="med" len="med"/>
                      <a:tailEnd type="none" w="med" len="med"/>
                    </a:lnB>
                    <a:solidFill>
                      <a:srgbClr val="FFFFFF"/>
                    </a:solidFill>
                  </a:tcPr>
                </a:tc>
                <a:extLst>
                  <a:ext uri="{0D108BD9-81ED-4DB2-BD59-A6C34878D82A}">
                    <a16:rowId xmlns:a16="http://schemas.microsoft.com/office/drawing/2014/main" val="2624937414"/>
                  </a:ext>
                </a:extLst>
              </a:tr>
              <a:tr h="452488">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050" i="1" dirty="0">
                          <a:solidFill>
                            <a:schemeClr val="bg2">
                              <a:lumMod val="25000"/>
                            </a:schemeClr>
                          </a:solidFill>
                          <a:effectLst/>
                        </a:rPr>
                        <a:t>Overrides/corrections due by 5:00pm</a:t>
                      </a:r>
                    </a:p>
                    <a:p>
                      <a:pPr algn="l" fontAlgn="t"/>
                      <a:endParaRPr lang="en-US" sz="1050" i="1" dirty="0">
                        <a:solidFill>
                          <a:schemeClr val="bg2">
                            <a:lumMod val="25000"/>
                          </a:schemeClr>
                        </a:solidFill>
                        <a:effectLst/>
                      </a:endParaRPr>
                    </a:p>
                  </a:txBody>
                  <a:tcPr marL="4248" marR="4248" marT="4248" marB="4248">
                    <a:lnL w="4763" cap="flat" cmpd="sng" algn="ctr">
                      <a:solidFill>
                        <a:srgbClr val="7E8C8D"/>
                      </a:solidFill>
                      <a:prstDash val="solid"/>
                      <a:round/>
                      <a:headEnd type="none" w="med" len="med"/>
                      <a:tailEnd type="none" w="med" len="med"/>
                    </a:lnL>
                    <a:lnR w="4763" cap="flat" cmpd="sng" algn="ctr">
                      <a:solidFill>
                        <a:srgbClr val="7E8C8D"/>
                      </a:solidFill>
                      <a:prstDash val="solid"/>
                      <a:round/>
                      <a:headEnd type="none" w="med" len="med"/>
                      <a:tailEnd type="none" w="med" len="med"/>
                    </a:lnR>
                    <a:lnT w="4763" cap="flat" cmpd="sng" algn="ctr">
                      <a:solidFill>
                        <a:srgbClr val="7E8C8D"/>
                      </a:solidFill>
                      <a:prstDash val="solid"/>
                      <a:round/>
                      <a:headEnd type="none" w="med" len="med"/>
                      <a:tailEnd type="none" w="med" len="med"/>
                    </a:lnT>
                    <a:lnB w="4763" cap="flat" cmpd="sng" algn="ctr">
                      <a:solidFill>
                        <a:srgbClr val="7E8C8D"/>
                      </a:solidFill>
                      <a:prstDash val="solid"/>
                      <a:round/>
                      <a:headEnd type="none" w="med" len="med"/>
                      <a:tailEnd type="none" w="med" len="med"/>
                    </a:lnB>
                    <a:solidFill>
                      <a:srgbClr val="F4F4F4"/>
                    </a:solidFill>
                  </a:tcPr>
                </a:tc>
                <a:tc>
                  <a:txBody>
                    <a:bodyPr/>
                    <a:lstStyle/>
                    <a:p>
                      <a:pPr algn="l" fontAlgn="t"/>
                      <a:r>
                        <a:rPr lang="en-US" sz="1050" dirty="0">
                          <a:solidFill>
                            <a:srgbClr val="C00000"/>
                          </a:solidFill>
                          <a:effectLst/>
                        </a:rPr>
                        <a:t>June 7, 2023</a:t>
                      </a:r>
                    </a:p>
                  </a:txBody>
                  <a:tcPr marL="4248" marR="4248" marT="4248" marB="4248">
                    <a:lnL w="4763" cap="flat" cmpd="sng" algn="ctr">
                      <a:solidFill>
                        <a:srgbClr val="7E8C8D"/>
                      </a:solidFill>
                      <a:prstDash val="solid"/>
                      <a:round/>
                      <a:headEnd type="none" w="med" len="med"/>
                      <a:tailEnd type="none" w="med" len="med"/>
                    </a:lnL>
                    <a:lnR w="4763" cap="flat" cmpd="sng" algn="ctr">
                      <a:solidFill>
                        <a:srgbClr val="7E8C8D"/>
                      </a:solidFill>
                      <a:prstDash val="solid"/>
                      <a:round/>
                      <a:headEnd type="none" w="med" len="med"/>
                      <a:tailEnd type="none" w="med" len="med"/>
                    </a:lnR>
                    <a:lnT w="4763" cap="flat" cmpd="sng" algn="ctr">
                      <a:solidFill>
                        <a:srgbClr val="7E8C8D"/>
                      </a:solidFill>
                      <a:prstDash val="solid"/>
                      <a:round/>
                      <a:headEnd type="none" w="med" len="med"/>
                      <a:tailEnd type="none" w="med" len="med"/>
                    </a:lnT>
                    <a:lnB w="4763" cap="flat" cmpd="sng" algn="ctr">
                      <a:solidFill>
                        <a:srgbClr val="7E8C8D"/>
                      </a:solidFill>
                      <a:prstDash val="solid"/>
                      <a:round/>
                      <a:headEnd type="none" w="med" len="med"/>
                      <a:tailEnd type="none" w="med" len="med"/>
                    </a:lnB>
                    <a:solidFill>
                      <a:srgbClr val="F4F4F4"/>
                    </a:solidFill>
                  </a:tcPr>
                </a:tc>
                <a:extLst>
                  <a:ext uri="{0D108BD9-81ED-4DB2-BD59-A6C34878D82A}">
                    <a16:rowId xmlns:a16="http://schemas.microsoft.com/office/drawing/2014/main" val="2233377991"/>
                  </a:ext>
                </a:extLst>
              </a:tr>
            </a:tbl>
          </a:graphicData>
        </a:graphic>
      </p:graphicFrame>
      <p:graphicFrame>
        <p:nvGraphicFramePr>
          <p:cNvPr id="6" name="Table 5">
            <a:extLst>
              <a:ext uri="{FF2B5EF4-FFF2-40B4-BE49-F238E27FC236}">
                <a16:creationId xmlns:a16="http://schemas.microsoft.com/office/drawing/2014/main" id="{F8A592ED-A00E-05C2-9796-FCE4E28C1406}"/>
              </a:ext>
            </a:extLst>
          </p:cNvPr>
          <p:cNvGraphicFramePr>
            <a:graphicFrameLocks noGrp="1"/>
          </p:cNvGraphicFramePr>
          <p:nvPr>
            <p:extLst>
              <p:ext uri="{D42A27DB-BD31-4B8C-83A1-F6EECF244321}">
                <p14:modId xmlns:p14="http://schemas.microsoft.com/office/powerpoint/2010/main" val="2086858527"/>
              </p:ext>
            </p:extLst>
          </p:nvPr>
        </p:nvGraphicFramePr>
        <p:xfrm>
          <a:off x="3131500" y="1342747"/>
          <a:ext cx="5928999" cy="328536"/>
        </p:xfrm>
        <a:graphic>
          <a:graphicData uri="http://schemas.openxmlformats.org/drawingml/2006/table">
            <a:tbl>
              <a:tblPr/>
              <a:tblGrid>
                <a:gridCol w="1976333">
                  <a:extLst>
                    <a:ext uri="{9D8B030D-6E8A-4147-A177-3AD203B41FA5}">
                      <a16:colId xmlns:a16="http://schemas.microsoft.com/office/drawing/2014/main" val="1150825004"/>
                    </a:ext>
                  </a:extLst>
                </a:gridCol>
                <a:gridCol w="1976333">
                  <a:extLst>
                    <a:ext uri="{9D8B030D-6E8A-4147-A177-3AD203B41FA5}">
                      <a16:colId xmlns:a16="http://schemas.microsoft.com/office/drawing/2014/main" val="2504820720"/>
                    </a:ext>
                  </a:extLst>
                </a:gridCol>
                <a:gridCol w="1976333">
                  <a:extLst>
                    <a:ext uri="{9D8B030D-6E8A-4147-A177-3AD203B41FA5}">
                      <a16:colId xmlns:a16="http://schemas.microsoft.com/office/drawing/2014/main" val="1604450033"/>
                    </a:ext>
                  </a:extLst>
                </a:gridCol>
              </a:tblGrid>
              <a:tr h="308689">
                <a:tc>
                  <a:txBody>
                    <a:bodyPr/>
                    <a:lstStyle/>
                    <a:p>
                      <a:pPr algn="l" fontAlgn="t"/>
                      <a:r>
                        <a:rPr lang="en-US" sz="1050" i="1" dirty="0">
                          <a:solidFill>
                            <a:schemeClr val="bg2">
                              <a:lumMod val="25000"/>
                            </a:schemeClr>
                          </a:solidFill>
                          <a:effectLst/>
                        </a:rPr>
                        <a:t>Fall 2022</a:t>
                      </a:r>
                    </a:p>
                  </a:txBody>
                  <a:tcPr marL="4248" marR="4248" marT="4248" marB="4248">
                    <a:lnL w="4763" cap="flat" cmpd="sng" algn="ctr">
                      <a:solidFill>
                        <a:srgbClr val="7E8C8D"/>
                      </a:solidFill>
                      <a:prstDash val="solid"/>
                      <a:round/>
                      <a:headEnd type="none" w="med" len="med"/>
                      <a:tailEnd type="none" w="med" len="med"/>
                    </a:lnL>
                    <a:lnR w="4763" cap="flat" cmpd="sng" algn="ctr">
                      <a:solidFill>
                        <a:srgbClr val="7E8C8D"/>
                      </a:solidFill>
                      <a:prstDash val="solid"/>
                      <a:round/>
                      <a:headEnd type="none" w="med" len="med"/>
                      <a:tailEnd type="none" w="med" len="med"/>
                    </a:lnR>
                    <a:lnT w="4763" cap="flat" cmpd="sng" algn="ctr">
                      <a:solidFill>
                        <a:srgbClr val="7E8C8D"/>
                      </a:solidFill>
                      <a:prstDash val="solid"/>
                      <a:round/>
                      <a:headEnd type="none" w="med" len="med"/>
                      <a:tailEnd type="none" w="med" len="med"/>
                    </a:lnT>
                    <a:lnB w="4763" cap="flat" cmpd="sng" algn="ctr">
                      <a:solidFill>
                        <a:srgbClr val="7E8C8D"/>
                      </a:solidFill>
                      <a:prstDash val="solid"/>
                      <a:round/>
                      <a:headEnd type="none" w="med" len="med"/>
                      <a:tailEnd type="none" w="med" len="med"/>
                    </a:lnB>
                    <a:solidFill>
                      <a:srgbClr val="F4F4F4"/>
                    </a:solidFill>
                  </a:tcPr>
                </a:tc>
                <a:tc>
                  <a:txBody>
                    <a:bodyPr/>
                    <a:lstStyle/>
                    <a:p>
                      <a:pPr algn="l" fontAlgn="t"/>
                      <a:r>
                        <a:rPr lang="en-US" sz="1050" i="1" dirty="0">
                          <a:solidFill>
                            <a:schemeClr val="bg2">
                              <a:lumMod val="25000"/>
                            </a:schemeClr>
                          </a:solidFill>
                          <a:effectLst/>
                        </a:rPr>
                        <a:t>Overrides/corrections due by 5:00pm</a:t>
                      </a:r>
                    </a:p>
                  </a:txBody>
                  <a:tcPr marL="4248" marR="4248" marT="4248" marB="4248">
                    <a:lnL w="4763" cap="flat" cmpd="sng" algn="ctr">
                      <a:solidFill>
                        <a:srgbClr val="7E8C8D"/>
                      </a:solidFill>
                      <a:prstDash val="solid"/>
                      <a:round/>
                      <a:headEnd type="none" w="med" len="med"/>
                      <a:tailEnd type="none" w="med" len="med"/>
                    </a:lnL>
                    <a:lnR w="4763" cap="flat" cmpd="sng" algn="ctr">
                      <a:solidFill>
                        <a:srgbClr val="7E8C8D"/>
                      </a:solidFill>
                      <a:prstDash val="solid"/>
                      <a:round/>
                      <a:headEnd type="none" w="med" len="med"/>
                      <a:tailEnd type="none" w="med" len="med"/>
                    </a:lnR>
                    <a:lnT w="4763" cap="flat" cmpd="sng" algn="ctr">
                      <a:solidFill>
                        <a:srgbClr val="7E8C8D"/>
                      </a:solidFill>
                      <a:prstDash val="solid"/>
                      <a:round/>
                      <a:headEnd type="none" w="med" len="med"/>
                      <a:tailEnd type="none" w="med" len="med"/>
                    </a:lnT>
                    <a:lnB w="4763" cap="flat" cmpd="sng" algn="ctr">
                      <a:solidFill>
                        <a:srgbClr val="7E8C8D"/>
                      </a:solidFill>
                      <a:prstDash val="solid"/>
                      <a:round/>
                      <a:headEnd type="none" w="med" len="med"/>
                      <a:tailEnd type="none" w="med" len="med"/>
                    </a:lnB>
                    <a:solidFill>
                      <a:srgbClr val="F4F4F4"/>
                    </a:solidFill>
                  </a:tcPr>
                </a:tc>
                <a:tc>
                  <a:txBody>
                    <a:bodyPr/>
                    <a:lstStyle/>
                    <a:p>
                      <a:pPr algn="l" fontAlgn="t"/>
                      <a:r>
                        <a:rPr lang="en-US" sz="1050" dirty="0">
                          <a:solidFill>
                            <a:srgbClr val="C00000"/>
                          </a:solidFill>
                          <a:effectLst/>
                        </a:rPr>
                        <a:t>January 23, 2023</a:t>
                      </a:r>
                    </a:p>
                  </a:txBody>
                  <a:tcPr marL="4248" marR="4248" marT="4248" marB="4248">
                    <a:lnL w="4763" cap="flat" cmpd="sng" algn="ctr">
                      <a:solidFill>
                        <a:srgbClr val="7E8C8D"/>
                      </a:solidFill>
                      <a:prstDash val="solid"/>
                      <a:round/>
                      <a:headEnd type="none" w="med" len="med"/>
                      <a:tailEnd type="none" w="med" len="med"/>
                    </a:lnL>
                    <a:lnR w="4763" cap="flat" cmpd="sng" algn="ctr">
                      <a:solidFill>
                        <a:srgbClr val="7E8C8D"/>
                      </a:solidFill>
                      <a:prstDash val="solid"/>
                      <a:round/>
                      <a:headEnd type="none" w="med" len="med"/>
                      <a:tailEnd type="none" w="med" len="med"/>
                    </a:lnR>
                    <a:lnT w="4763" cap="flat" cmpd="sng" algn="ctr">
                      <a:solidFill>
                        <a:srgbClr val="7E8C8D"/>
                      </a:solidFill>
                      <a:prstDash val="solid"/>
                      <a:round/>
                      <a:headEnd type="none" w="med" len="med"/>
                      <a:tailEnd type="none" w="med" len="med"/>
                    </a:lnT>
                    <a:lnB w="4763" cap="flat" cmpd="sng" algn="ctr">
                      <a:solidFill>
                        <a:srgbClr val="7E8C8D"/>
                      </a:solidFill>
                      <a:prstDash val="solid"/>
                      <a:round/>
                      <a:headEnd type="none" w="med" len="med"/>
                      <a:tailEnd type="none" w="med" len="med"/>
                    </a:lnB>
                    <a:solidFill>
                      <a:srgbClr val="F4F4F4"/>
                    </a:solidFill>
                  </a:tcPr>
                </a:tc>
                <a:extLst>
                  <a:ext uri="{0D108BD9-81ED-4DB2-BD59-A6C34878D82A}">
                    <a16:rowId xmlns:a16="http://schemas.microsoft.com/office/drawing/2014/main" val="3389909579"/>
                  </a:ext>
                </a:extLst>
              </a:tr>
            </a:tbl>
          </a:graphicData>
        </a:graphic>
      </p:graphicFrame>
    </p:spTree>
    <p:extLst>
      <p:ext uri="{BB962C8B-B14F-4D97-AF65-F5344CB8AC3E}">
        <p14:creationId xmlns:p14="http://schemas.microsoft.com/office/powerpoint/2010/main" val="2951629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FF723BF4-94AB-443B-552E-D1656723544E}"/>
              </a:ext>
            </a:extLst>
          </p:cNvPr>
          <p:cNvSpPr txBox="1">
            <a:spLocks/>
          </p:cNvSpPr>
          <p:nvPr/>
        </p:nvSpPr>
        <p:spPr>
          <a:xfrm>
            <a:off x="1802617" y="980661"/>
            <a:ext cx="8808457" cy="518432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US" sz="1600" u="sng" dirty="0">
              <a:solidFill>
                <a:schemeClr val="bg2">
                  <a:lumMod val="10000"/>
                </a:schemeClr>
              </a:solidFill>
            </a:endParaRPr>
          </a:p>
        </p:txBody>
      </p:sp>
      <p:sp>
        <p:nvSpPr>
          <p:cNvPr id="4" name="Title 1">
            <a:extLst>
              <a:ext uri="{FF2B5EF4-FFF2-40B4-BE49-F238E27FC236}">
                <a16:creationId xmlns:a16="http://schemas.microsoft.com/office/drawing/2014/main" id="{5B6346D6-CF64-6640-2C08-1A2700CAD614}"/>
              </a:ext>
            </a:extLst>
          </p:cNvPr>
          <p:cNvSpPr>
            <a:spLocks noGrp="1"/>
          </p:cNvSpPr>
          <p:nvPr>
            <p:ph type="title"/>
          </p:nvPr>
        </p:nvSpPr>
        <p:spPr>
          <a:xfrm>
            <a:off x="1885156" y="-565"/>
            <a:ext cx="8421688" cy="952236"/>
          </a:xfrm>
        </p:spPr>
        <p:txBody>
          <a:bodyPr/>
          <a:lstStyle/>
          <a:p>
            <a:pPr algn="ctr"/>
            <a:r>
              <a:rPr lang="en-US" dirty="0"/>
              <a:t>What does TB Cover?</a:t>
            </a:r>
          </a:p>
        </p:txBody>
      </p:sp>
      <p:graphicFrame>
        <p:nvGraphicFramePr>
          <p:cNvPr id="5" name="Table 5">
            <a:extLst>
              <a:ext uri="{FF2B5EF4-FFF2-40B4-BE49-F238E27FC236}">
                <a16:creationId xmlns:a16="http://schemas.microsoft.com/office/drawing/2014/main" id="{3BDA2797-D7A6-B2C1-E59A-9CEA03B970BF}"/>
              </a:ext>
            </a:extLst>
          </p:cNvPr>
          <p:cNvGraphicFramePr>
            <a:graphicFrameLocks noGrp="1"/>
          </p:cNvGraphicFramePr>
          <p:nvPr>
            <p:extLst>
              <p:ext uri="{D42A27DB-BD31-4B8C-83A1-F6EECF244321}">
                <p14:modId xmlns:p14="http://schemas.microsoft.com/office/powerpoint/2010/main" val="3902628827"/>
              </p:ext>
            </p:extLst>
          </p:nvPr>
        </p:nvGraphicFramePr>
        <p:xfrm>
          <a:off x="618267" y="1023997"/>
          <a:ext cx="10955466" cy="5125720"/>
        </p:xfrm>
        <a:graphic>
          <a:graphicData uri="http://schemas.openxmlformats.org/drawingml/2006/table">
            <a:tbl>
              <a:tblPr firstRow="1" bandRow="1">
                <a:tableStyleId>{5C22544A-7EE6-4342-B048-85BDC9FD1C3A}</a:tableStyleId>
              </a:tblPr>
              <a:tblGrid>
                <a:gridCol w="5477733">
                  <a:extLst>
                    <a:ext uri="{9D8B030D-6E8A-4147-A177-3AD203B41FA5}">
                      <a16:colId xmlns:a16="http://schemas.microsoft.com/office/drawing/2014/main" val="1957292870"/>
                    </a:ext>
                  </a:extLst>
                </a:gridCol>
                <a:gridCol w="5477733">
                  <a:extLst>
                    <a:ext uri="{9D8B030D-6E8A-4147-A177-3AD203B41FA5}">
                      <a16:colId xmlns:a16="http://schemas.microsoft.com/office/drawing/2014/main" val="491015793"/>
                    </a:ext>
                  </a:extLst>
                </a:gridCol>
              </a:tblGrid>
              <a:tr h="370840">
                <a:tc>
                  <a:txBody>
                    <a:bodyPr/>
                    <a:lstStyle/>
                    <a:p>
                      <a:r>
                        <a:rPr lang="en-US" dirty="0"/>
                        <a:t>Covers</a:t>
                      </a:r>
                    </a:p>
                  </a:txBody>
                  <a:tcPr/>
                </a:tc>
                <a:tc>
                  <a:txBody>
                    <a:bodyPr/>
                    <a:lstStyle/>
                    <a:p>
                      <a:r>
                        <a:rPr lang="en-US" dirty="0"/>
                        <a:t>Does not Cover</a:t>
                      </a:r>
                    </a:p>
                  </a:txBody>
                  <a:tcPr/>
                </a:tc>
                <a:extLst>
                  <a:ext uri="{0D108BD9-81ED-4DB2-BD59-A6C34878D82A}">
                    <a16:rowId xmlns:a16="http://schemas.microsoft.com/office/drawing/2014/main" val="769069451"/>
                  </a:ext>
                </a:extLst>
              </a:tr>
              <a:tr h="370840">
                <a:tc>
                  <a:txBody>
                    <a:bodyPr/>
                    <a:lstStyle/>
                    <a:p>
                      <a:pPr marL="285750" indent="-285750">
                        <a:spcBef>
                          <a:spcPts val="1200"/>
                        </a:spcBef>
                        <a:buFont typeface="Arial" panose="020B0604020202020204" pitchFamily="34" charset="0"/>
                        <a:buChar char="•"/>
                        <a:defRPr/>
                      </a:pPr>
                      <a:r>
                        <a:rPr lang="en-US" altLang="en-US" sz="1800" dirty="0"/>
                        <a:t>Resident tuition up to 12 graduate credits (up to 6 graduate credits during summer)</a:t>
                      </a:r>
                    </a:p>
                    <a:p>
                      <a:pPr marL="285750" indent="-285750">
                        <a:spcBef>
                          <a:spcPts val="1200"/>
                        </a:spcBef>
                        <a:buFont typeface="Arial" panose="020B0604020202020204" pitchFamily="34" charset="0"/>
                        <a:buChar char="•"/>
                        <a:defRPr/>
                      </a:pPr>
                      <a:r>
                        <a:rPr lang="en-US" altLang="en-US" sz="1800" dirty="0"/>
                        <a:t>Mandatory fees</a:t>
                      </a:r>
                    </a:p>
                    <a:p>
                      <a:pPr marL="285750" indent="-285750">
                        <a:spcBef>
                          <a:spcPts val="1200"/>
                        </a:spcBef>
                        <a:buFont typeface="Arial" panose="020B0604020202020204" pitchFamily="34" charset="0"/>
                        <a:buChar char="•"/>
                        <a:defRPr/>
                      </a:pPr>
                      <a:r>
                        <a:rPr lang="en-US" altLang="en-US" sz="1800" dirty="0"/>
                        <a:t>Non-resident waiver, where applicable and eligible</a:t>
                      </a:r>
                    </a:p>
                    <a:p>
                      <a:endParaRPr lang="en-US" dirty="0"/>
                    </a:p>
                  </a:txBody>
                  <a:tcPr/>
                </a:tc>
                <a:tc>
                  <a:txBody>
                    <a:bodyPr/>
                    <a:lstStyle/>
                    <a:p>
                      <a:pPr marL="285750" indent="-285750">
                        <a:spcBef>
                          <a:spcPts val="1200"/>
                        </a:spcBef>
                        <a:buFont typeface="Arial" panose="020B0604020202020204" pitchFamily="34" charset="0"/>
                        <a:buChar char="•"/>
                        <a:defRPr/>
                      </a:pPr>
                      <a:r>
                        <a:rPr lang="en-US" altLang="en-US" sz="1800" dirty="0"/>
                        <a:t>Differential tuition</a:t>
                      </a:r>
                    </a:p>
                    <a:p>
                      <a:pPr marL="285750" indent="-285750">
                        <a:spcBef>
                          <a:spcPts val="1200"/>
                        </a:spcBef>
                        <a:buFont typeface="Arial" panose="020B0604020202020204" pitchFamily="34" charset="0"/>
                        <a:buChar char="•"/>
                        <a:defRPr/>
                      </a:pPr>
                      <a:r>
                        <a:rPr lang="en-US" altLang="en-US" sz="1800" dirty="0"/>
                        <a:t>Fees outside of mandatory fees</a:t>
                      </a:r>
                    </a:p>
                    <a:p>
                      <a:pPr marL="285750" indent="-285750">
                        <a:spcBef>
                          <a:spcPts val="1200"/>
                        </a:spcBef>
                        <a:buFont typeface="Arial" panose="020B0604020202020204" pitchFamily="34" charset="0"/>
                        <a:buChar char="•"/>
                        <a:defRPr/>
                      </a:pPr>
                      <a:r>
                        <a:rPr lang="en-US" altLang="en-US" sz="1800" dirty="0"/>
                        <a:t>Undergraduate courses</a:t>
                      </a:r>
                    </a:p>
                    <a:p>
                      <a:pPr marL="285750" indent="-285750">
                        <a:spcBef>
                          <a:spcPts val="1200"/>
                        </a:spcBef>
                        <a:buFont typeface="Arial" panose="020B0604020202020204" pitchFamily="34" charset="0"/>
                        <a:buChar char="•"/>
                        <a:defRPr/>
                      </a:pPr>
                      <a:r>
                        <a:rPr lang="en-US" altLang="en-US" sz="1800" dirty="0"/>
                        <a:t>Repeated courses (outside those required by curriculum)</a:t>
                      </a:r>
                    </a:p>
                    <a:p>
                      <a:pPr marL="285750" indent="-285750">
                        <a:spcBef>
                          <a:spcPts val="1200"/>
                        </a:spcBef>
                        <a:buFont typeface="Arial" panose="020B0604020202020204" pitchFamily="34" charset="0"/>
                        <a:buChar char="•"/>
                        <a:defRPr/>
                      </a:pPr>
                      <a:r>
                        <a:rPr lang="en-US" altLang="en-US" sz="1800" dirty="0"/>
                        <a:t>Graduate credits exceeding 12.0</a:t>
                      </a:r>
                    </a:p>
                    <a:p>
                      <a:pPr marL="285750" indent="-285750">
                        <a:spcBef>
                          <a:spcPts val="1200"/>
                        </a:spcBef>
                        <a:buFont typeface="Arial" panose="020B0604020202020204" pitchFamily="34" charset="0"/>
                        <a:buChar char="•"/>
                        <a:defRPr/>
                      </a:pPr>
                      <a:r>
                        <a:rPr lang="en-US" altLang="en-US" sz="1800" dirty="0"/>
                        <a:t>Non-credit/continuing education courses</a:t>
                      </a:r>
                    </a:p>
                    <a:p>
                      <a:pPr marL="285750" indent="-285750">
                        <a:spcBef>
                          <a:spcPts val="1200"/>
                        </a:spcBef>
                        <a:buFont typeface="Arial" panose="020B0604020202020204" pitchFamily="34" charset="0"/>
                        <a:buChar char="•"/>
                        <a:defRPr/>
                      </a:pPr>
                      <a:r>
                        <a:rPr lang="en-US" altLang="en-US" sz="1800" dirty="0"/>
                        <a:t>Withdrawn courses</a:t>
                      </a:r>
                    </a:p>
                    <a:p>
                      <a:pPr marL="285750" indent="-285750">
                        <a:spcBef>
                          <a:spcPts val="1200"/>
                        </a:spcBef>
                        <a:buFont typeface="Arial" panose="020B0604020202020204" pitchFamily="34" charset="0"/>
                        <a:buChar char="•"/>
                        <a:defRPr/>
                      </a:pPr>
                      <a:r>
                        <a:rPr lang="en-US" altLang="en-US" sz="1800" dirty="0"/>
                        <a:t>Audited courses</a:t>
                      </a:r>
                    </a:p>
                    <a:p>
                      <a:pPr marL="285750" indent="-285750">
                        <a:spcBef>
                          <a:spcPts val="1200"/>
                        </a:spcBef>
                        <a:buFont typeface="Arial" panose="020B0604020202020204" pitchFamily="34" charset="0"/>
                        <a:buChar char="•"/>
                        <a:defRPr/>
                      </a:pPr>
                      <a:r>
                        <a:rPr lang="en-US" altLang="en-US" sz="1800" dirty="0"/>
                        <a:t>International student fees</a:t>
                      </a:r>
                    </a:p>
                    <a:p>
                      <a:pPr marL="285750" indent="-285750">
                        <a:spcBef>
                          <a:spcPts val="1200"/>
                        </a:spcBef>
                        <a:buFont typeface="Arial" panose="020B0604020202020204" pitchFamily="34" charset="0"/>
                        <a:buChar char="•"/>
                        <a:defRPr/>
                      </a:pPr>
                      <a:r>
                        <a:rPr lang="en-US" altLang="en-US" sz="1800" dirty="0"/>
                        <a:t>Non-resident waiver for RAs after reaching 84 cumulative graduate credits</a:t>
                      </a:r>
                    </a:p>
                  </a:txBody>
                  <a:tcPr/>
                </a:tc>
                <a:extLst>
                  <a:ext uri="{0D108BD9-81ED-4DB2-BD59-A6C34878D82A}">
                    <a16:rowId xmlns:a16="http://schemas.microsoft.com/office/drawing/2014/main" val="383069541"/>
                  </a:ext>
                </a:extLst>
              </a:tr>
            </a:tbl>
          </a:graphicData>
        </a:graphic>
      </p:graphicFrame>
    </p:spTree>
    <p:extLst>
      <p:ext uri="{BB962C8B-B14F-4D97-AF65-F5344CB8AC3E}">
        <p14:creationId xmlns:p14="http://schemas.microsoft.com/office/powerpoint/2010/main" val="21788344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4FB94-E24E-C611-AF6C-8EF57CC5E0B8}"/>
              </a:ext>
            </a:extLst>
          </p:cNvPr>
          <p:cNvSpPr>
            <a:spLocks noGrp="1"/>
          </p:cNvSpPr>
          <p:nvPr>
            <p:ph type="title"/>
          </p:nvPr>
        </p:nvSpPr>
        <p:spPr/>
        <p:txBody>
          <a:bodyPr/>
          <a:lstStyle/>
          <a:p>
            <a:r>
              <a:rPr lang="en-US" dirty="0"/>
              <a:t>Common Question 1</a:t>
            </a:r>
          </a:p>
        </p:txBody>
      </p:sp>
      <p:sp>
        <p:nvSpPr>
          <p:cNvPr id="4" name="Text Placeholder 3">
            <a:extLst>
              <a:ext uri="{FF2B5EF4-FFF2-40B4-BE49-F238E27FC236}">
                <a16:creationId xmlns:a16="http://schemas.microsoft.com/office/drawing/2014/main" id="{F2A51E33-3667-2C63-0165-0CD0719610F7}"/>
              </a:ext>
            </a:extLst>
          </p:cNvPr>
          <p:cNvSpPr>
            <a:spLocks noGrp="1"/>
          </p:cNvSpPr>
          <p:nvPr>
            <p:ph type="body" sz="half" idx="2"/>
          </p:nvPr>
        </p:nvSpPr>
        <p:spPr/>
        <p:txBody>
          <a:bodyPr/>
          <a:lstStyle/>
          <a:p>
            <a:r>
              <a:rPr lang="en-US" dirty="0"/>
              <a:t>“Tuition benefit covers graduate courses, does that include courses outside their program of study?”</a:t>
            </a:r>
          </a:p>
        </p:txBody>
      </p:sp>
      <p:sp>
        <p:nvSpPr>
          <p:cNvPr id="5" name="TextBox 4">
            <a:extLst>
              <a:ext uri="{FF2B5EF4-FFF2-40B4-BE49-F238E27FC236}">
                <a16:creationId xmlns:a16="http://schemas.microsoft.com/office/drawing/2014/main" id="{1530A3A9-B54F-9C63-B439-1AEF1AE155E6}"/>
              </a:ext>
            </a:extLst>
          </p:cNvPr>
          <p:cNvSpPr txBox="1"/>
          <p:nvPr/>
        </p:nvSpPr>
        <p:spPr>
          <a:xfrm>
            <a:off x="174877" y="2853576"/>
            <a:ext cx="6968508" cy="923330"/>
          </a:xfrm>
          <a:prstGeom prst="rect">
            <a:avLst/>
          </a:prstGeom>
          <a:noFill/>
        </p:spPr>
        <p:txBody>
          <a:bodyPr wrap="square" rtlCol="0">
            <a:spAutoFit/>
          </a:bodyPr>
          <a:lstStyle/>
          <a:p>
            <a:r>
              <a:rPr lang="en-US" dirty="0"/>
              <a:t>Yes. Tuition benefit covers all graduate level courses.</a:t>
            </a:r>
          </a:p>
          <a:p>
            <a:r>
              <a:rPr lang="en-US" dirty="0"/>
              <a:t>This includes courses outside of their career of study, so long as they are not continuing education or contract courses. </a:t>
            </a:r>
          </a:p>
        </p:txBody>
      </p:sp>
      <p:cxnSp>
        <p:nvCxnSpPr>
          <p:cNvPr id="7" name="Straight Connector 6">
            <a:extLst>
              <a:ext uri="{FF2B5EF4-FFF2-40B4-BE49-F238E27FC236}">
                <a16:creationId xmlns:a16="http://schemas.microsoft.com/office/drawing/2014/main" id="{40EA88AF-D17D-ED5C-432A-FF3C032FC0EB}"/>
              </a:ext>
            </a:extLst>
          </p:cNvPr>
          <p:cNvCxnSpPr/>
          <p:nvPr/>
        </p:nvCxnSpPr>
        <p:spPr>
          <a:xfrm>
            <a:off x="7271864" y="489702"/>
            <a:ext cx="0" cy="565107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13376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4FB94-E24E-C611-AF6C-8EF57CC5E0B8}"/>
              </a:ext>
            </a:extLst>
          </p:cNvPr>
          <p:cNvSpPr>
            <a:spLocks noGrp="1"/>
          </p:cNvSpPr>
          <p:nvPr>
            <p:ph type="title"/>
          </p:nvPr>
        </p:nvSpPr>
        <p:spPr/>
        <p:txBody>
          <a:bodyPr/>
          <a:lstStyle/>
          <a:p>
            <a:r>
              <a:rPr lang="en-US" dirty="0"/>
              <a:t>Common Question 2</a:t>
            </a:r>
          </a:p>
        </p:txBody>
      </p:sp>
      <p:sp>
        <p:nvSpPr>
          <p:cNvPr id="4" name="Text Placeholder 3">
            <a:extLst>
              <a:ext uri="{FF2B5EF4-FFF2-40B4-BE49-F238E27FC236}">
                <a16:creationId xmlns:a16="http://schemas.microsoft.com/office/drawing/2014/main" id="{F2A51E33-3667-2C63-0165-0CD0719610F7}"/>
              </a:ext>
            </a:extLst>
          </p:cNvPr>
          <p:cNvSpPr>
            <a:spLocks noGrp="1"/>
          </p:cNvSpPr>
          <p:nvPr>
            <p:ph type="body" sz="half" idx="2"/>
          </p:nvPr>
        </p:nvSpPr>
        <p:spPr/>
        <p:txBody>
          <a:bodyPr/>
          <a:lstStyle/>
          <a:p>
            <a:r>
              <a:rPr lang="en-US" dirty="0"/>
              <a:t>“A student’s tuition benefit is showing as multiple line items in their bill. Should I be concerned?”</a:t>
            </a:r>
          </a:p>
        </p:txBody>
      </p:sp>
      <p:sp>
        <p:nvSpPr>
          <p:cNvPr id="5" name="TextBox 4">
            <a:extLst>
              <a:ext uri="{FF2B5EF4-FFF2-40B4-BE49-F238E27FC236}">
                <a16:creationId xmlns:a16="http://schemas.microsoft.com/office/drawing/2014/main" id="{1530A3A9-B54F-9C63-B439-1AEF1AE155E6}"/>
              </a:ext>
            </a:extLst>
          </p:cNvPr>
          <p:cNvSpPr txBox="1"/>
          <p:nvPr/>
        </p:nvSpPr>
        <p:spPr>
          <a:xfrm>
            <a:off x="174877" y="2551837"/>
            <a:ext cx="6968508" cy="1754326"/>
          </a:xfrm>
          <a:prstGeom prst="rect">
            <a:avLst/>
          </a:prstGeom>
          <a:noFill/>
        </p:spPr>
        <p:txBody>
          <a:bodyPr wrap="square" rtlCol="0">
            <a:spAutoFit/>
          </a:bodyPr>
          <a:lstStyle/>
          <a:p>
            <a:r>
              <a:rPr lang="en-US" dirty="0"/>
              <a:t>Only if it seems there is some portion of their tuition benefit missing. Also, it is important to remember that in some cases it can take up to two business days for the entirety of their tuition benefit to post. This is especially true for students who are receiving non-resident waiver, as that will most commonly post separately from the remainder of the TB.</a:t>
            </a:r>
          </a:p>
        </p:txBody>
      </p:sp>
      <p:cxnSp>
        <p:nvCxnSpPr>
          <p:cNvPr id="7" name="Straight Connector 6">
            <a:extLst>
              <a:ext uri="{FF2B5EF4-FFF2-40B4-BE49-F238E27FC236}">
                <a16:creationId xmlns:a16="http://schemas.microsoft.com/office/drawing/2014/main" id="{40EA88AF-D17D-ED5C-432A-FF3C032FC0EB}"/>
              </a:ext>
            </a:extLst>
          </p:cNvPr>
          <p:cNvCxnSpPr/>
          <p:nvPr/>
        </p:nvCxnSpPr>
        <p:spPr>
          <a:xfrm>
            <a:off x="7271864" y="489702"/>
            <a:ext cx="0" cy="565107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67641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4FB94-E24E-C611-AF6C-8EF57CC5E0B8}"/>
              </a:ext>
            </a:extLst>
          </p:cNvPr>
          <p:cNvSpPr>
            <a:spLocks noGrp="1"/>
          </p:cNvSpPr>
          <p:nvPr>
            <p:ph type="title"/>
          </p:nvPr>
        </p:nvSpPr>
        <p:spPr/>
        <p:txBody>
          <a:bodyPr/>
          <a:lstStyle/>
          <a:p>
            <a:r>
              <a:rPr lang="en-US" dirty="0"/>
              <a:t>Common Question 3</a:t>
            </a:r>
          </a:p>
        </p:txBody>
      </p:sp>
      <p:sp>
        <p:nvSpPr>
          <p:cNvPr id="4" name="Text Placeholder 3">
            <a:extLst>
              <a:ext uri="{FF2B5EF4-FFF2-40B4-BE49-F238E27FC236}">
                <a16:creationId xmlns:a16="http://schemas.microsoft.com/office/drawing/2014/main" id="{F2A51E33-3667-2C63-0165-0CD0719610F7}"/>
              </a:ext>
            </a:extLst>
          </p:cNvPr>
          <p:cNvSpPr>
            <a:spLocks noGrp="1"/>
          </p:cNvSpPr>
          <p:nvPr>
            <p:ph type="body" sz="half" idx="2"/>
          </p:nvPr>
        </p:nvSpPr>
        <p:spPr/>
        <p:txBody>
          <a:bodyPr/>
          <a:lstStyle/>
          <a:p>
            <a:r>
              <a:rPr lang="en-US" dirty="0"/>
              <a:t>“We are looking to support a student on XTBP. How much should we expect to pay?”</a:t>
            </a:r>
          </a:p>
        </p:txBody>
      </p:sp>
      <p:cxnSp>
        <p:nvCxnSpPr>
          <p:cNvPr id="7" name="Straight Connector 6">
            <a:extLst>
              <a:ext uri="{FF2B5EF4-FFF2-40B4-BE49-F238E27FC236}">
                <a16:creationId xmlns:a16="http://schemas.microsoft.com/office/drawing/2014/main" id="{40EA88AF-D17D-ED5C-432A-FF3C032FC0EB}"/>
              </a:ext>
            </a:extLst>
          </p:cNvPr>
          <p:cNvCxnSpPr/>
          <p:nvPr/>
        </p:nvCxnSpPr>
        <p:spPr>
          <a:xfrm>
            <a:off x="7271864" y="489702"/>
            <a:ext cx="0" cy="5651079"/>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FC75DFC-BD62-CB47-0019-67C629EB2608}"/>
              </a:ext>
            </a:extLst>
          </p:cNvPr>
          <p:cNvSpPr txBox="1"/>
          <p:nvPr/>
        </p:nvSpPr>
        <p:spPr>
          <a:xfrm>
            <a:off x="174877" y="2136338"/>
            <a:ext cx="6968508" cy="2585323"/>
          </a:xfrm>
          <a:prstGeom prst="rect">
            <a:avLst/>
          </a:prstGeom>
          <a:noFill/>
        </p:spPr>
        <p:txBody>
          <a:bodyPr wrap="square" rtlCol="0">
            <a:spAutoFit/>
          </a:bodyPr>
          <a:lstStyle/>
          <a:p>
            <a:r>
              <a:rPr lang="en-US" dirty="0"/>
              <a:t>We do not assess tuition in our office, so we cannot guarantee certain costs. However, Income Accounting posts much of their tuition schedules online via their website which you can use as references for you needs. As a reminder: </a:t>
            </a:r>
            <a:r>
              <a:rPr lang="en-US" b="1" dirty="0" err="1"/>
              <a:t>xTBP</a:t>
            </a:r>
            <a:r>
              <a:rPr lang="en-US" b="1" dirty="0"/>
              <a:t> charges are resident tuition and mandatory fees. </a:t>
            </a:r>
          </a:p>
          <a:p>
            <a:endParaRPr lang="en-US" b="1" dirty="0"/>
          </a:p>
          <a:p>
            <a:r>
              <a:rPr lang="en-US" i="1" dirty="0"/>
              <a:t>Generally speaking, </a:t>
            </a:r>
            <a:r>
              <a:rPr lang="en-US" dirty="0"/>
              <a:t>we use the total of $5170 for full time enrollment when doing our general estimations for 100% benefit. You could do and anticipate similar.</a:t>
            </a:r>
            <a:endParaRPr lang="en-US" i="1" dirty="0"/>
          </a:p>
        </p:txBody>
      </p:sp>
    </p:spTree>
    <p:extLst>
      <p:ext uri="{BB962C8B-B14F-4D97-AF65-F5344CB8AC3E}">
        <p14:creationId xmlns:p14="http://schemas.microsoft.com/office/powerpoint/2010/main" val="26879341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4FB94-E24E-C611-AF6C-8EF57CC5E0B8}"/>
              </a:ext>
            </a:extLst>
          </p:cNvPr>
          <p:cNvSpPr>
            <a:spLocks noGrp="1"/>
          </p:cNvSpPr>
          <p:nvPr>
            <p:ph type="title"/>
          </p:nvPr>
        </p:nvSpPr>
        <p:spPr/>
        <p:txBody>
          <a:bodyPr/>
          <a:lstStyle/>
          <a:p>
            <a:r>
              <a:rPr lang="en-US" dirty="0"/>
              <a:t>Common Question 4</a:t>
            </a:r>
          </a:p>
        </p:txBody>
      </p:sp>
      <p:sp>
        <p:nvSpPr>
          <p:cNvPr id="4" name="Text Placeholder 3">
            <a:extLst>
              <a:ext uri="{FF2B5EF4-FFF2-40B4-BE49-F238E27FC236}">
                <a16:creationId xmlns:a16="http://schemas.microsoft.com/office/drawing/2014/main" id="{F2A51E33-3667-2C63-0165-0CD0719610F7}"/>
              </a:ext>
            </a:extLst>
          </p:cNvPr>
          <p:cNvSpPr>
            <a:spLocks noGrp="1"/>
          </p:cNvSpPr>
          <p:nvPr>
            <p:ph type="body" sz="half" idx="2"/>
          </p:nvPr>
        </p:nvSpPr>
        <p:spPr/>
        <p:txBody>
          <a:bodyPr/>
          <a:lstStyle/>
          <a:p>
            <a:r>
              <a:rPr lang="en-US" dirty="0"/>
              <a:t>“My student’s tuition benefit posted today, but it looks incomplete or is missing some amount. What’s going on?”</a:t>
            </a:r>
          </a:p>
        </p:txBody>
      </p:sp>
      <p:sp>
        <p:nvSpPr>
          <p:cNvPr id="5" name="TextBox 4">
            <a:extLst>
              <a:ext uri="{FF2B5EF4-FFF2-40B4-BE49-F238E27FC236}">
                <a16:creationId xmlns:a16="http://schemas.microsoft.com/office/drawing/2014/main" id="{1530A3A9-B54F-9C63-B439-1AEF1AE155E6}"/>
              </a:ext>
            </a:extLst>
          </p:cNvPr>
          <p:cNvSpPr txBox="1"/>
          <p:nvPr/>
        </p:nvSpPr>
        <p:spPr>
          <a:xfrm>
            <a:off x="174877" y="1997839"/>
            <a:ext cx="6968508" cy="2862322"/>
          </a:xfrm>
          <a:prstGeom prst="rect">
            <a:avLst/>
          </a:prstGeom>
          <a:noFill/>
        </p:spPr>
        <p:txBody>
          <a:bodyPr wrap="square" rtlCol="0">
            <a:spAutoFit/>
          </a:bodyPr>
          <a:lstStyle/>
          <a:p>
            <a:r>
              <a:rPr lang="en-US" dirty="0"/>
              <a:t>As mentioned in question 2, the non-resident waiver will generally show up as a separate line item in their bill and therefore will generally not show up at the same time as the tuition reduction.</a:t>
            </a:r>
          </a:p>
          <a:p>
            <a:endParaRPr lang="en-US" i="1" dirty="0"/>
          </a:p>
          <a:p>
            <a:r>
              <a:rPr lang="en-US" dirty="0"/>
              <a:t>If you have a student in this situation, it is best to give it the full two business days for processing as the remainder will likely show in time.</a:t>
            </a:r>
          </a:p>
          <a:p>
            <a:endParaRPr lang="en-US" dirty="0"/>
          </a:p>
          <a:p>
            <a:r>
              <a:rPr lang="en-US" dirty="0"/>
              <a:t>We usually see the non-resident waiver go through first, followed by the remaining non-resident tuition and mandatory fees.</a:t>
            </a:r>
          </a:p>
        </p:txBody>
      </p:sp>
      <p:cxnSp>
        <p:nvCxnSpPr>
          <p:cNvPr id="7" name="Straight Connector 6">
            <a:extLst>
              <a:ext uri="{FF2B5EF4-FFF2-40B4-BE49-F238E27FC236}">
                <a16:creationId xmlns:a16="http://schemas.microsoft.com/office/drawing/2014/main" id="{40EA88AF-D17D-ED5C-432A-FF3C032FC0EB}"/>
              </a:ext>
            </a:extLst>
          </p:cNvPr>
          <p:cNvCxnSpPr/>
          <p:nvPr/>
        </p:nvCxnSpPr>
        <p:spPr>
          <a:xfrm>
            <a:off x="7271864" y="489702"/>
            <a:ext cx="0" cy="565107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05332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4FB94-E24E-C611-AF6C-8EF57CC5E0B8}"/>
              </a:ext>
            </a:extLst>
          </p:cNvPr>
          <p:cNvSpPr>
            <a:spLocks noGrp="1"/>
          </p:cNvSpPr>
          <p:nvPr>
            <p:ph type="title"/>
          </p:nvPr>
        </p:nvSpPr>
        <p:spPr/>
        <p:txBody>
          <a:bodyPr/>
          <a:lstStyle/>
          <a:p>
            <a:r>
              <a:rPr lang="en-US" dirty="0"/>
              <a:t>Common Question 5</a:t>
            </a:r>
          </a:p>
        </p:txBody>
      </p:sp>
      <p:sp>
        <p:nvSpPr>
          <p:cNvPr id="4" name="Text Placeholder 3">
            <a:extLst>
              <a:ext uri="{FF2B5EF4-FFF2-40B4-BE49-F238E27FC236}">
                <a16:creationId xmlns:a16="http://schemas.microsoft.com/office/drawing/2014/main" id="{F2A51E33-3667-2C63-0165-0CD0719610F7}"/>
              </a:ext>
            </a:extLst>
          </p:cNvPr>
          <p:cNvSpPr>
            <a:spLocks noGrp="1"/>
          </p:cNvSpPr>
          <p:nvPr>
            <p:ph type="body" sz="half" idx="2"/>
          </p:nvPr>
        </p:nvSpPr>
        <p:spPr/>
        <p:txBody>
          <a:bodyPr/>
          <a:lstStyle/>
          <a:p>
            <a:r>
              <a:rPr lang="en-US" dirty="0"/>
              <a:t>“My student’s benefits disappeared for no reason. What’s going on?”</a:t>
            </a:r>
          </a:p>
        </p:txBody>
      </p:sp>
      <p:sp>
        <p:nvSpPr>
          <p:cNvPr id="5" name="TextBox 4">
            <a:extLst>
              <a:ext uri="{FF2B5EF4-FFF2-40B4-BE49-F238E27FC236}">
                <a16:creationId xmlns:a16="http://schemas.microsoft.com/office/drawing/2014/main" id="{1530A3A9-B54F-9C63-B439-1AEF1AE155E6}"/>
              </a:ext>
            </a:extLst>
          </p:cNvPr>
          <p:cNvSpPr txBox="1"/>
          <p:nvPr/>
        </p:nvSpPr>
        <p:spPr>
          <a:xfrm>
            <a:off x="174877" y="1305341"/>
            <a:ext cx="6968508" cy="4247317"/>
          </a:xfrm>
          <a:prstGeom prst="rect">
            <a:avLst/>
          </a:prstGeom>
          <a:noFill/>
        </p:spPr>
        <p:txBody>
          <a:bodyPr wrap="square" rtlCol="0">
            <a:spAutoFit/>
          </a:bodyPr>
          <a:lstStyle/>
          <a:p>
            <a:r>
              <a:rPr lang="en-US" dirty="0"/>
              <a:t>There is usually a reason that might not be immediately apparent.</a:t>
            </a:r>
          </a:p>
          <a:p>
            <a:r>
              <a:rPr lang="en-US" dirty="0"/>
              <a:t>As always, we would first suggest reviewing your reports to ensure that there are no error messages or outliers in their situation.</a:t>
            </a:r>
          </a:p>
          <a:p>
            <a:endParaRPr lang="en-US" dirty="0"/>
          </a:p>
          <a:p>
            <a:r>
              <a:rPr lang="en-US" dirty="0"/>
              <a:t>Common errors found on reports that would remove TB: FTE overages and Invalid job records for students on assistantships. </a:t>
            </a:r>
          </a:p>
          <a:p>
            <a:endParaRPr lang="en-US" dirty="0"/>
          </a:p>
          <a:p>
            <a:r>
              <a:rPr lang="en-US" dirty="0"/>
              <a:t>Especially this time of year, prior to tuition deadline, tuition benefits may go away for two particular reasons: Coordinators adjusted the tuition benefit record (which requires a student to sign again) and students dropping a class without immediately adding another course (usually they are waiting for permission codes).</a:t>
            </a:r>
          </a:p>
          <a:p>
            <a:endParaRPr lang="en-US" dirty="0"/>
          </a:p>
          <a:p>
            <a:r>
              <a:rPr lang="en-US" dirty="0"/>
              <a:t>As a reminder, the add/drop deadline is the same day as the tuition deadline.</a:t>
            </a:r>
          </a:p>
        </p:txBody>
      </p:sp>
      <p:cxnSp>
        <p:nvCxnSpPr>
          <p:cNvPr id="7" name="Straight Connector 6">
            <a:extLst>
              <a:ext uri="{FF2B5EF4-FFF2-40B4-BE49-F238E27FC236}">
                <a16:creationId xmlns:a16="http://schemas.microsoft.com/office/drawing/2014/main" id="{40EA88AF-D17D-ED5C-432A-FF3C032FC0EB}"/>
              </a:ext>
            </a:extLst>
          </p:cNvPr>
          <p:cNvCxnSpPr/>
          <p:nvPr/>
        </p:nvCxnSpPr>
        <p:spPr>
          <a:xfrm>
            <a:off x="7271864" y="489702"/>
            <a:ext cx="0" cy="565107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5003727"/>
      </p:ext>
    </p:extLst>
  </p:cSld>
  <p:clrMapOvr>
    <a:masterClrMapping/>
  </p:clrMapOvr>
</p:sld>
</file>

<file path=ppt/theme/theme1.xml><?xml version="1.0" encoding="utf-8"?>
<a:theme xmlns:a="http://schemas.openxmlformats.org/drawingml/2006/main" name="Office Theme">
  <a:themeElements>
    <a:clrScheme name="Imagine U Palette">
      <a:dk1>
        <a:srgbClr val="708E99"/>
      </a:dk1>
      <a:lt1>
        <a:srgbClr val="FFFFFF"/>
      </a:lt1>
      <a:dk2>
        <a:srgbClr val="708E99"/>
      </a:dk2>
      <a:lt2>
        <a:srgbClr val="E2E6E6"/>
      </a:lt2>
      <a:accent1>
        <a:srgbClr val="CC0000"/>
      </a:accent1>
      <a:accent2>
        <a:srgbClr val="FBA918"/>
      </a:accent2>
      <a:accent3>
        <a:srgbClr val="890000"/>
      </a:accent3>
      <a:accent4>
        <a:srgbClr val="FF8427"/>
      </a:accent4>
      <a:accent5>
        <a:srgbClr val="CC9900"/>
      </a:accent5>
      <a:accent6>
        <a:srgbClr val="B22600"/>
      </a:accent6>
      <a:hlink>
        <a:srgbClr val="FBA918"/>
      </a:hlink>
      <a:folHlink>
        <a:srgbClr val="03ABF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618</TotalTime>
  <Words>712</Words>
  <Application>Microsoft Office PowerPoint</Application>
  <PresentationFormat>Widescreen</PresentationFormat>
  <Paragraphs>73</Paragraphs>
  <Slides>10</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Office Theme</vt:lpstr>
      <vt:lpstr>TB Coordinator Town Hall  January 13th, 2023</vt:lpstr>
      <vt:lpstr>Introduction</vt:lpstr>
      <vt:lpstr>Important Dates</vt:lpstr>
      <vt:lpstr>What does TB Cover?</vt:lpstr>
      <vt:lpstr>Common Question 1</vt:lpstr>
      <vt:lpstr>Common Question 2</vt:lpstr>
      <vt:lpstr>Common Question 3</vt:lpstr>
      <vt:lpstr>Common Question 4</vt:lpstr>
      <vt:lpstr>Common Question 5</vt:lpstr>
      <vt:lpstr>Q&amp;A Time!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Dave Titensor</dc:creator>
  <cp:lastModifiedBy>LOGAN B GOWERS</cp:lastModifiedBy>
  <cp:revision>30</cp:revision>
  <dcterms:created xsi:type="dcterms:W3CDTF">2019-01-03T16:39:32Z</dcterms:created>
  <dcterms:modified xsi:type="dcterms:W3CDTF">2023-01-13T17:36:31Z</dcterms:modified>
</cp:coreProperties>
</file>