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18"/>
  </p:notesMasterIdLst>
  <p:sldIdLst>
    <p:sldId id="264" r:id="rId2"/>
    <p:sldId id="257" r:id="rId3"/>
    <p:sldId id="260" r:id="rId4"/>
    <p:sldId id="265" r:id="rId5"/>
    <p:sldId id="266" r:id="rId6"/>
    <p:sldId id="262" r:id="rId7"/>
    <p:sldId id="267" r:id="rId8"/>
    <p:sldId id="268" r:id="rId9"/>
    <p:sldId id="269" r:id="rId10"/>
    <p:sldId id="376" r:id="rId11"/>
    <p:sldId id="369" r:id="rId12"/>
    <p:sldId id="370" r:id="rId13"/>
    <p:sldId id="371" r:id="rId14"/>
    <p:sldId id="374" r:id="rId15"/>
    <p:sldId id="375"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2"/>
    <p:restoredTop sz="94694"/>
  </p:normalViewPr>
  <p:slideViewPr>
    <p:cSldViewPr snapToGrid="0" snapToObjects="1">
      <p:cViewPr varScale="1">
        <p:scale>
          <a:sx n="110" d="100"/>
          <a:sy n="110" d="100"/>
        </p:scale>
        <p:origin x="89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24E33-BD76-47C5-A2BD-ADB532268A72}"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CBCC1-DE85-4A0A-880C-E9456BD2B348}" type="slidenum">
              <a:rPr lang="en-US" smtClean="0"/>
              <a:t>‹#›</a:t>
            </a:fld>
            <a:endParaRPr lang="en-US"/>
          </a:p>
        </p:txBody>
      </p:sp>
    </p:spTree>
    <p:extLst>
      <p:ext uri="{BB962C8B-B14F-4D97-AF65-F5344CB8AC3E}">
        <p14:creationId xmlns:p14="http://schemas.microsoft.com/office/powerpoint/2010/main" val="259768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rgbClr val="FF0000"/>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7366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897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4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365125"/>
            <a:ext cx="2628900" cy="5811838"/>
          </a:xfrm>
          <a:prstGeom prst="rect">
            <a:avLst/>
          </a:prstGeom>
        </p:spPr>
        <p:txBody>
          <a:bodyPr vert="eaVert"/>
          <a:lstStyle>
            <a:lvl1pPr>
              <a:defRPr b="1" i="0" baseline="0">
                <a:solidFill>
                  <a:srgbClr val="FF000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46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0" y="1"/>
            <a:ext cx="12191999" cy="5870222"/>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2089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rgbClr val="FF00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9713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rgbClr val="FF0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7833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95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66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223035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6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C1E5953-5895-3244-839D-C2B77BDFC719}"/>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3E3F2-D660-2D4A-8E24-56F21CCB4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609-610D-7C48-849D-33FE2177FFE8}" type="datetimeFigureOut">
              <a:rPr lang="en-US" smtClean="0"/>
              <a:t>11/29/2022</a:t>
            </a:fld>
            <a:endParaRPr lang="en-US"/>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21344306"/>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4" r:id="rId3"/>
    <p:sldLayoutId id="2147483697" r:id="rId4"/>
    <p:sldLayoutId id="2147483698" r:id="rId5"/>
    <p:sldLayoutId id="2147483699" r:id="rId6"/>
    <p:sldLayoutId id="2147483700" r:id="rId7"/>
    <p:sldLayoutId id="2147483701" r:id="rId8"/>
    <p:sldLayoutId id="2147483702" r:id="rId9"/>
    <p:sldLayoutId id="2147483703"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registrar.utah.edu/handbook/withdrawal.php" TargetMode="External"/><Relationship Id="rId2" Type="http://schemas.openxmlformats.org/officeDocument/2006/relationships/hyperlink" Target="https://registrar.utah.edu/handbook/drop.php"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registrar.utah.edu/handbook/lateadd.php" TargetMode="External"/><Relationship Id="rId2" Type="http://schemas.openxmlformats.org/officeDocument/2006/relationships/hyperlink" Target="https://gradschool.utah.edu/funding/tbp/guidelines.php"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mailto:tuitionbenefit@gradschool.utah.edu"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mailto:petition@utah.edu" TargetMode="External"/><Relationship Id="rId2" Type="http://schemas.openxmlformats.org/officeDocument/2006/relationships/hyperlink" Target="https://registrar.utah.edu/handbook/exception.php"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mailto:petition@utah.edu" TargetMode="External"/><Relationship Id="rId2" Type="http://schemas.openxmlformats.org/officeDocument/2006/relationships/hyperlink" Target="https://registrar.utah.edu/handbook/exception.php" TargetMode="External"/><Relationship Id="rId1" Type="http://schemas.openxmlformats.org/officeDocument/2006/relationships/slideLayout" Target="../slideLayouts/slideLayout4.xml"/><Relationship Id="rId4" Type="http://schemas.openxmlformats.org/officeDocument/2006/relationships/hyperlink" Target="mailto:Registrar@utah.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8E545D7-5BCC-FF46-AD9A-9CE1098549AF}"/>
              </a:ext>
            </a:extLst>
          </p:cNvPr>
          <p:cNvPicPr>
            <a:picLocks noGrp="1" noChangeAspect="1"/>
          </p:cNvPicPr>
          <p:nvPr>
            <p:ph type="pic" sz="quarter" idx="13"/>
          </p:nvPr>
        </p:nvPicPr>
        <p:blipFill>
          <a:blip r:embed="rId2"/>
          <a:srcRect t="13889" b="13889"/>
          <a:stretch/>
        </p:blipFill>
        <p:spPr>
          <a:xfrm>
            <a:off x="0" y="1"/>
            <a:ext cx="12191999" cy="5870222"/>
          </a:xfrm>
        </p:spPr>
      </p:pic>
      <p:sp>
        <p:nvSpPr>
          <p:cNvPr id="15" name="Title 14">
            <a:extLst>
              <a:ext uri="{FF2B5EF4-FFF2-40B4-BE49-F238E27FC236}">
                <a16:creationId xmlns:a16="http://schemas.microsoft.com/office/drawing/2014/main" id="{0D341B24-191B-B447-833D-EA2403E8092D}"/>
              </a:ext>
            </a:extLst>
          </p:cNvPr>
          <p:cNvSpPr>
            <a:spLocks noGrp="1"/>
          </p:cNvSpPr>
          <p:nvPr>
            <p:ph type="title"/>
          </p:nvPr>
        </p:nvSpPr>
        <p:spPr>
          <a:xfrm>
            <a:off x="586407" y="3689504"/>
            <a:ext cx="11019183" cy="2007704"/>
          </a:xfrm>
          <a:solidFill>
            <a:schemeClr val="bg1">
              <a:lumMod val="50000"/>
            </a:schemeClr>
          </a:solidFill>
        </p:spPr>
        <p:txBody>
          <a:bodyPr/>
          <a:lstStyle/>
          <a:p>
            <a:r>
              <a:rPr lang="en-US" dirty="0"/>
              <a:t>TB Coordinator Town Hall  November 29</a:t>
            </a:r>
            <a:r>
              <a:rPr lang="en-US" baseline="30000" dirty="0"/>
              <a:t>th</a:t>
            </a:r>
            <a:r>
              <a:rPr lang="en-US" dirty="0"/>
              <a:t>, 2022</a:t>
            </a:r>
          </a:p>
        </p:txBody>
      </p:sp>
      <p:pic>
        <p:nvPicPr>
          <p:cNvPr id="2" name="Picture 2">
            <a:extLst>
              <a:ext uri="{FF2B5EF4-FFF2-40B4-BE49-F238E27FC236}">
                <a16:creationId xmlns:a16="http://schemas.microsoft.com/office/drawing/2014/main" id="{491C858D-8D01-0171-0A6F-BF86C96F8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11" y="6030919"/>
            <a:ext cx="2393951" cy="539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9555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9AE0-5339-647F-66B9-67D9EB988288}"/>
              </a:ext>
            </a:extLst>
          </p:cNvPr>
          <p:cNvSpPr>
            <a:spLocks noGrp="1"/>
          </p:cNvSpPr>
          <p:nvPr>
            <p:ph type="ctrTitle"/>
          </p:nvPr>
        </p:nvSpPr>
        <p:spPr/>
        <p:txBody>
          <a:bodyPr/>
          <a:lstStyle/>
          <a:p>
            <a:r>
              <a:rPr lang="en-US" dirty="0"/>
              <a:t>GSHIP Billing Information</a:t>
            </a:r>
          </a:p>
        </p:txBody>
      </p:sp>
    </p:spTree>
    <p:extLst>
      <p:ext uri="{BB962C8B-B14F-4D97-AF65-F5344CB8AC3E}">
        <p14:creationId xmlns:p14="http://schemas.microsoft.com/office/powerpoint/2010/main" val="128914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D8B18-0592-4B9B-A98D-8A2D57DAEEE4}"/>
              </a:ext>
            </a:extLst>
          </p:cNvPr>
          <p:cNvSpPr>
            <a:spLocks noGrp="1"/>
          </p:cNvSpPr>
          <p:nvPr>
            <p:ph sz="half" idx="2"/>
          </p:nvPr>
        </p:nvSpPr>
        <p:spPr/>
        <p:txBody>
          <a:bodyPr>
            <a:normAutofit/>
          </a:bodyPr>
          <a:lstStyle/>
          <a:p>
            <a:r>
              <a:rPr lang="en-US" dirty="0">
                <a:solidFill>
                  <a:schemeClr val="bg2">
                    <a:lumMod val="10000"/>
                  </a:schemeClr>
                </a:solidFill>
              </a:rPr>
              <a:t>UHCRS </a:t>
            </a:r>
          </a:p>
          <a:p>
            <a:pPr lvl="1"/>
            <a:r>
              <a:rPr lang="en-US" dirty="0">
                <a:solidFill>
                  <a:schemeClr val="bg2">
                    <a:lumMod val="10000"/>
                  </a:schemeClr>
                </a:solidFill>
              </a:rPr>
              <a:t>Request invoice from UHCSR</a:t>
            </a:r>
          </a:p>
          <a:p>
            <a:pPr lvl="1"/>
            <a:r>
              <a:rPr lang="en-US" dirty="0">
                <a:solidFill>
                  <a:schemeClr val="bg2">
                    <a:lumMod val="10000"/>
                  </a:schemeClr>
                </a:solidFill>
              </a:rPr>
              <a:t>Review Data</a:t>
            </a:r>
          </a:p>
          <a:p>
            <a:pPr lvl="1"/>
            <a:r>
              <a:rPr lang="en-US" dirty="0">
                <a:solidFill>
                  <a:schemeClr val="bg2">
                    <a:lumMod val="10000"/>
                  </a:schemeClr>
                </a:solidFill>
              </a:rPr>
              <a:t>Make any necessary changes via UHCSR’s spreadsheet</a:t>
            </a:r>
          </a:p>
          <a:p>
            <a:endParaRPr lang="en-US" dirty="0"/>
          </a:p>
        </p:txBody>
      </p:sp>
      <p:sp>
        <p:nvSpPr>
          <p:cNvPr id="5" name="Content Placeholder 4">
            <a:extLst>
              <a:ext uri="{FF2B5EF4-FFF2-40B4-BE49-F238E27FC236}">
                <a16:creationId xmlns:a16="http://schemas.microsoft.com/office/drawing/2014/main" id="{3ACB8690-3635-4139-B860-04B6D75A0222}"/>
              </a:ext>
            </a:extLst>
          </p:cNvPr>
          <p:cNvSpPr>
            <a:spLocks noGrp="1"/>
          </p:cNvSpPr>
          <p:nvPr>
            <p:ph sz="quarter" idx="4"/>
          </p:nvPr>
        </p:nvSpPr>
        <p:spPr/>
        <p:txBody>
          <a:bodyPr>
            <a:normAutofit/>
          </a:bodyPr>
          <a:lstStyle/>
          <a:p>
            <a:r>
              <a:rPr lang="en-US" dirty="0">
                <a:solidFill>
                  <a:schemeClr val="bg2">
                    <a:lumMod val="10000"/>
                  </a:schemeClr>
                </a:solidFill>
              </a:rPr>
              <a:t>EMI</a:t>
            </a:r>
          </a:p>
          <a:p>
            <a:pPr lvl="1"/>
            <a:r>
              <a:rPr lang="en-US" dirty="0">
                <a:solidFill>
                  <a:schemeClr val="bg2">
                    <a:lumMod val="10000"/>
                  </a:schemeClr>
                </a:solidFill>
              </a:rPr>
              <a:t>Spring Semester</a:t>
            </a:r>
          </a:p>
          <a:p>
            <a:pPr lvl="2"/>
            <a:r>
              <a:rPr lang="en-US" dirty="0">
                <a:solidFill>
                  <a:schemeClr val="bg2">
                    <a:lumMod val="10000"/>
                  </a:schemeClr>
                </a:solidFill>
              </a:rPr>
              <a:t>Fall 2022 enrollment will roll over</a:t>
            </a:r>
          </a:p>
          <a:p>
            <a:pPr lvl="2"/>
            <a:r>
              <a:rPr lang="en-US" dirty="0">
                <a:solidFill>
                  <a:schemeClr val="bg2">
                    <a:lumMod val="10000"/>
                  </a:schemeClr>
                </a:solidFill>
              </a:rPr>
              <a:t>Open Enrollment section will open mid-December</a:t>
            </a:r>
          </a:p>
          <a:p>
            <a:pPr lvl="2"/>
            <a:r>
              <a:rPr lang="en-US" dirty="0">
                <a:solidFill>
                  <a:schemeClr val="bg2">
                    <a:lumMod val="10000"/>
                  </a:schemeClr>
                </a:solidFill>
              </a:rPr>
              <a:t>Census of Enrollment to Departments – 2/28/2022</a:t>
            </a:r>
          </a:p>
          <a:p>
            <a:pPr lvl="2"/>
            <a:r>
              <a:rPr lang="en-US" dirty="0">
                <a:solidFill>
                  <a:schemeClr val="bg2">
                    <a:lumMod val="10000"/>
                  </a:schemeClr>
                </a:solidFill>
              </a:rPr>
              <a:t>Enrollment changes/Reconciliation via Portal – 3/15/2022</a:t>
            </a:r>
          </a:p>
          <a:p>
            <a:endParaRPr lang="en-US" dirty="0"/>
          </a:p>
        </p:txBody>
      </p:sp>
      <p:sp>
        <p:nvSpPr>
          <p:cNvPr id="6" name="Title 5">
            <a:extLst>
              <a:ext uri="{FF2B5EF4-FFF2-40B4-BE49-F238E27FC236}">
                <a16:creationId xmlns:a16="http://schemas.microsoft.com/office/drawing/2014/main" id="{38D1455B-FCC0-4999-9BB0-D4270D367DF1}"/>
              </a:ext>
            </a:extLst>
          </p:cNvPr>
          <p:cNvSpPr>
            <a:spLocks noGrp="1"/>
          </p:cNvSpPr>
          <p:nvPr>
            <p:ph type="title"/>
          </p:nvPr>
        </p:nvSpPr>
        <p:spPr/>
        <p:txBody>
          <a:bodyPr/>
          <a:lstStyle/>
          <a:p>
            <a:r>
              <a:rPr lang="en-US" dirty="0"/>
              <a:t>Enrollment Reconciliation</a:t>
            </a:r>
          </a:p>
        </p:txBody>
      </p:sp>
      <p:pic>
        <p:nvPicPr>
          <p:cNvPr id="7" name="Picture 6">
            <a:extLst>
              <a:ext uri="{FF2B5EF4-FFF2-40B4-BE49-F238E27FC236}">
                <a16:creationId xmlns:a16="http://schemas.microsoft.com/office/drawing/2014/main" id="{993AA7AB-0E34-4FCC-A4B5-21F126D2BCA2}"/>
              </a:ext>
            </a:extLst>
          </p:cNvPr>
          <p:cNvPicPr>
            <a:picLocks noChangeAspect="1"/>
          </p:cNvPicPr>
          <p:nvPr/>
        </p:nvPicPr>
        <p:blipFill>
          <a:blip r:embed="rId2"/>
          <a:stretch>
            <a:fillRect/>
          </a:stretch>
        </p:blipFill>
        <p:spPr>
          <a:xfrm>
            <a:off x="1312274" y="1475153"/>
            <a:ext cx="3648075" cy="600075"/>
          </a:xfrm>
          <a:prstGeom prst="rect">
            <a:avLst/>
          </a:prstGeom>
        </p:spPr>
      </p:pic>
      <p:pic>
        <p:nvPicPr>
          <p:cNvPr id="8" name="Picture 7">
            <a:extLst>
              <a:ext uri="{FF2B5EF4-FFF2-40B4-BE49-F238E27FC236}">
                <a16:creationId xmlns:a16="http://schemas.microsoft.com/office/drawing/2014/main" id="{B9CFABFF-CD2A-476D-947F-50D512C43A47}"/>
              </a:ext>
            </a:extLst>
          </p:cNvPr>
          <p:cNvPicPr>
            <a:picLocks noChangeAspect="1"/>
          </p:cNvPicPr>
          <p:nvPr/>
        </p:nvPicPr>
        <p:blipFill>
          <a:blip r:embed="rId3"/>
          <a:stretch>
            <a:fillRect/>
          </a:stretch>
        </p:blipFill>
        <p:spPr>
          <a:xfrm>
            <a:off x="7387495" y="2122169"/>
            <a:ext cx="2095500" cy="504825"/>
          </a:xfrm>
          <a:prstGeom prst="rect">
            <a:avLst/>
          </a:prstGeom>
        </p:spPr>
      </p:pic>
    </p:spTree>
    <p:extLst>
      <p:ext uri="{BB962C8B-B14F-4D97-AF65-F5344CB8AC3E}">
        <p14:creationId xmlns:p14="http://schemas.microsoft.com/office/powerpoint/2010/main" val="258227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D1455B-FCC0-4999-9BB0-D4270D367DF1}"/>
              </a:ext>
            </a:extLst>
          </p:cNvPr>
          <p:cNvSpPr>
            <a:spLocks noGrp="1"/>
          </p:cNvSpPr>
          <p:nvPr>
            <p:ph type="title"/>
          </p:nvPr>
        </p:nvSpPr>
        <p:spPr/>
        <p:txBody>
          <a:bodyPr/>
          <a:lstStyle/>
          <a:p>
            <a:r>
              <a:rPr lang="en-US" dirty="0"/>
              <a:t>Billing</a:t>
            </a:r>
          </a:p>
        </p:txBody>
      </p:sp>
      <p:pic>
        <p:nvPicPr>
          <p:cNvPr id="7" name="Picture 6">
            <a:extLst>
              <a:ext uri="{FF2B5EF4-FFF2-40B4-BE49-F238E27FC236}">
                <a16:creationId xmlns:a16="http://schemas.microsoft.com/office/drawing/2014/main" id="{993AA7AB-0E34-4FCC-A4B5-21F126D2BCA2}"/>
              </a:ext>
            </a:extLst>
          </p:cNvPr>
          <p:cNvPicPr>
            <a:picLocks noChangeAspect="1"/>
          </p:cNvPicPr>
          <p:nvPr/>
        </p:nvPicPr>
        <p:blipFill>
          <a:blip r:embed="rId2"/>
          <a:stretch>
            <a:fillRect/>
          </a:stretch>
        </p:blipFill>
        <p:spPr>
          <a:xfrm>
            <a:off x="1312274" y="2193607"/>
            <a:ext cx="3648075" cy="600075"/>
          </a:xfrm>
          <a:prstGeom prst="rect">
            <a:avLst/>
          </a:prstGeom>
        </p:spPr>
      </p:pic>
      <p:pic>
        <p:nvPicPr>
          <p:cNvPr id="8" name="Picture 7">
            <a:extLst>
              <a:ext uri="{FF2B5EF4-FFF2-40B4-BE49-F238E27FC236}">
                <a16:creationId xmlns:a16="http://schemas.microsoft.com/office/drawing/2014/main" id="{B9CFABFF-CD2A-476D-947F-50D512C43A47}"/>
              </a:ext>
            </a:extLst>
          </p:cNvPr>
          <p:cNvPicPr>
            <a:picLocks noChangeAspect="1"/>
          </p:cNvPicPr>
          <p:nvPr/>
        </p:nvPicPr>
        <p:blipFill>
          <a:blip r:embed="rId3"/>
          <a:stretch>
            <a:fillRect/>
          </a:stretch>
        </p:blipFill>
        <p:spPr>
          <a:xfrm>
            <a:off x="7370717" y="1577910"/>
            <a:ext cx="2095500" cy="504825"/>
          </a:xfrm>
          <a:prstGeom prst="rect">
            <a:avLst/>
          </a:prstGeom>
        </p:spPr>
      </p:pic>
      <p:sp>
        <p:nvSpPr>
          <p:cNvPr id="9" name="Content Placeholder 2">
            <a:extLst>
              <a:ext uri="{FF2B5EF4-FFF2-40B4-BE49-F238E27FC236}">
                <a16:creationId xmlns:a16="http://schemas.microsoft.com/office/drawing/2014/main" id="{308D4589-CD8C-4DF4-A61C-3B9ADB41B617}"/>
              </a:ext>
            </a:extLst>
          </p:cNvPr>
          <p:cNvSpPr>
            <a:spLocks noGrp="1"/>
          </p:cNvSpPr>
          <p:nvPr>
            <p:ph sz="half" idx="2"/>
          </p:nvPr>
        </p:nvSpPr>
        <p:spPr>
          <a:xfrm>
            <a:off x="1096963" y="2957513"/>
            <a:ext cx="4640262" cy="2911475"/>
          </a:xfrm>
        </p:spPr>
        <p:txBody>
          <a:bodyPr/>
          <a:lstStyle/>
          <a:p>
            <a:r>
              <a:rPr lang="en-US" dirty="0">
                <a:solidFill>
                  <a:schemeClr val="bg2">
                    <a:lumMod val="10000"/>
                  </a:schemeClr>
                </a:solidFill>
              </a:rPr>
              <a:t>UHCRS </a:t>
            </a:r>
          </a:p>
          <a:p>
            <a:pPr lvl="1"/>
            <a:r>
              <a:rPr lang="en-US" dirty="0">
                <a:solidFill>
                  <a:schemeClr val="bg2">
                    <a:lumMod val="10000"/>
                  </a:schemeClr>
                </a:solidFill>
              </a:rPr>
              <a:t>Invoices Mailed for both semesters</a:t>
            </a:r>
          </a:p>
          <a:p>
            <a:pPr lvl="2"/>
            <a:r>
              <a:rPr lang="en-US" dirty="0">
                <a:solidFill>
                  <a:schemeClr val="bg2">
                    <a:lumMod val="10000"/>
                  </a:schemeClr>
                </a:solidFill>
              </a:rPr>
              <a:t>Can request invoices at anytime during the semester</a:t>
            </a:r>
          </a:p>
          <a:p>
            <a:pPr marL="914400" lvl="2" indent="0">
              <a:buNone/>
            </a:pPr>
            <a:endParaRPr lang="en-US" dirty="0"/>
          </a:p>
          <a:p>
            <a:pPr marL="914400" lvl="2" indent="0">
              <a:buNone/>
            </a:pPr>
            <a:endParaRPr lang="en-US" dirty="0"/>
          </a:p>
        </p:txBody>
      </p:sp>
      <p:sp>
        <p:nvSpPr>
          <p:cNvPr id="12" name="Content Placeholder 3">
            <a:extLst>
              <a:ext uri="{FF2B5EF4-FFF2-40B4-BE49-F238E27FC236}">
                <a16:creationId xmlns:a16="http://schemas.microsoft.com/office/drawing/2014/main" id="{1571BE2A-2F6A-41BA-95BB-F7E5EC51FA7E}"/>
              </a:ext>
            </a:extLst>
          </p:cNvPr>
          <p:cNvSpPr txBox="1">
            <a:spLocks/>
          </p:cNvSpPr>
          <p:nvPr/>
        </p:nvSpPr>
        <p:spPr>
          <a:xfrm>
            <a:off x="6096000" y="2237581"/>
            <a:ext cx="5181600" cy="435133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2">
                    <a:lumMod val="10000"/>
                  </a:schemeClr>
                </a:solidFill>
              </a:rPr>
              <a:t>EMI</a:t>
            </a:r>
          </a:p>
          <a:p>
            <a:pPr lvl="1"/>
            <a:r>
              <a:rPr lang="en-US" dirty="0">
                <a:solidFill>
                  <a:schemeClr val="bg2">
                    <a:lumMod val="10000"/>
                  </a:schemeClr>
                </a:solidFill>
              </a:rPr>
              <a:t>Notification emailed to check EMI’s billing Portal</a:t>
            </a:r>
          </a:p>
          <a:p>
            <a:pPr lvl="1"/>
            <a:r>
              <a:rPr lang="en-US" dirty="0">
                <a:solidFill>
                  <a:schemeClr val="bg2">
                    <a:lumMod val="10000"/>
                  </a:schemeClr>
                </a:solidFill>
              </a:rPr>
              <a:t>Fall – Annual Invoice is now Available</a:t>
            </a:r>
          </a:p>
          <a:p>
            <a:pPr lvl="2"/>
            <a:r>
              <a:rPr lang="en-US" dirty="0">
                <a:solidFill>
                  <a:schemeClr val="bg2">
                    <a:lumMod val="10000"/>
                  </a:schemeClr>
                </a:solidFill>
              </a:rPr>
              <a:t>You’ll need to request a FALL ONLY INVOICE if you anticipate enrollment changes in the spring</a:t>
            </a:r>
          </a:p>
          <a:p>
            <a:pPr lvl="2"/>
            <a:r>
              <a:rPr lang="en-US" dirty="0">
                <a:solidFill>
                  <a:schemeClr val="bg2">
                    <a:lumMod val="10000"/>
                  </a:schemeClr>
                </a:solidFill>
              </a:rPr>
              <a:t>Annual</a:t>
            </a:r>
          </a:p>
          <a:p>
            <a:pPr lvl="3"/>
            <a:r>
              <a:rPr lang="en-US" dirty="0">
                <a:solidFill>
                  <a:schemeClr val="bg2">
                    <a:lumMod val="10000"/>
                  </a:schemeClr>
                </a:solidFill>
              </a:rPr>
              <a:t>Recommended: pay if you know you will not have changes in the Spring</a:t>
            </a:r>
          </a:p>
          <a:p>
            <a:pPr lvl="2"/>
            <a:r>
              <a:rPr lang="en-US" dirty="0">
                <a:solidFill>
                  <a:schemeClr val="bg2">
                    <a:lumMod val="10000"/>
                  </a:schemeClr>
                </a:solidFill>
              </a:rPr>
              <a:t>Pay invoice by </a:t>
            </a:r>
            <a:r>
              <a:rPr lang="en-US" b="1" dirty="0">
                <a:solidFill>
                  <a:srgbClr val="FF0000"/>
                </a:solidFill>
              </a:rPr>
              <a:t>12/1/2022</a:t>
            </a:r>
            <a:endParaRPr lang="en-US" dirty="0">
              <a:solidFill>
                <a:srgbClr val="FF0000"/>
              </a:solidFill>
            </a:endParaRPr>
          </a:p>
          <a:p>
            <a:pPr lvl="1"/>
            <a:r>
              <a:rPr lang="en-US" dirty="0">
                <a:solidFill>
                  <a:schemeClr val="bg2">
                    <a:lumMod val="10000"/>
                  </a:schemeClr>
                </a:solidFill>
              </a:rPr>
              <a:t>Spring – End of March</a:t>
            </a:r>
          </a:p>
          <a:p>
            <a:pPr lvl="2"/>
            <a:r>
              <a:rPr lang="en-US" dirty="0">
                <a:solidFill>
                  <a:schemeClr val="bg2">
                    <a:lumMod val="10000"/>
                  </a:schemeClr>
                </a:solidFill>
              </a:rPr>
              <a:t>Spring Semester</a:t>
            </a:r>
          </a:p>
          <a:p>
            <a:pPr lvl="2"/>
            <a:r>
              <a:rPr lang="en-US" dirty="0">
                <a:solidFill>
                  <a:schemeClr val="bg2">
                    <a:lumMod val="10000"/>
                  </a:schemeClr>
                </a:solidFill>
              </a:rPr>
              <a:t>Pay invoice by </a:t>
            </a:r>
            <a:r>
              <a:rPr lang="en-US" b="1" dirty="0">
                <a:solidFill>
                  <a:srgbClr val="FF0000"/>
                </a:solidFill>
              </a:rPr>
              <a:t>5/1/2023</a:t>
            </a:r>
          </a:p>
        </p:txBody>
      </p:sp>
    </p:spTree>
    <p:extLst>
      <p:ext uri="{BB962C8B-B14F-4D97-AF65-F5344CB8AC3E}">
        <p14:creationId xmlns:p14="http://schemas.microsoft.com/office/powerpoint/2010/main" val="3066194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D1455B-FCC0-4999-9BB0-D4270D367DF1}"/>
              </a:ext>
            </a:extLst>
          </p:cNvPr>
          <p:cNvSpPr>
            <a:spLocks noGrp="1"/>
          </p:cNvSpPr>
          <p:nvPr>
            <p:ph type="title"/>
          </p:nvPr>
        </p:nvSpPr>
        <p:spPr>
          <a:xfrm>
            <a:off x="1224792" y="421817"/>
            <a:ext cx="9930887" cy="1369074"/>
          </a:xfrm>
        </p:spPr>
        <p:txBody>
          <a:bodyPr/>
          <a:lstStyle/>
          <a:p>
            <a:r>
              <a:rPr lang="en-US" dirty="0"/>
              <a:t>Dependent coverage</a:t>
            </a:r>
          </a:p>
        </p:txBody>
      </p:sp>
      <p:pic>
        <p:nvPicPr>
          <p:cNvPr id="7" name="Picture 6">
            <a:extLst>
              <a:ext uri="{FF2B5EF4-FFF2-40B4-BE49-F238E27FC236}">
                <a16:creationId xmlns:a16="http://schemas.microsoft.com/office/drawing/2014/main" id="{993AA7AB-0E34-4FCC-A4B5-21F126D2BCA2}"/>
              </a:ext>
            </a:extLst>
          </p:cNvPr>
          <p:cNvPicPr>
            <a:picLocks noChangeAspect="1"/>
          </p:cNvPicPr>
          <p:nvPr/>
        </p:nvPicPr>
        <p:blipFill>
          <a:blip r:embed="rId2"/>
          <a:stretch>
            <a:fillRect/>
          </a:stretch>
        </p:blipFill>
        <p:spPr>
          <a:xfrm>
            <a:off x="1312274" y="1496921"/>
            <a:ext cx="3648075" cy="600075"/>
          </a:xfrm>
          <a:prstGeom prst="rect">
            <a:avLst/>
          </a:prstGeom>
        </p:spPr>
      </p:pic>
      <p:pic>
        <p:nvPicPr>
          <p:cNvPr id="8" name="Picture 7">
            <a:extLst>
              <a:ext uri="{FF2B5EF4-FFF2-40B4-BE49-F238E27FC236}">
                <a16:creationId xmlns:a16="http://schemas.microsoft.com/office/drawing/2014/main" id="{B9CFABFF-CD2A-476D-947F-50D512C43A47}"/>
              </a:ext>
            </a:extLst>
          </p:cNvPr>
          <p:cNvPicPr>
            <a:picLocks noChangeAspect="1"/>
          </p:cNvPicPr>
          <p:nvPr/>
        </p:nvPicPr>
        <p:blipFill>
          <a:blip r:embed="rId3"/>
          <a:stretch>
            <a:fillRect/>
          </a:stretch>
        </p:blipFill>
        <p:spPr>
          <a:xfrm>
            <a:off x="7370717" y="1577910"/>
            <a:ext cx="2095500" cy="504825"/>
          </a:xfrm>
          <a:prstGeom prst="rect">
            <a:avLst/>
          </a:prstGeom>
        </p:spPr>
      </p:pic>
      <p:sp>
        <p:nvSpPr>
          <p:cNvPr id="12" name="Content Placeholder 3">
            <a:extLst>
              <a:ext uri="{FF2B5EF4-FFF2-40B4-BE49-F238E27FC236}">
                <a16:creationId xmlns:a16="http://schemas.microsoft.com/office/drawing/2014/main" id="{1571BE2A-2F6A-41BA-95BB-F7E5EC51FA7E}"/>
              </a:ext>
            </a:extLst>
          </p:cNvPr>
          <p:cNvSpPr txBox="1">
            <a:spLocks/>
          </p:cNvSpPr>
          <p:nvPr/>
        </p:nvSpPr>
        <p:spPr>
          <a:xfrm>
            <a:off x="6096000" y="2237581"/>
            <a:ext cx="5181600" cy="4351338"/>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2">
                    <a:lumMod val="10000"/>
                  </a:schemeClr>
                </a:solidFill>
              </a:rPr>
              <a:t>EMI</a:t>
            </a:r>
          </a:p>
          <a:p>
            <a:pPr lvl="1"/>
            <a:r>
              <a:rPr lang="en-US" dirty="0">
                <a:solidFill>
                  <a:schemeClr val="bg2">
                    <a:lumMod val="10000"/>
                  </a:schemeClr>
                </a:solidFill>
              </a:rPr>
              <a:t>GSHIP</a:t>
            </a:r>
          </a:p>
          <a:p>
            <a:pPr lvl="2"/>
            <a:r>
              <a:rPr lang="en-US" dirty="0">
                <a:solidFill>
                  <a:schemeClr val="bg2">
                    <a:lumMod val="10000"/>
                  </a:schemeClr>
                </a:solidFill>
              </a:rPr>
              <a:t>The Graduate School does not pay for dependent coverage</a:t>
            </a:r>
          </a:p>
          <a:p>
            <a:pPr lvl="2"/>
            <a:r>
              <a:rPr lang="en-US" dirty="0">
                <a:solidFill>
                  <a:schemeClr val="bg2">
                    <a:lumMod val="10000"/>
                  </a:schemeClr>
                </a:solidFill>
              </a:rPr>
              <a:t>Need to complete EMI dependent coverage form</a:t>
            </a:r>
          </a:p>
          <a:p>
            <a:pPr lvl="3"/>
            <a:r>
              <a:rPr lang="en-US" dirty="0">
                <a:solidFill>
                  <a:schemeClr val="bg2">
                    <a:lumMod val="10000"/>
                  </a:schemeClr>
                </a:solidFill>
              </a:rPr>
              <a:t>Send the form to directly to EMI</a:t>
            </a:r>
          </a:p>
          <a:p>
            <a:pPr lvl="2"/>
            <a:r>
              <a:rPr lang="en-US" dirty="0">
                <a:solidFill>
                  <a:schemeClr val="bg2">
                    <a:lumMod val="10000"/>
                  </a:schemeClr>
                </a:solidFill>
              </a:rPr>
              <a:t>Dependent coverage follows the Student</a:t>
            </a:r>
          </a:p>
          <a:p>
            <a:pPr lvl="3"/>
            <a:r>
              <a:rPr lang="en-US" dirty="0">
                <a:solidFill>
                  <a:schemeClr val="bg2">
                    <a:lumMod val="10000"/>
                  </a:schemeClr>
                </a:solidFill>
              </a:rPr>
              <a:t>Dependent coverage will appear on GSHIP Invoice</a:t>
            </a:r>
          </a:p>
          <a:p>
            <a:pPr lvl="2"/>
            <a:r>
              <a:rPr lang="en-US" dirty="0">
                <a:solidFill>
                  <a:schemeClr val="bg2">
                    <a:lumMod val="10000"/>
                  </a:schemeClr>
                </a:solidFill>
              </a:rPr>
              <a:t>Graduate School </a:t>
            </a:r>
            <a:r>
              <a:rPr lang="en-US" dirty="0">
                <a:solidFill>
                  <a:srgbClr val="FF0000"/>
                </a:solidFill>
              </a:rPr>
              <a:t>will request a chartfield</a:t>
            </a:r>
            <a:r>
              <a:rPr lang="en-US" dirty="0"/>
              <a:t> </a:t>
            </a:r>
            <a:r>
              <a:rPr lang="en-US" dirty="0">
                <a:solidFill>
                  <a:schemeClr val="bg2">
                    <a:lumMod val="10000"/>
                  </a:schemeClr>
                </a:solidFill>
              </a:rPr>
              <a:t>for dependent coverage when paying EMI invoice</a:t>
            </a:r>
          </a:p>
          <a:p>
            <a:pPr lvl="2"/>
            <a:endParaRPr lang="en-US" b="1" dirty="0">
              <a:solidFill>
                <a:srgbClr val="FF0000"/>
              </a:solidFill>
            </a:endParaRPr>
          </a:p>
        </p:txBody>
      </p:sp>
      <p:sp>
        <p:nvSpPr>
          <p:cNvPr id="3" name="Content Placeholder 2">
            <a:extLst>
              <a:ext uri="{FF2B5EF4-FFF2-40B4-BE49-F238E27FC236}">
                <a16:creationId xmlns:a16="http://schemas.microsoft.com/office/drawing/2014/main" id="{7DE3BA5C-82E9-415B-865B-CABABE50BFC9}"/>
              </a:ext>
            </a:extLst>
          </p:cNvPr>
          <p:cNvSpPr>
            <a:spLocks noGrp="1"/>
          </p:cNvSpPr>
          <p:nvPr>
            <p:ph sz="half" idx="2"/>
          </p:nvPr>
        </p:nvSpPr>
        <p:spPr/>
        <p:txBody>
          <a:bodyPr/>
          <a:lstStyle/>
          <a:p>
            <a:r>
              <a:rPr lang="en-US" dirty="0">
                <a:solidFill>
                  <a:schemeClr val="bg2">
                    <a:lumMod val="10000"/>
                  </a:schemeClr>
                </a:solidFill>
              </a:rPr>
              <a:t>UHCRS </a:t>
            </a:r>
          </a:p>
          <a:p>
            <a:pPr lvl="1"/>
            <a:r>
              <a:rPr lang="en-US" dirty="0">
                <a:solidFill>
                  <a:schemeClr val="bg2">
                    <a:lumMod val="10000"/>
                  </a:schemeClr>
                </a:solidFill>
              </a:rPr>
              <a:t>GSHIP</a:t>
            </a:r>
          </a:p>
          <a:p>
            <a:pPr lvl="2"/>
            <a:r>
              <a:rPr lang="en-US" dirty="0">
                <a:solidFill>
                  <a:schemeClr val="bg2">
                    <a:lumMod val="10000"/>
                  </a:schemeClr>
                </a:solidFill>
              </a:rPr>
              <a:t>The Graduate School does not pay for dependent coverage</a:t>
            </a:r>
          </a:p>
          <a:p>
            <a:pPr lvl="2"/>
            <a:r>
              <a:rPr lang="en-US" dirty="0">
                <a:solidFill>
                  <a:schemeClr val="bg2">
                    <a:lumMod val="10000"/>
                  </a:schemeClr>
                </a:solidFill>
              </a:rPr>
              <a:t>Dependent coverage can be enrolled by the Department </a:t>
            </a:r>
          </a:p>
          <a:p>
            <a:pPr lvl="2"/>
            <a:r>
              <a:rPr lang="en-US" dirty="0">
                <a:solidFill>
                  <a:schemeClr val="bg2">
                    <a:lumMod val="10000"/>
                  </a:schemeClr>
                </a:solidFill>
              </a:rPr>
              <a:t>Dependent coverage directly paid by the Department</a:t>
            </a:r>
          </a:p>
          <a:p>
            <a:pPr lvl="2"/>
            <a:r>
              <a:rPr lang="en-US" dirty="0">
                <a:solidFill>
                  <a:schemeClr val="bg2">
                    <a:lumMod val="10000"/>
                  </a:schemeClr>
                </a:solidFill>
              </a:rPr>
              <a:t>The student can directly enroll their dependents via UHCSR website</a:t>
            </a:r>
          </a:p>
          <a:p>
            <a:endParaRPr lang="en-US" dirty="0"/>
          </a:p>
        </p:txBody>
      </p:sp>
    </p:spTree>
    <p:extLst>
      <p:ext uri="{BB962C8B-B14F-4D97-AF65-F5344CB8AC3E}">
        <p14:creationId xmlns:p14="http://schemas.microsoft.com/office/powerpoint/2010/main" val="390336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61A99D-2DD7-4FA1-AAB3-10E986AFB254}"/>
              </a:ext>
            </a:extLst>
          </p:cNvPr>
          <p:cNvSpPr>
            <a:spLocks noGrp="1"/>
          </p:cNvSpPr>
          <p:nvPr>
            <p:ph type="title"/>
          </p:nvPr>
        </p:nvSpPr>
        <p:spPr>
          <a:xfrm>
            <a:off x="589383" y="0"/>
            <a:ext cx="10058400" cy="1369074"/>
          </a:xfrm>
        </p:spPr>
        <p:txBody>
          <a:bodyPr/>
          <a:lstStyle/>
          <a:p>
            <a:r>
              <a:rPr lang="en-US" dirty="0" err="1"/>
              <a:t>ePR</a:t>
            </a:r>
            <a:r>
              <a:rPr lang="en-US" dirty="0"/>
              <a:t> – UHCSR/EMI</a:t>
            </a:r>
          </a:p>
        </p:txBody>
      </p:sp>
      <p:sp>
        <p:nvSpPr>
          <p:cNvPr id="4" name="Content Placeholder 2">
            <a:extLst>
              <a:ext uri="{FF2B5EF4-FFF2-40B4-BE49-F238E27FC236}">
                <a16:creationId xmlns:a16="http://schemas.microsoft.com/office/drawing/2014/main" id="{12D882AC-6FC1-4DC4-A50D-A594254A47A4}"/>
              </a:ext>
            </a:extLst>
          </p:cNvPr>
          <p:cNvSpPr>
            <a:spLocks noGrp="1"/>
          </p:cNvSpPr>
          <p:nvPr>
            <p:ph sz="half" idx="1"/>
          </p:nvPr>
        </p:nvSpPr>
        <p:spPr>
          <a:xfrm>
            <a:off x="589383" y="1886187"/>
            <a:ext cx="4762906" cy="3796157"/>
          </a:xfrm>
        </p:spPr>
        <p:txBody>
          <a:bodyPr>
            <a:normAutofit fontScale="92500" lnSpcReduction="10000"/>
          </a:bodyPr>
          <a:lstStyle/>
          <a:p>
            <a:r>
              <a:rPr lang="en-US" dirty="0">
                <a:solidFill>
                  <a:schemeClr val="bg2">
                    <a:lumMod val="10000"/>
                  </a:schemeClr>
                </a:solidFill>
              </a:rPr>
              <a:t>Select payment type:</a:t>
            </a:r>
          </a:p>
          <a:p>
            <a:pPr lvl="1"/>
            <a:r>
              <a:rPr lang="en-US" b="1" dirty="0">
                <a:solidFill>
                  <a:schemeClr val="bg2">
                    <a:lumMod val="10000"/>
                  </a:schemeClr>
                </a:solidFill>
              </a:rPr>
              <a:t>Student &amp; Education Payments</a:t>
            </a:r>
          </a:p>
          <a:p>
            <a:r>
              <a:rPr lang="en-US" dirty="0">
                <a:solidFill>
                  <a:schemeClr val="bg2">
                    <a:lumMod val="10000"/>
                  </a:schemeClr>
                </a:solidFill>
              </a:rPr>
              <a:t>Vendor Number: </a:t>
            </a:r>
          </a:p>
          <a:p>
            <a:pPr lvl="1"/>
            <a:r>
              <a:rPr lang="en-US" dirty="0">
                <a:solidFill>
                  <a:schemeClr val="bg2">
                    <a:lumMod val="10000"/>
                  </a:schemeClr>
                </a:solidFill>
              </a:rPr>
              <a:t>0000041392-United Healthcare Student Resources</a:t>
            </a:r>
          </a:p>
          <a:p>
            <a:pPr lvl="1"/>
            <a:r>
              <a:rPr lang="en-US" dirty="0">
                <a:solidFill>
                  <a:schemeClr val="bg2">
                    <a:lumMod val="10000"/>
                  </a:schemeClr>
                </a:solidFill>
              </a:rPr>
              <a:t>0000281879 – EMI Health </a:t>
            </a:r>
          </a:p>
          <a:p>
            <a:pPr lvl="2"/>
            <a:r>
              <a:rPr lang="en-US" dirty="0">
                <a:solidFill>
                  <a:schemeClr val="bg2">
                    <a:lumMod val="10000"/>
                  </a:schemeClr>
                </a:solidFill>
              </a:rPr>
              <a:t>Change from prior years – </a:t>
            </a:r>
          </a:p>
          <a:p>
            <a:pPr lvl="2"/>
            <a:r>
              <a:rPr lang="en-US" dirty="0">
                <a:solidFill>
                  <a:schemeClr val="bg2">
                    <a:lumMod val="10000"/>
                  </a:schemeClr>
                </a:solidFill>
              </a:rPr>
              <a:t>Other vendor number is inactive</a:t>
            </a:r>
          </a:p>
          <a:p>
            <a:pPr lvl="1"/>
            <a:r>
              <a:rPr lang="en-US" dirty="0">
                <a:solidFill>
                  <a:schemeClr val="bg2">
                    <a:lumMod val="10000"/>
                  </a:schemeClr>
                </a:solidFill>
              </a:rPr>
              <a:t>Use Account Number:	</a:t>
            </a:r>
          </a:p>
          <a:p>
            <a:pPr lvl="2"/>
            <a:r>
              <a:rPr lang="en-US" dirty="0">
                <a:solidFill>
                  <a:schemeClr val="bg2">
                    <a:lumMod val="10000"/>
                  </a:schemeClr>
                </a:solidFill>
              </a:rPr>
              <a:t>65810 – Student Insurance</a:t>
            </a:r>
          </a:p>
        </p:txBody>
      </p:sp>
      <p:pic>
        <p:nvPicPr>
          <p:cNvPr id="6" name="Picture 5">
            <a:extLst>
              <a:ext uri="{FF2B5EF4-FFF2-40B4-BE49-F238E27FC236}">
                <a16:creationId xmlns:a16="http://schemas.microsoft.com/office/drawing/2014/main" id="{402A5BED-50B3-422E-A8A4-D472777808D5}"/>
              </a:ext>
            </a:extLst>
          </p:cNvPr>
          <p:cNvPicPr>
            <a:picLocks noChangeAspect="1"/>
          </p:cNvPicPr>
          <p:nvPr/>
        </p:nvPicPr>
        <p:blipFill>
          <a:blip r:embed="rId2"/>
          <a:stretch>
            <a:fillRect/>
          </a:stretch>
        </p:blipFill>
        <p:spPr>
          <a:xfrm>
            <a:off x="5489849" y="2676378"/>
            <a:ext cx="6210737" cy="2483452"/>
          </a:xfrm>
          <a:prstGeom prst="rect">
            <a:avLst/>
          </a:prstGeom>
        </p:spPr>
      </p:pic>
    </p:spTree>
    <p:extLst>
      <p:ext uri="{BB962C8B-B14F-4D97-AF65-F5344CB8AC3E}">
        <p14:creationId xmlns:p14="http://schemas.microsoft.com/office/powerpoint/2010/main" val="3352439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22A84-642A-46C5-A5DF-2CF732F5EEEF}"/>
              </a:ext>
            </a:extLst>
          </p:cNvPr>
          <p:cNvSpPr>
            <a:spLocks noGrp="1"/>
          </p:cNvSpPr>
          <p:nvPr>
            <p:ph idx="1"/>
          </p:nvPr>
        </p:nvSpPr>
        <p:spPr>
          <a:xfrm>
            <a:off x="799895" y="2034621"/>
            <a:ext cx="3297256" cy="3722148"/>
          </a:xfrm>
        </p:spPr>
        <p:txBody>
          <a:bodyPr>
            <a:normAutofit fontScale="77500" lnSpcReduction="20000"/>
          </a:bodyPr>
          <a:lstStyle/>
          <a:p>
            <a:r>
              <a:rPr lang="en-US" dirty="0">
                <a:solidFill>
                  <a:schemeClr val="bg2">
                    <a:lumMod val="10000"/>
                  </a:schemeClr>
                </a:solidFill>
              </a:rPr>
              <a:t>Payments made on behalf of a student should be recorded in Scholarship Admin</a:t>
            </a:r>
          </a:p>
          <a:p>
            <a:pPr lvl="1"/>
            <a:r>
              <a:rPr lang="en-US" dirty="0">
                <a:solidFill>
                  <a:schemeClr val="bg2">
                    <a:lumMod val="10000"/>
                  </a:schemeClr>
                </a:solidFill>
              </a:rPr>
              <a:t>Misc. Item Type </a:t>
            </a:r>
          </a:p>
          <a:p>
            <a:pPr lvl="2"/>
            <a:r>
              <a:rPr lang="en-US" dirty="0">
                <a:solidFill>
                  <a:schemeClr val="bg2">
                    <a:lumMod val="10000"/>
                  </a:schemeClr>
                </a:solidFill>
              </a:rPr>
              <a:t>Can report one total (Health + Vision/Dental)</a:t>
            </a:r>
          </a:p>
          <a:p>
            <a:pPr lvl="2"/>
            <a:r>
              <a:rPr lang="en-US" dirty="0">
                <a:solidFill>
                  <a:schemeClr val="bg2">
                    <a:lumMod val="10000"/>
                  </a:schemeClr>
                </a:solidFill>
              </a:rPr>
              <a:t>If paying semester invoices, report Fall 2021 and Spring 2022 amounts</a:t>
            </a:r>
          </a:p>
          <a:p>
            <a:pPr lvl="2"/>
            <a:r>
              <a:rPr lang="en-US" dirty="0">
                <a:solidFill>
                  <a:schemeClr val="bg2">
                    <a:lumMod val="10000"/>
                  </a:schemeClr>
                </a:solidFill>
              </a:rPr>
              <a:t>If paying an annual invoice, report the amount in the semester bill was paid</a:t>
            </a:r>
          </a:p>
          <a:p>
            <a:endParaRPr lang="en-US" dirty="0"/>
          </a:p>
        </p:txBody>
      </p:sp>
      <p:sp>
        <p:nvSpPr>
          <p:cNvPr id="3" name="Title 2">
            <a:extLst>
              <a:ext uri="{FF2B5EF4-FFF2-40B4-BE49-F238E27FC236}">
                <a16:creationId xmlns:a16="http://schemas.microsoft.com/office/drawing/2014/main" id="{F5D08B44-2071-444C-B375-AC4C5431BD2F}"/>
              </a:ext>
            </a:extLst>
          </p:cNvPr>
          <p:cNvSpPr>
            <a:spLocks noGrp="1"/>
          </p:cNvSpPr>
          <p:nvPr>
            <p:ph type="title"/>
          </p:nvPr>
        </p:nvSpPr>
        <p:spPr/>
        <p:txBody>
          <a:bodyPr/>
          <a:lstStyle/>
          <a:p>
            <a:r>
              <a:rPr lang="en-US" dirty="0"/>
              <a:t>Scholarship Administration</a:t>
            </a:r>
          </a:p>
        </p:txBody>
      </p:sp>
      <p:pic>
        <p:nvPicPr>
          <p:cNvPr id="4" name="Picture 3">
            <a:extLst>
              <a:ext uri="{FF2B5EF4-FFF2-40B4-BE49-F238E27FC236}">
                <a16:creationId xmlns:a16="http://schemas.microsoft.com/office/drawing/2014/main" id="{AF760F1D-49DB-4CEC-933D-B1624A2C2F8C}"/>
              </a:ext>
            </a:extLst>
          </p:cNvPr>
          <p:cNvPicPr>
            <a:picLocks noChangeAspect="1"/>
          </p:cNvPicPr>
          <p:nvPr/>
        </p:nvPicPr>
        <p:blipFill>
          <a:blip r:embed="rId2"/>
          <a:stretch>
            <a:fillRect/>
          </a:stretch>
        </p:blipFill>
        <p:spPr>
          <a:xfrm>
            <a:off x="6096000" y="1790891"/>
            <a:ext cx="1842212" cy="1503414"/>
          </a:xfrm>
          <a:prstGeom prst="rect">
            <a:avLst/>
          </a:prstGeom>
        </p:spPr>
      </p:pic>
      <p:pic>
        <p:nvPicPr>
          <p:cNvPr id="5" name="Picture 4">
            <a:extLst>
              <a:ext uri="{FF2B5EF4-FFF2-40B4-BE49-F238E27FC236}">
                <a16:creationId xmlns:a16="http://schemas.microsoft.com/office/drawing/2014/main" id="{EB889E12-AF45-4997-93FB-0B4411F7FC2C}"/>
              </a:ext>
            </a:extLst>
          </p:cNvPr>
          <p:cNvPicPr>
            <a:picLocks noChangeAspect="1"/>
          </p:cNvPicPr>
          <p:nvPr/>
        </p:nvPicPr>
        <p:blipFill>
          <a:blip r:embed="rId3"/>
          <a:stretch>
            <a:fillRect/>
          </a:stretch>
        </p:blipFill>
        <p:spPr>
          <a:xfrm>
            <a:off x="8405243" y="2838450"/>
            <a:ext cx="2200275" cy="590550"/>
          </a:xfrm>
          <a:prstGeom prst="rect">
            <a:avLst/>
          </a:prstGeom>
        </p:spPr>
      </p:pic>
      <p:pic>
        <p:nvPicPr>
          <p:cNvPr id="6" name="Picture 5">
            <a:extLst>
              <a:ext uri="{FF2B5EF4-FFF2-40B4-BE49-F238E27FC236}">
                <a16:creationId xmlns:a16="http://schemas.microsoft.com/office/drawing/2014/main" id="{DCEB362B-8428-4235-A5D7-9A9C46D65253}"/>
              </a:ext>
            </a:extLst>
          </p:cNvPr>
          <p:cNvPicPr>
            <a:picLocks noChangeAspect="1"/>
          </p:cNvPicPr>
          <p:nvPr/>
        </p:nvPicPr>
        <p:blipFill>
          <a:blip r:embed="rId4"/>
          <a:stretch>
            <a:fillRect/>
          </a:stretch>
        </p:blipFill>
        <p:spPr>
          <a:xfrm>
            <a:off x="4857225" y="4267366"/>
            <a:ext cx="6667570" cy="336626"/>
          </a:xfrm>
          <a:prstGeom prst="rect">
            <a:avLst/>
          </a:prstGeom>
        </p:spPr>
      </p:pic>
      <p:pic>
        <p:nvPicPr>
          <p:cNvPr id="7" name="Picture 6">
            <a:extLst>
              <a:ext uri="{FF2B5EF4-FFF2-40B4-BE49-F238E27FC236}">
                <a16:creationId xmlns:a16="http://schemas.microsoft.com/office/drawing/2014/main" id="{FF40B948-4A41-4D37-ACB5-1D62F3376E12}"/>
              </a:ext>
            </a:extLst>
          </p:cNvPr>
          <p:cNvPicPr>
            <a:picLocks noChangeAspect="1"/>
          </p:cNvPicPr>
          <p:nvPr/>
        </p:nvPicPr>
        <p:blipFill>
          <a:blip r:embed="rId5"/>
          <a:stretch>
            <a:fillRect/>
          </a:stretch>
        </p:blipFill>
        <p:spPr>
          <a:xfrm>
            <a:off x="5322543" y="4858804"/>
            <a:ext cx="5544614" cy="1795929"/>
          </a:xfrm>
          <a:prstGeom prst="rect">
            <a:avLst/>
          </a:prstGeom>
        </p:spPr>
      </p:pic>
    </p:spTree>
    <p:extLst>
      <p:ext uri="{BB962C8B-B14F-4D97-AF65-F5344CB8AC3E}">
        <p14:creationId xmlns:p14="http://schemas.microsoft.com/office/powerpoint/2010/main" val="2218215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Q&amp;A Time!</a:t>
            </a:r>
          </a:p>
        </p:txBody>
      </p:sp>
      <p:pic>
        <p:nvPicPr>
          <p:cNvPr id="7" name="Graphic 6" descr="Questions with solid fill">
            <a:extLst>
              <a:ext uri="{FF2B5EF4-FFF2-40B4-BE49-F238E27FC236}">
                <a16:creationId xmlns:a16="http://schemas.microsoft.com/office/drawing/2014/main" id="{BFEEBD50-639A-A09C-5E44-4A4E10636C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22417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5AFDE-5DDE-4D41-9D46-31E7A3C94383}"/>
              </a:ext>
            </a:extLst>
          </p:cNvPr>
          <p:cNvSpPr>
            <a:spLocks noGrp="1"/>
          </p:cNvSpPr>
          <p:nvPr>
            <p:ph type="ctrTitle"/>
          </p:nvPr>
        </p:nvSpPr>
        <p:spPr>
          <a:xfrm>
            <a:off x="1619341" y="47361"/>
            <a:ext cx="9144000" cy="1806839"/>
          </a:xfrm>
        </p:spPr>
        <p:txBody>
          <a:bodyPr>
            <a:normAutofit/>
          </a:bodyPr>
          <a:lstStyle/>
          <a:p>
            <a:r>
              <a:rPr lang="en-US" sz="5400" b="1" dirty="0">
                <a:solidFill>
                  <a:srgbClr val="FF0000"/>
                </a:solidFill>
              </a:rPr>
              <a:t>Introduction</a:t>
            </a:r>
          </a:p>
        </p:txBody>
      </p:sp>
      <p:sp>
        <p:nvSpPr>
          <p:cNvPr id="5" name="Subtitle 4">
            <a:extLst>
              <a:ext uri="{FF2B5EF4-FFF2-40B4-BE49-F238E27FC236}">
                <a16:creationId xmlns:a16="http://schemas.microsoft.com/office/drawing/2014/main" id="{B81E1E5D-C4B5-9748-8E04-B9866A7F9A94}"/>
              </a:ext>
            </a:extLst>
          </p:cNvPr>
          <p:cNvSpPr>
            <a:spLocks noGrp="1"/>
          </p:cNvSpPr>
          <p:nvPr>
            <p:ph type="subTitle" idx="1"/>
          </p:nvPr>
        </p:nvSpPr>
        <p:spPr>
          <a:xfrm>
            <a:off x="1524000" y="1854200"/>
            <a:ext cx="9144000" cy="2982154"/>
          </a:xfrm>
        </p:spPr>
        <p:txBody>
          <a:bodyPr>
            <a:normAutofit/>
          </a:bodyPr>
          <a:lstStyle/>
          <a:p>
            <a:pPr marL="342900" indent="-342900">
              <a:buFont typeface="Arial" panose="020B0604020202020204" pitchFamily="34" charset="0"/>
              <a:buChar char="•"/>
            </a:pPr>
            <a:r>
              <a:rPr lang="en-US" sz="2400" dirty="0"/>
              <a:t>Drop Vs. Withdraw</a:t>
            </a:r>
          </a:p>
          <a:p>
            <a:pPr marL="342900" indent="-342900">
              <a:buFont typeface="Arial" panose="020B0604020202020204" pitchFamily="34" charset="0"/>
              <a:buChar char="•"/>
            </a:pPr>
            <a:r>
              <a:rPr lang="en-US" sz="2400" dirty="0"/>
              <a:t>Drop for non-payment</a:t>
            </a:r>
          </a:p>
          <a:p>
            <a:pPr marL="342900" indent="-342900">
              <a:buFont typeface="Arial" panose="020B0604020202020204" pitchFamily="34" charset="0"/>
              <a:buChar char="•"/>
            </a:pPr>
            <a:r>
              <a:rPr lang="en-US" sz="2400" dirty="0"/>
              <a:t>Retroactive Drop</a:t>
            </a:r>
          </a:p>
          <a:p>
            <a:pPr marL="342900" indent="-342900">
              <a:buFont typeface="Arial" panose="020B0604020202020204" pitchFamily="34" charset="0"/>
              <a:buChar char="•"/>
            </a:pPr>
            <a:r>
              <a:rPr lang="en-US" sz="2400" dirty="0"/>
              <a:t>GSHIP Billing Information</a:t>
            </a:r>
          </a:p>
          <a:p>
            <a:pPr marL="342900" indent="-342900">
              <a:buFont typeface="Arial" panose="020B0604020202020204" pitchFamily="34" charset="0"/>
              <a:buChar char="•"/>
            </a:pPr>
            <a:r>
              <a:rPr lang="en-US" sz="2400" dirty="0"/>
              <a:t>General Q&amp;A</a:t>
            </a:r>
          </a:p>
        </p:txBody>
      </p:sp>
    </p:spTree>
    <p:extLst>
      <p:ext uri="{BB962C8B-B14F-4D97-AF65-F5344CB8AC3E}">
        <p14:creationId xmlns:p14="http://schemas.microsoft.com/office/powerpoint/2010/main" val="67156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6F6D776-63EB-6380-F14B-42B6A52FE368}"/>
              </a:ext>
            </a:extLst>
          </p:cNvPr>
          <p:cNvSpPr txBox="1">
            <a:spLocks/>
          </p:cNvSpPr>
          <p:nvPr/>
        </p:nvSpPr>
        <p:spPr>
          <a:xfrm>
            <a:off x="1980297" y="515941"/>
            <a:ext cx="3924300" cy="42031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150" normalizeH="0" baseline="0" noProof="0">
                <a:ln>
                  <a:noFill/>
                </a:ln>
                <a:solidFill>
                  <a:sysClr val="windowText" lastClr="000000"/>
                </a:solidFill>
                <a:effectLst/>
                <a:uLnTx/>
                <a:uFillTx/>
                <a:latin typeface="Tenorite"/>
                <a:ea typeface="+mj-ea"/>
                <a:cs typeface="+mj-cs"/>
              </a:rPr>
              <a:t>Drop</a:t>
            </a:r>
            <a:endParaRPr kumimoji="0" lang="en-US" sz="2000" b="0" i="1" u="none" strike="noStrike" kern="1200" cap="none" spc="150" normalizeH="0" baseline="0" noProof="0" dirty="0">
              <a:ln>
                <a:noFill/>
              </a:ln>
              <a:solidFill>
                <a:sysClr val="windowText" lastClr="000000"/>
              </a:solidFill>
              <a:effectLst/>
              <a:uLnTx/>
              <a:uFillTx/>
              <a:latin typeface="Tenorite"/>
              <a:ea typeface="+mj-ea"/>
              <a:cs typeface="+mj-cs"/>
            </a:endParaRPr>
          </a:p>
        </p:txBody>
      </p:sp>
      <p:sp>
        <p:nvSpPr>
          <p:cNvPr id="7" name="Content Placeholder 3">
            <a:extLst>
              <a:ext uri="{FF2B5EF4-FFF2-40B4-BE49-F238E27FC236}">
                <a16:creationId xmlns:a16="http://schemas.microsoft.com/office/drawing/2014/main" id="{AE20EE0C-3BFF-F4E9-265F-EE20B0052755}"/>
              </a:ext>
            </a:extLst>
          </p:cNvPr>
          <p:cNvSpPr txBox="1">
            <a:spLocks/>
          </p:cNvSpPr>
          <p:nvPr/>
        </p:nvSpPr>
        <p:spPr>
          <a:xfrm>
            <a:off x="1980297" y="1156966"/>
            <a:ext cx="3924300" cy="500081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Drops occur prior to the add/drop deadline</a:t>
            </a:r>
            <a:r>
              <a:rPr kumimoji="0" lang="en-US" sz="1600" b="1" i="0" u="none" strike="noStrike" kern="1200" cap="none" spc="50" normalizeH="0" baseline="0" noProof="0" dirty="0">
                <a:ln>
                  <a:noFill/>
                </a:ln>
                <a:solidFill>
                  <a:sysClr val="windowText" lastClr="000000"/>
                </a:solidFill>
                <a:effectLst/>
                <a:uLnTx/>
                <a:uFillTx/>
                <a:latin typeface="Tenorite"/>
                <a:ea typeface="+mn-ea"/>
                <a:cs typeface="+mn-cs"/>
              </a:rPr>
              <a:t>*</a:t>
            </a: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 for the course. Students can complete 99% of drops on their own via their student homepage. If they are not able to, they should contact the Registrar’s office.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Dropped courses are not charged tuition.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Dropped courses do not appear on their transcript.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FF0000"/>
                </a:solidFill>
                <a:effectLst/>
                <a:uLnTx/>
                <a:uFillTx/>
                <a:latin typeface="Tenorite"/>
                <a:ea typeface="+mn-ea"/>
                <a:cs typeface="+mn-cs"/>
              </a:rPr>
              <a:t>Dropped courses do not count towards Tuition Benefit Minimum enrollment.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50" normalizeH="0" baseline="0" noProof="0" dirty="0">
                <a:ln>
                  <a:noFill/>
                </a:ln>
                <a:solidFill>
                  <a:schemeClr val="accent1"/>
                </a:solidFill>
                <a:effectLst/>
                <a:uLnTx/>
                <a:uFillTx/>
                <a:latin typeface="Tenorite"/>
                <a:ea typeface="+mn-ea"/>
                <a:cs typeface="+mn-cs"/>
                <a:hlinkClick r:id="rId2">
                  <a:extLst>
                    <a:ext uri="{A12FA001-AC4F-418D-AE19-62706E023703}">
                      <ahyp:hlinkClr xmlns:ahyp="http://schemas.microsoft.com/office/drawing/2018/hyperlinkcolor" val="tx"/>
                    </a:ext>
                  </a:extLst>
                </a:hlinkClick>
              </a:rPr>
              <a:t>https://registrar.utah.edu/handbook/drop.php</a:t>
            </a:r>
            <a:endParaRPr kumimoji="0" lang="en-US" sz="1200" b="0" i="0" u="none" strike="noStrike" kern="1200" cap="none" spc="50" normalizeH="0" baseline="0" noProof="0" dirty="0">
              <a:ln>
                <a:noFill/>
              </a:ln>
              <a:solidFill>
                <a:schemeClr val="accent1"/>
              </a:solidFill>
              <a:effectLst/>
              <a:uLnTx/>
              <a:uFillTx/>
              <a:latin typeface="Tenorite"/>
              <a:ea typeface="+mn-ea"/>
              <a:cs typeface="+mn-cs"/>
            </a:endParaRPr>
          </a:p>
        </p:txBody>
      </p:sp>
      <p:sp>
        <p:nvSpPr>
          <p:cNvPr id="8" name="Text Placeholder 4">
            <a:extLst>
              <a:ext uri="{FF2B5EF4-FFF2-40B4-BE49-F238E27FC236}">
                <a16:creationId xmlns:a16="http://schemas.microsoft.com/office/drawing/2014/main" id="{511A0674-5D96-3A9D-3445-F36FEFFF686F}"/>
              </a:ext>
            </a:extLst>
          </p:cNvPr>
          <p:cNvSpPr txBox="1">
            <a:spLocks/>
          </p:cNvSpPr>
          <p:nvPr/>
        </p:nvSpPr>
        <p:spPr>
          <a:xfrm>
            <a:off x="6456770" y="515941"/>
            <a:ext cx="3943627" cy="42031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1" u="none" strike="noStrike" kern="1200" cap="none" spc="150" normalizeH="0" baseline="0" noProof="0">
                <a:ln>
                  <a:noFill/>
                </a:ln>
                <a:solidFill>
                  <a:sysClr val="windowText" lastClr="000000"/>
                </a:solidFill>
                <a:effectLst/>
                <a:uLnTx/>
                <a:uFillTx/>
                <a:latin typeface="Tenorite"/>
                <a:ea typeface="+mj-ea"/>
                <a:cs typeface="+mj-cs"/>
              </a:rPr>
              <a:t>Withdraw</a:t>
            </a:r>
            <a:endParaRPr kumimoji="0" lang="en-US" sz="2000" b="0" i="1" u="none" strike="noStrike" kern="1200" cap="none" spc="150" normalizeH="0" baseline="0" noProof="0" dirty="0">
              <a:ln>
                <a:noFill/>
              </a:ln>
              <a:solidFill>
                <a:sysClr val="windowText" lastClr="000000"/>
              </a:solidFill>
              <a:effectLst/>
              <a:uLnTx/>
              <a:uFillTx/>
              <a:latin typeface="Tenorite"/>
              <a:ea typeface="+mj-ea"/>
              <a:cs typeface="+mj-cs"/>
            </a:endParaRPr>
          </a:p>
        </p:txBody>
      </p:sp>
      <p:sp>
        <p:nvSpPr>
          <p:cNvPr id="9" name="Content Placeholder 5">
            <a:extLst>
              <a:ext uri="{FF2B5EF4-FFF2-40B4-BE49-F238E27FC236}">
                <a16:creationId xmlns:a16="http://schemas.microsoft.com/office/drawing/2014/main" id="{4B19107D-54C9-C73B-28A6-8611A416F46F}"/>
              </a:ext>
            </a:extLst>
          </p:cNvPr>
          <p:cNvSpPr txBox="1">
            <a:spLocks/>
          </p:cNvSpPr>
          <p:nvPr/>
        </p:nvSpPr>
        <p:spPr>
          <a:xfrm>
            <a:off x="6456770" y="1156966"/>
            <a:ext cx="3943627" cy="496473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Withdraws occur when a student attempts to drop a course AFTER the add/drop deadline</a:t>
            </a:r>
            <a:r>
              <a:rPr kumimoji="0" lang="en-US" sz="1600" b="1" i="0" u="none" strike="noStrike" kern="1200" cap="none" spc="50" normalizeH="0" baseline="0" noProof="0" dirty="0">
                <a:ln>
                  <a:noFill/>
                </a:ln>
                <a:solidFill>
                  <a:sysClr val="windowText" lastClr="000000"/>
                </a:solidFill>
                <a:effectLst/>
                <a:uLnTx/>
                <a:uFillTx/>
                <a:latin typeface="Tenorite"/>
                <a:ea typeface="+mn-ea"/>
                <a:cs typeface="+mn-cs"/>
              </a:rPr>
              <a:t>*</a:t>
            </a: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 Students can withdraw, on their own, via their student homepage up to the midpoint of the course. After that time, they should contact the Registrar’s Office for instruction.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Withdrawn courses </a:t>
            </a:r>
            <a:r>
              <a:rPr kumimoji="0" lang="en-US" sz="1600" b="0" i="0" u="sng" strike="noStrike" kern="1200" cap="none" spc="50" normalizeH="0" baseline="0" noProof="0" dirty="0">
                <a:ln>
                  <a:noFill/>
                </a:ln>
                <a:solidFill>
                  <a:sysClr val="windowText" lastClr="000000"/>
                </a:solidFill>
                <a:effectLst/>
                <a:uLnTx/>
                <a:uFillTx/>
                <a:latin typeface="Tenorite"/>
                <a:ea typeface="+mn-ea"/>
                <a:cs typeface="+mn-cs"/>
              </a:rPr>
              <a:t>are still charged tuition.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ysClr val="windowText" lastClr="000000"/>
                </a:solidFill>
                <a:effectLst/>
                <a:uLnTx/>
                <a:uFillTx/>
                <a:latin typeface="Tenorite"/>
                <a:ea typeface="+mn-ea"/>
                <a:cs typeface="+mn-cs"/>
              </a:rPr>
              <a:t>Withdrawn courses still show on student transcripts with a “W” Grade.</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FF0000"/>
                </a:solidFill>
                <a:effectLst/>
                <a:uLnTx/>
                <a:uFillTx/>
                <a:latin typeface="Tenorite"/>
                <a:ea typeface="+mn-ea"/>
                <a:cs typeface="+mn-cs"/>
              </a:rPr>
              <a:t>Withdrawn courses do not count toward Tuition Benefit minimum enrollment.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FF0000"/>
                </a:solidFill>
                <a:effectLst/>
                <a:uLnTx/>
                <a:uFillTx/>
                <a:latin typeface="Tenorite"/>
                <a:ea typeface="+mn-ea"/>
                <a:cs typeface="+mn-cs"/>
              </a:rPr>
              <a:t>Withdrawn courses are not covered by Tuition Benefit.</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FF0000"/>
                </a:solidFill>
                <a:effectLst/>
                <a:uLnTx/>
                <a:uFillTx/>
                <a:latin typeface="Tenorite"/>
                <a:ea typeface="+mn-ea"/>
                <a:cs typeface="+mn-cs"/>
              </a:rPr>
              <a:t>Additional Note: They will be paying </a:t>
            </a:r>
            <a:r>
              <a:rPr kumimoji="0" lang="en-US" sz="1600" b="0" i="0" u="sng" strike="noStrike" kern="1200" cap="none" spc="50" normalizeH="0" baseline="0" noProof="0" dirty="0">
                <a:ln>
                  <a:noFill/>
                </a:ln>
                <a:solidFill>
                  <a:srgbClr val="FF0000"/>
                </a:solidFill>
                <a:effectLst/>
                <a:uLnTx/>
                <a:uFillTx/>
                <a:latin typeface="Tenorite"/>
                <a:ea typeface="+mn-ea"/>
                <a:cs typeface="+mn-cs"/>
              </a:rPr>
              <a:t>at their residency rate for withdrawn courses.</a:t>
            </a:r>
            <a:r>
              <a:rPr kumimoji="0" lang="en-US" sz="1600" b="0" i="0" u="none" strike="noStrike" kern="1200" cap="none" spc="50" normalizeH="0" baseline="0" noProof="0" dirty="0">
                <a:ln>
                  <a:noFill/>
                </a:ln>
                <a:solidFill>
                  <a:srgbClr val="FF0000"/>
                </a:solidFill>
                <a:effectLst/>
                <a:uLnTx/>
                <a:uFillTx/>
                <a:latin typeface="Tenorite"/>
                <a:ea typeface="+mn-ea"/>
                <a:cs typeface="+mn-cs"/>
              </a:rPr>
              <a:t> For example, if they are non-resident, they will be paying the full non-resident rate for the withdrawn course.</a:t>
            </a:r>
            <a:endParaRPr kumimoji="0" lang="en-US" sz="1600" b="0" i="0" u="sng" strike="noStrike" kern="1200" cap="none" spc="50" normalizeH="0" baseline="0" noProof="0" dirty="0">
              <a:ln>
                <a:noFill/>
              </a:ln>
              <a:solidFill>
                <a:srgbClr val="FF0000"/>
              </a:solidFill>
              <a:effectLst/>
              <a:uLnTx/>
              <a:uFillTx/>
              <a:latin typeface="Tenorite"/>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200" b="0" i="0" u="none" strike="noStrike" kern="1200" cap="none" spc="50" normalizeH="0" baseline="0" noProof="0" dirty="0">
                <a:ln>
                  <a:noFill/>
                </a:ln>
                <a:solidFill>
                  <a:schemeClr val="accent1"/>
                </a:solidFill>
                <a:effectLst/>
                <a:uLnTx/>
                <a:uFillTx/>
                <a:latin typeface="Tenorite"/>
                <a:ea typeface="+mn-ea"/>
                <a:cs typeface="+mn-cs"/>
                <a:hlinkClick r:id="rId3">
                  <a:extLst>
                    <a:ext uri="{A12FA001-AC4F-418D-AE19-62706E023703}">
                      <ahyp:hlinkClr xmlns:ahyp="http://schemas.microsoft.com/office/drawing/2018/hyperlinkcolor" val="tx"/>
                    </a:ext>
                  </a:extLst>
                </a:hlinkClick>
              </a:rPr>
              <a:t>https://registrar.utah.edu/handbook/withdrawal.php</a:t>
            </a:r>
            <a:endParaRPr kumimoji="0" lang="en-US" sz="1200" b="0" i="0" u="none" strike="noStrike" kern="1200" cap="none" spc="50" normalizeH="0" baseline="0" noProof="0" dirty="0">
              <a:ln>
                <a:noFill/>
              </a:ln>
              <a:solidFill>
                <a:schemeClr val="accent1"/>
              </a:solidFill>
              <a:effectLst/>
              <a:uLnTx/>
              <a:uFillTx/>
              <a:latin typeface="Tenorite"/>
              <a:ea typeface="+mn-ea"/>
              <a:cs typeface="+mn-cs"/>
            </a:endParaRPr>
          </a:p>
        </p:txBody>
      </p:sp>
      <p:cxnSp>
        <p:nvCxnSpPr>
          <p:cNvPr id="10" name="Straight Connector 9">
            <a:extLst>
              <a:ext uri="{FF2B5EF4-FFF2-40B4-BE49-F238E27FC236}">
                <a16:creationId xmlns:a16="http://schemas.microsoft.com/office/drawing/2014/main" id="{49572FAD-6323-8B71-D838-EF975095A4DE}"/>
              </a:ext>
            </a:extLst>
          </p:cNvPr>
          <p:cNvCxnSpPr/>
          <p:nvPr/>
        </p:nvCxnSpPr>
        <p:spPr>
          <a:xfrm>
            <a:off x="2231228" y="1005617"/>
            <a:ext cx="7907984" cy="0"/>
          </a:xfrm>
          <a:prstGeom prst="line">
            <a:avLst/>
          </a:prstGeom>
          <a:noFill/>
          <a:ln w="28575" cap="flat" cmpd="sng" algn="ctr">
            <a:solidFill>
              <a:sysClr val="windowText" lastClr="000000"/>
            </a:solidFill>
            <a:prstDash val="solid"/>
            <a:miter lim="800000"/>
          </a:ln>
          <a:effectLst/>
        </p:spPr>
      </p:cxnSp>
      <p:cxnSp>
        <p:nvCxnSpPr>
          <p:cNvPr id="11" name="Straight Connector 10">
            <a:extLst>
              <a:ext uri="{FF2B5EF4-FFF2-40B4-BE49-F238E27FC236}">
                <a16:creationId xmlns:a16="http://schemas.microsoft.com/office/drawing/2014/main" id="{60E7DB97-9E10-361E-B96F-9FF6DCE7B22E}"/>
              </a:ext>
            </a:extLst>
          </p:cNvPr>
          <p:cNvCxnSpPr>
            <a:cxnSpLocks/>
          </p:cNvCxnSpPr>
          <p:nvPr/>
        </p:nvCxnSpPr>
        <p:spPr>
          <a:xfrm>
            <a:off x="6191141" y="1005617"/>
            <a:ext cx="0" cy="5152166"/>
          </a:xfrm>
          <a:prstGeom prst="line">
            <a:avLst/>
          </a:prstGeom>
          <a:noFill/>
          <a:ln w="28575" cap="flat" cmpd="sng" algn="ctr">
            <a:solidFill>
              <a:sysClr val="windowText" lastClr="000000"/>
            </a:solidFill>
            <a:prstDash val="solid"/>
            <a:miter lim="800000"/>
          </a:ln>
          <a:effectLst/>
        </p:spPr>
      </p:cxnSp>
      <p:sp>
        <p:nvSpPr>
          <p:cNvPr id="14" name="Content Placeholder 3">
            <a:extLst>
              <a:ext uri="{FF2B5EF4-FFF2-40B4-BE49-F238E27FC236}">
                <a16:creationId xmlns:a16="http://schemas.microsoft.com/office/drawing/2014/main" id="{7617C679-D409-D531-3123-33723C391403}"/>
              </a:ext>
            </a:extLst>
          </p:cNvPr>
          <p:cNvSpPr txBox="1">
            <a:spLocks/>
          </p:cNvSpPr>
          <p:nvPr/>
        </p:nvSpPr>
        <p:spPr>
          <a:xfrm>
            <a:off x="18147" y="6048271"/>
            <a:ext cx="3924300" cy="807001"/>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t>
            </a:r>
            <a:r>
              <a:rPr lang="en-US" sz="1100" dirty="0"/>
              <a:t>Note that half semester courses and Miscellaneous session courses will have different add/drop deadlines. Their deadlines are prorated according to the dates of the course as entered in the system.</a:t>
            </a:r>
            <a:endParaRPr lang="en-US" sz="800" dirty="0"/>
          </a:p>
        </p:txBody>
      </p:sp>
    </p:spTree>
    <p:extLst>
      <p:ext uri="{BB962C8B-B14F-4D97-AF65-F5344CB8AC3E}">
        <p14:creationId xmlns:p14="http://schemas.microsoft.com/office/powerpoint/2010/main" val="56400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C60F70C8-6C5B-2595-E6A8-0E93D2AB85DF}"/>
              </a:ext>
            </a:extLst>
          </p:cNvPr>
          <p:cNvSpPr txBox="1">
            <a:spLocks/>
          </p:cNvSpPr>
          <p:nvPr/>
        </p:nvSpPr>
        <p:spPr>
          <a:xfrm>
            <a:off x="31904" y="6564052"/>
            <a:ext cx="6333192" cy="201596"/>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10000"/>
                  </a:schemeClr>
                </a:solidFill>
              </a:rPr>
              <a:t>Information per TB guidelines:</a:t>
            </a:r>
            <a:r>
              <a:rPr lang="en-US" dirty="0"/>
              <a:t> </a:t>
            </a:r>
            <a:r>
              <a:rPr lang="en-US" dirty="0">
                <a:hlinkClick r:id="rId2"/>
              </a:rPr>
              <a:t>https://gradschool.utah.edu/funding/tbp/guidelines.php</a:t>
            </a:r>
            <a:endParaRPr lang="en-US" sz="800" dirty="0"/>
          </a:p>
        </p:txBody>
      </p:sp>
      <p:sp>
        <p:nvSpPr>
          <p:cNvPr id="3" name="Content Placeholder 3">
            <a:extLst>
              <a:ext uri="{FF2B5EF4-FFF2-40B4-BE49-F238E27FC236}">
                <a16:creationId xmlns:a16="http://schemas.microsoft.com/office/drawing/2014/main" id="{FF723BF4-94AB-443B-552E-D1656723544E}"/>
              </a:ext>
            </a:extLst>
          </p:cNvPr>
          <p:cNvSpPr txBox="1">
            <a:spLocks/>
          </p:cNvSpPr>
          <p:nvPr/>
        </p:nvSpPr>
        <p:spPr>
          <a:xfrm>
            <a:off x="1802617" y="980661"/>
            <a:ext cx="8808457" cy="5184326"/>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600" dirty="0">
                <a:solidFill>
                  <a:schemeClr val="bg2">
                    <a:lumMod val="10000"/>
                  </a:schemeClr>
                </a:solidFill>
              </a:rPr>
              <a:t>It is most ideal that a student work with their advisors/TB coordinators when considering dropping or withdrawing from courses. Dropping/withdrawing without advisement could leave the student without TB coverage.</a:t>
            </a:r>
          </a:p>
          <a:p>
            <a:endParaRPr lang="en-US" sz="1600" dirty="0">
              <a:solidFill>
                <a:schemeClr val="bg2">
                  <a:lumMod val="10000"/>
                </a:schemeClr>
              </a:solidFill>
            </a:endParaRPr>
          </a:p>
          <a:p>
            <a:r>
              <a:rPr lang="en-US" sz="1600" dirty="0">
                <a:solidFill>
                  <a:schemeClr val="bg2">
                    <a:lumMod val="10000"/>
                  </a:schemeClr>
                </a:solidFill>
              </a:rPr>
              <a:t>As a reminder, a student must be enrolled for the minimum required credits to be eligible for TB (9 credits Fall/Spring, 3 credits Summer). Dropping or withdrawing courses could leave the student in a situation where that requirement isn’t being met, and therefore they lose Tuition Benefit for the semester.</a:t>
            </a:r>
          </a:p>
          <a:p>
            <a:endParaRPr lang="en-US" sz="1600" dirty="0">
              <a:solidFill>
                <a:schemeClr val="bg2">
                  <a:lumMod val="10000"/>
                </a:schemeClr>
              </a:solidFill>
            </a:endParaRPr>
          </a:p>
          <a:p>
            <a:r>
              <a:rPr lang="en-US" sz="1600" dirty="0">
                <a:solidFill>
                  <a:schemeClr val="bg2">
                    <a:lumMod val="10000"/>
                  </a:schemeClr>
                </a:solidFill>
              </a:rPr>
              <a:t>Neither dropped or withdrawn courses count toward the credit minimum</a:t>
            </a:r>
          </a:p>
          <a:p>
            <a:pPr marL="628650" lvl="1" indent="-171450">
              <a:buFont typeface="Arial" panose="020B0604020202020204" pitchFamily="34" charset="0"/>
              <a:buChar char="•"/>
            </a:pPr>
            <a:r>
              <a:rPr lang="en-US" sz="1200" dirty="0">
                <a:solidFill>
                  <a:schemeClr val="bg2">
                    <a:lumMod val="10000"/>
                  </a:schemeClr>
                </a:solidFill>
              </a:rPr>
              <a:t>Example 1: A student is in 12 credits and drops down to 9. They will still be covered in TB.</a:t>
            </a:r>
          </a:p>
          <a:p>
            <a:pPr marL="628650" lvl="1" indent="-171450">
              <a:buFont typeface="Arial" panose="020B0604020202020204" pitchFamily="34" charset="0"/>
              <a:buChar char="•"/>
            </a:pPr>
            <a:r>
              <a:rPr lang="en-US" sz="1200" dirty="0">
                <a:solidFill>
                  <a:schemeClr val="bg2">
                    <a:lumMod val="10000"/>
                  </a:schemeClr>
                </a:solidFill>
              </a:rPr>
              <a:t>Example 2: A student is in 9 credits and drops down to 6. </a:t>
            </a:r>
            <a:r>
              <a:rPr lang="en-US" sz="1200" dirty="0">
                <a:solidFill>
                  <a:srgbClr val="FF0000"/>
                </a:solidFill>
              </a:rPr>
              <a:t>They will lose their TB.</a:t>
            </a:r>
          </a:p>
          <a:p>
            <a:endParaRPr lang="en-US" sz="1600" dirty="0"/>
          </a:p>
          <a:p>
            <a:r>
              <a:rPr lang="en-US" sz="1600" dirty="0">
                <a:solidFill>
                  <a:schemeClr val="bg2">
                    <a:lumMod val="10000"/>
                  </a:schemeClr>
                </a:solidFill>
              </a:rPr>
              <a:t>Additionally, withdrawn courses are </a:t>
            </a:r>
            <a:r>
              <a:rPr lang="en-US" sz="1600" u="sng" dirty="0">
                <a:solidFill>
                  <a:schemeClr val="bg2">
                    <a:lumMod val="10000"/>
                  </a:schemeClr>
                </a:solidFill>
              </a:rPr>
              <a:t>never</a:t>
            </a:r>
            <a:r>
              <a:rPr lang="en-US" sz="1600" dirty="0">
                <a:solidFill>
                  <a:schemeClr val="bg2">
                    <a:lumMod val="10000"/>
                  </a:schemeClr>
                </a:solidFill>
              </a:rPr>
              <a:t> covered by tuition benefit.</a:t>
            </a:r>
          </a:p>
          <a:p>
            <a:pPr marL="742950" lvl="1" indent="-285750">
              <a:buFont typeface="Arial" panose="020B0604020202020204" pitchFamily="34" charset="0"/>
              <a:buChar char="•"/>
            </a:pPr>
            <a:r>
              <a:rPr lang="en-US" sz="1200" dirty="0">
                <a:solidFill>
                  <a:schemeClr val="bg2">
                    <a:lumMod val="10000"/>
                  </a:schemeClr>
                </a:solidFill>
              </a:rPr>
              <a:t>Example 1: A student is in 12 credits and withdraws down to 9. They will still be covered in TB, </a:t>
            </a:r>
            <a:r>
              <a:rPr lang="en-US" sz="1200" dirty="0">
                <a:solidFill>
                  <a:srgbClr val="FF0000"/>
                </a:solidFill>
              </a:rPr>
              <a:t>but they will be required to pay for the withdrawn course.</a:t>
            </a:r>
          </a:p>
          <a:p>
            <a:pPr marL="742950" lvl="1" indent="-285750">
              <a:buFont typeface="Arial" panose="020B0604020202020204" pitchFamily="34" charset="0"/>
              <a:buChar char="•"/>
            </a:pPr>
            <a:r>
              <a:rPr lang="en-US" sz="1200" dirty="0">
                <a:solidFill>
                  <a:schemeClr val="bg2">
                    <a:lumMod val="10000"/>
                  </a:schemeClr>
                </a:solidFill>
              </a:rPr>
              <a:t>Example 2: A student is in 9 credits and withdraws down to 6. </a:t>
            </a:r>
            <a:r>
              <a:rPr lang="en-US" sz="1200" dirty="0">
                <a:solidFill>
                  <a:srgbClr val="FF0000"/>
                </a:solidFill>
              </a:rPr>
              <a:t>They will lose their TB.</a:t>
            </a:r>
          </a:p>
          <a:p>
            <a:r>
              <a:rPr lang="en-US" sz="1600" dirty="0">
                <a:solidFill>
                  <a:schemeClr val="bg2">
                    <a:lumMod val="10000"/>
                  </a:schemeClr>
                </a:solidFill>
              </a:rPr>
              <a:t>In either case (drop or withdraw), the student can attempt to add courses onto their schedule to get back up to the required minimum credits. The student may need to work with the registrar’s office to add courses late where applicable. This is done via the Petition to Late Add process (</a:t>
            </a:r>
            <a:r>
              <a:rPr lang="en-US" sz="1600" dirty="0">
                <a:solidFill>
                  <a:schemeClr val="accent2"/>
                </a:solidFill>
                <a:hlinkClick r:id="rId3">
                  <a:extLst>
                    <a:ext uri="{A12FA001-AC4F-418D-AE19-62706E023703}">
                      <ahyp:hlinkClr xmlns:ahyp="http://schemas.microsoft.com/office/drawing/2018/hyperlinkcolor" val="tx"/>
                    </a:ext>
                  </a:extLst>
                </a:hlinkClick>
              </a:rPr>
              <a:t>https://registrar.utah.edu/handbook/lateadd.php</a:t>
            </a:r>
            <a:r>
              <a:rPr lang="en-US" sz="1600" dirty="0">
                <a:solidFill>
                  <a:schemeClr val="bg2">
                    <a:lumMod val="10000"/>
                  </a:schemeClr>
                </a:solidFill>
              </a:rPr>
              <a:t>). This process generally requires the approval signatures of one to two parties in the department offering the course. The most common solution we see is the addition of dissertation/thesis credits.</a:t>
            </a:r>
          </a:p>
          <a:p>
            <a:r>
              <a:rPr lang="en-US" sz="1600" dirty="0">
                <a:solidFill>
                  <a:schemeClr val="bg2">
                    <a:lumMod val="10000"/>
                  </a:schemeClr>
                </a:solidFill>
              </a:rPr>
              <a:t>If your student does go below the minimum required credits, they will lose TB support. </a:t>
            </a:r>
            <a:r>
              <a:rPr lang="en-US" sz="1600" i="1" u="sng" dirty="0">
                <a:solidFill>
                  <a:schemeClr val="bg2">
                    <a:lumMod val="10000"/>
                  </a:schemeClr>
                </a:solidFill>
              </a:rPr>
              <a:t>This is true even if they go below temporarily with the intention of adding more credits onto their record later. </a:t>
            </a:r>
            <a:r>
              <a:rPr lang="en-US" sz="1600" dirty="0">
                <a:solidFill>
                  <a:schemeClr val="bg2">
                    <a:lumMod val="10000"/>
                  </a:schemeClr>
                </a:solidFill>
              </a:rPr>
              <a:t>However, once they have added the new credits and are back up to the minimum requirements, their TB will be restored barring no other error messages or issues.</a:t>
            </a:r>
            <a:endParaRPr lang="en-US" sz="1600" u="sng" dirty="0">
              <a:solidFill>
                <a:schemeClr val="bg2">
                  <a:lumMod val="10000"/>
                </a:schemeClr>
              </a:solidFill>
            </a:endParaRPr>
          </a:p>
        </p:txBody>
      </p:sp>
      <p:sp>
        <p:nvSpPr>
          <p:cNvPr id="4" name="Title 1">
            <a:extLst>
              <a:ext uri="{FF2B5EF4-FFF2-40B4-BE49-F238E27FC236}">
                <a16:creationId xmlns:a16="http://schemas.microsoft.com/office/drawing/2014/main" id="{5B6346D6-CF64-6640-2C08-1A2700CAD614}"/>
              </a:ext>
            </a:extLst>
          </p:cNvPr>
          <p:cNvSpPr>
            <a:spLocks noGrp="1"/>
          </p:cNvSpPr>
          <p:nvPr>
            <p:ph type="title"/>
          </p:nvPr>
        </p:nvSpPr>
        <p:spPr>
          <a:xfrm>
            <a:off x="1885156" y="-565"/>
            <a:ext cx="8421688" cy="952236"/>
          </a:xfrm>
        </p:spPr>
        <p:txBody>
          <a:bodyPr/>
          <a:lstStyle/>
          <a:p>
            <a:pPr algn="ctr"/>
            <a:r>
              <a:rPr lang="en-US" dirty="0"/>
              <a:t>What does that mean for TB?</a:t>
            </a:r>
          </a:p>
        </p:txBody>
      </p:sp>
    </p:spTree>
    <p:extLst>
      <p:ext uri="{BB962C8B-B14F-4D97-AF65-F5344CB8AC3E}">
        <p14:creationId xmlns:p14="http://schemas.microsoft.com/office/powerpoint/2010/main" val="217883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6E4358-C54E-517B-62CD-5C44F96B4E87}"/>
              </a:ext>
            </a:extLst>
          </p:cNvPr>
          <p:cNvSpPr>
            <a:spLocks noGrp="1"/>
          </p:cNvSpPr>
          <p:nvPr>
            <p:ph type="title"/>
          </p:nvPr>
        </p:nvSpPr>
        <p:spPr>
          <a:xfrm>
            <a:off x="1885156" y="-30716"/>
            <a:ext cx="8421688" cy="952236"/>
          </a:xfrm>
        </p:spPr>
        <p:txBody>
          <a:bodyPr>
            <a:normAutofit/>
          </a:bodyPr>
          <a:lstStyle/>
          <a:p>
            <a:pPr algn="ctr"/>
            <a:r>
              <a:rPr lang="en-US" sz="2600" dirty="0"/>
              <a:t>Drop for non-payment and Tuition Benefit</a:t>
            </a:r>
          </a:p>
        </p:txBody>
      </p:sp>
      <p:sp>
        <p:nvSpPr>
          <p:cNvPr id="8" name="Content Placeholder 3">
            <a:extLst>
              <a:ext uri="{FF2B5EF4-FFF2-40B4-BE49-F238E27FC236}">
                <a16:creationId xmlns:a16="http://schemas.microsoft.com/office/drawing/2014/main" id="{680CC53D-6367-E2D5-CCD7-BA6E5788B1BD}"/>
              </a:ext>
            </a:extLst>
          </p:cNvPr>
          <p:cNvSpPr txBox="1">
            <a:spLocks/>
          </p:cNvSpPr>
          <p:nvPr/>
        </p:nvSpPr>
        <p:spPr>
          <a:xfrm>
            <a:off x="2118973" y="1006663"/>
            <a:ext cx="8808457" cy="5536844"/>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Drop for non-payment occurs when a student have significant lack of coverage in their tuition. It only occurs ONCE during the semester, after the Census deadline. If a student is selected for drop for non-payment, they will have received multiple notices via Umail/Income Accounting.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rgbClr val="FF0000"/>
                </a:solidFill>
                <a:effectLst/>
                <a:uLnTx/>
                <a:uFillTx/>
                <a:latin typeface="Tenorite"/>
                <a:ea typeface="+mn-ea"/>
                <a:cs typeface="+mn-cs"/>
              </a:rPr>
              <a:t>Students who are correctly in the Tuition Benefit program should be held from being dropped for non-payment.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However, there are outliers where drop for non-payment may still occur. If a student contacts you for advisement after being dropped for non-payment do the following: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1- Check that they were entered into the TB portal correctly, and that they signed their TB agreement.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2- Contact us at </a:t>
            </a:r>
            <a:r>
              <a:rPr kumimoji="0" lang="en-US" sz="1600" b="0" i="0" u="none" strike="noStrike" kern="1200" cap="none" spc="50" normalizeH="0" baseline="0" noProof="0">
                <a:ln>
                  <a:noFill/>
                </a:ln>
                <a:solidFill>
                  <a:sysClr val="windowText" lastClr="000000"/>
                </a:solidFill>
                <a:effectLst/>
                <a:uLnTx/>
                <a:uFillTx/>
                <a:latin typeface="Tenorite"/>
                <a:ea typeface="+mn-ea"/>
                <a:cs typeface="+mn-cs"/>
                <a:hlinkClick r:id="rId2"/>
              </a:rPr>
              <a:t>tuitionbenefit@gradschool.utah.edu</a:t>
            </a: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 with a brief explanation of the situation. Please be sure to include the student’s name and UNID. We will contact Income Accounting to confirm the situation.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3a- If we find that the drop for non-payment is valid, we will inform you of such. It is then the student’s responsibility to remedy the situation. At that time, the student will need to decide if they want to attempt to be reinstated. Students who are interested in possible reinstatement need to contact Income Accounting to discuss the payment of their tuition.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50" normalizeH="0" baseline="0" noProof="0">
                <a:ln>
                  <a:noFill/>
                </a:ln>
                <a:solidFill>
                  <a:sysClr val="windowText" lastClr="000000"/>
                </a:solidFill>
                <a:effectLst/>
                <a:uLnTx/>
                <a:uFillTx/>
                <a:latin typeface="Tenorite"/>
                <a:ea typeface="+mn-ea"/>
                <a:cs typeface="+mn-cs"/>
              </a:rPr>
              <a:t>3b- If we find that the drop for non-payment is invalid, we will discuss with Income accounting to determine what steps we can take to remedy the situation without student involvement.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50" normalizeH="0" baseline="0" noProof="0" dirty="0">
              <a:ln>
                <a:noFill/>
              </a:ln>
              <a:solidFill>
                <a:sysClr val="windowText" lastClr="000000"/>
              </a:solidFill>
              <a:effectLst/>
              <a:uLnTx/>
              <a:uFillTx/>
              <a:latin typeface="Tenorite"/>
              <a:ea typeface="+mn-ea"/>
              <a:cs typeface="+mn-cs"/>
            </a:endParaRPr>
          </a:p>
        </p:txBody>
      </p:sp>
    </p:spTree>
    <p:extLst>
      <p:ext uri="{BB962C8B-B14F-4D97-AF65-F5344CB8AC3E}">
        <p14:creationId xmlns:p14="http://schemas.microsoft.com/office/powerpoint/2010/main" val="363270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p:txBody>
          <a:bodyPr/>
          <a:lstStyle/>
          <a:p>
            <a:r>
              <a:rPr lang="en-US" dirty="0"/>
              <a:t>Retroactive Drops</a:t>
            </a:r>
          </a:p>
        </p:txBody>
      </p:sp>
      <p:sp>
        <p:nvSpPr>
          <p:cNvPr id="5" name="Content Placeholder 4">
            <a:extLst>
              <a:ext uri="{FF2B5EF4-FFF2-40B4-BE49-F238E27FC236}">
                <a16:creationId xmlns:a16="http://schemas.microsoft.com/office/drawing/2014/main" id="{7556D543-50EF-474D-926D-135568D55949}"/>
              </a:ext>
            </a:extLst>
          </p:cNvPr>
          <p:cNvSpPr>
            <a:spLocks noGrp="1"/>
          </p:cNvSpPr>
          <p:nvPr>
            <p:ph idx="1"/>
          </p:nvPr>
        </p:nvSpPr>
        <p:spPr/>
        <p:txBody>
          <a:bodyPr>
            <a:normAutofit fontScale="70000" lnSpcReduction="20000"/>
          </a:bodyPr>
          <a:lstStyle/>
          <a:p>
            <a:r>
              <a:rPr lang="en-US" dirty="0">
                <a:solidFill>
                  <a:schemeClr val="bg2">
                    <a:lumMod val="10000"/>
                  </a:schemeClr>
                </a:solidFill>
              </a:rPr>
              <a:t>Retroactive drops are any drop that occur </a:t>
            </a:r>
            <a:r>
              <a:rPr lang="en-US" u="sng" dirty="0">
                <a:solidFill>
                  <a:schemeClr val="bg2">
                    <a:lumMod val="10000"/>
                  </a:schemeClr>
                </a:solidFill>
              </a:rPr>
              <a:t>after the class has ended</a:t>
            </a:r>
            <a:r>
              <a:rPr lang="en-US" dirty="0">
                <a:solidFill>
                  <a:schemeClr val="bg2">
                    <a:lumMod val="10000"/>
                  </a:schemeClr>
                </a:solidFill>
              </a:rPr>
              <a:t>. These can only be approved by the Registrar’s Office via their </a:t>
            </a:r>
            <a:r>
              <a:rPr lang="en-US" b="1" dirty="0">
                <a:solidFill>
                  <a:schemeClr val="bg2">
                    <a:lumMod val="10000"/>
                  </a:schemeClr>
                </a:solidFill>
              </a:rPr>
              <a:t>Petition for Consideration for Exception to Policy </a:t>
            </a:r>
            <a:r>
              <a:rPr lang="en-US" dirty="0">
                <a:solidFill>
                  <a:schemeClr val="bg2">
                    <a:lumMod val="10000"/>
                  </a:schemeClr>
                </a:solidFill>
              </a:rPr>
              <a:t>process (</a:t>
            </a:r>
            <a:r>
              <a:rPr lang="en-US" dirty="0">
                <a:solidFill>
                  <a:schemeClr val="accent1"/>
                </a:solidFill>
                <a:hlinkClick r:id="rId2">
                  <a:extLst>
                    <a:ext uri="{A12FA001-AC4F-418D-AE19-62706E023703}">
                      <ahyp:hlinkClr xmlns:ahyp="http://schemas.microsoft.com/office/drawing/2018/hyperlinkcolor" val="tx"/>
                    </a:ext>
                  </a:extLst>
                </a:hlinkClick>
              </a:rPr>
              <a:t>https://registrar.utah.edu/handbook/exception.php</a:t>
            </a:r>
            <a:r>
              <a:rPr lang="en-US" dirty="0">
                <a:solidFill>
                  <a:schemeClr val="bg2">
                    <a:lumMod val="10000"/>
                  </a:schemeClr>
                </a:solidFill>
              </a:rPr>
              <a:t>).</a:t>
            </a:r>
          </a:p>
          <a:p>
            <a:r>
              <a:rPr lang="en-US" dirty="0">
                <a:solidFill>
                  <a:schemeClr val="bg2">
                    <a:lumMod val="10000"/>
                  </a:schemeClr>
                </a:solidFill>
              </a:rPr>
              <a:t>If you have a student needing to consider this process, it is best that you contact the registrar’s office for instruction via their petitions email (</a:t>
            </a:r>
            <a:r>
              <a:rPr lang="en-US" dirty="0">
                <a:solidFill>
                  <a:srgbClr val="C00000"/>
                </a:solidFill>
                <a:hlinkClick r:id="rId3">
                  <a:extLst>
                    <a:ext uri="{A12FA001-AC4F-418D-AE19-62706E023703}">
                      <ahyp:hlinkClr xmlns:ahyp="http://schemas.microsoft.com/office/drawing/2018/hyperlinkcolor" val="tx"/>
                    </a:ext>
                  </a:extLst>
                </a:hlinkClick>
              </a:rPr>
              <a:t>petition@utah.edu</a:t>
            </a:r>
            <a:r>
              <a:rPr lang="en-US" dirty="0">
                <a:solidFill>
                  <a:schemeClr val="bg2">
                    <a:lumMod val="10000"/>
                  </a:schemeClr>
                </a:solidFill>
              </a:rPr>
              <a:t>). General submissions will require at minimum: The correctly completed form, a personal statement from the student describing the situation, a letter of support from the dean of their major college.</a:t>
            </a:r>
          </a:p>
          <a:p>
            <a:r>
              <a:rPr lang="en-US" b="1" dirty="0">
                <a:solidFill>
                  <a:schemeClr val="bg2">
                    <a:lumMod val="10000"/>
                  </a:schemeClr>
                </a:solidFill>
              </a:rPr>
              <a:t>No petition is guaranteed. </a:t>
            </a:r>
            <a:r>
              <a:rPr lang="en-US" dirty="0">
                <a:solidFill>
                  <a:schemeClr val="bg2">
                    <a:lumMod val="10000"/>
                  </a:schemeClr>
                </a:solidFill>
              </a:rPr>
              <a:t>The registrar’s office has a committee of individuals who review each petition to determine whether it is approved or denied. That committee is made up of individuals from multiple offices associated with student support.</a:t>
            </a:r>
          </a:p>
          <a:p>
            <a:r>
              <a:rPr lang="en-US" b="1" dirty="0">
                <a:solidFill>
                  <a:schemeClr val="bg2">
                    <a:lumMod val="10000"/>
                  </a:schemeClr>
                </a:solidFill>
              </a:rPr>
              <a:t>If a petition for retroactive drop is approved for the current semester, </a:t>
            </a:r>
            <a:r>
              <a:rPr lang="en-US" dirty="0">
                <a:solidFill>
                  <a:schemeClr val="bg2">
                    <a:lumMod val="10000"/>
                  </a:schemeClr>
                </a:solidFill>
              </a:rPr>
              <a:t>the course will be seen as a drop for that semester and therefore will act as a drop for TB purposes.</a:t>
            </a:r>
          </a:p>
          <a:p>
            <a:r>
              <a:rPr lang="en-US" b="1" dirty="0">
                <a:solidFill>
                  <a:schemeClr val="bg2">
                    <a:lumMod val="10000"/>
                  </a:schemeClr>
                </a:solidFill>
              </a:rPr>
              <a:t>If a petition for retroactive drop is approved for a previous semester, </a:t>
            </a:r>
            <a:r>
              <a:rPr lang="en-US" dirty="0">
                <a:solidFill>
                  <a:schemeClr val="bg2">
                    <a:lumMod val="10000"/>
                  </a:schemeClr>
                </a:solidFill>
              </a:rPr>
              <a:t>please contact us to let us know so we can investigate if there will be any negative repercussions for student TB.</a:t>
            </a:r>
            <a:endParaRPr lang="en-US" b="1" dirty="0">
              <a:solidFill>
                <a:schemeClr val="bg2">
                  <a:lumMod val="10000"/>
                </a:schemeClr>
              </a:solidFill>
            </a:endParaRPr>
          </a:p>
        </p:txBody>
      </p:sp>
    </p:spTree>
    <p:extLst>
      <p:ext uri="{BB962C8B-B14F-4D97-AF65-F5344CB8AC3E}">
        <p14:creationId xmlns:p14="http://schemas.microsoft.com/office/powerpoint/2010/main" val="381783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p:txBody>
          <a:bodyPr/>
          <a:lstStyle/>
          <a:p>
            <a:r>
              <a:rPr lang="en-US" dirty="0"/>
              <a:t>Retroactive Drops - Continued</a:t>
            </a:r>
          </a:p>
        </p:txBody>
      </p:sp>
      <p:sp>
        <p:nvSpPr>
          <p:cNvPr id="5" name="Content Placeholder 4">
            <a:extLst>
              <a:ext uri="{FF2B5EF4-FFF2-40B4-BE49-F238E27FC236}">
                <a16:creationId xmlns:a16="http://schemas.microsoft.com/office/drawing/2014/main" id="{7556D543-50EF-474D-926D-135568D55949}"/>
              </a:ext>
            </a:extLst>
          </p:cNvPr>
          <p:cNvSpPr>
            <a:spLocks noGrp="1"/>
          </p:cNvSpPr>
          <p:nvPr>
            <p:ph idx="1"/>
          </p:nvPr>
        </p:nvSpPr>
        <p:spPr/>
        <p:txBody>
          <a:bodyPr>
            <a:normAutofit fontScale="85000" lnSpcReduction="10000"/>
          </a:bodyPr>
          <a:lstStyle/>
          <a:p>
            <a:r>
              <a:rPr lang="en-US" dirty="0">
                <a:solidFill>
                  <a:schemeClr val="bg2">
                    <a:lumMod val="10000"/>
                  </a:schemeClr>
                </a:solidFill>
              </a:rPr>
              <a:t>When is it most appropriate for students to petition for retroactive drop?</a:t>
            </a:r>
          </a:p>
          <a:p>
            <a:pPr lvl="1"/>
            <a:r>
              <a:rPr lang="en-US" b="1" dirty="0">
                <a:solidFill>
                  <a:schemeClr val="bg2">
                    <a:lumMod val="10000"/>
                  </a:schemeClr>
                </a:solidFill>
              </a:rPr>
              <a:t>Situations of University Error (such </a:t>
            </a:r>
            <a:r>
              <a:rPr lang="en-US" b="1" dirty="0" err="1">
                <a:solidFill>
                  <a:schemeClr val="bg2">
                    <a:lumMod val="10000"/>
                  </a:schemeClr>
                </a:solidFill>
              </a:rPr>
              <a:t>misadvisement</a:t>
            </a:r>
            <a:r>
              <a:rPr lang="en-US" b="1" dirty="0">
                <a:solidFill>
                  <a:schemeClr val="bg2">
                    <a:lumMod val="10000"/>
                  </a:schemeClr>
                </a:solidFill>
              </a:rPr>
              <a:t> by a university employee/faculty member)</a:t>
            </a:r>
          </a:p>
          <a:p>
            <a:pPr lvl="1"/>
            <a:r>
              <a:rPr lang="en-US" b="1" dirty="0">
                <a:solidFill>
                  <a:schemeClr val="bg2">
                    <a:lumMod val="10000"/>
                  </a:schemeClr>
                </a:solidFill>
              </a:rPr>
              <a:t>Situations with emergencies well and truly beyond student control.</a:t>
            </a:r>
          </a:p>
          <a:p>
            <a:pPr marL="0" indent="0">
              <a:buNone/>
            </a:pPr>
            <a:r>
              <a:rPr lang="en-US" b="1" dirty="0">
                <a:solidFill>
                  <a:srgbClr val="C00000"/>
                </a:solidFill>
              </a:rPr>
              <a:t>It is possible that a student will fall into one of these situations and still be denied.</a:t>
            </a:r>
          </a:p>
          <a:p>
            <a:pPr marL="0" indent="0">
              <a:buNone/>
            </a:pPr>
            <a:r>
              <a:rPr lang="en-US" dirty="0">
                <a:solidFill>
                  <a:schemeClr val="bg2">
                    <a:lumMod val="10000"/>
                  </a:schemeClr>
                </a:solidFill>
              </a:rPr>
              <a:t>No petition is guaranteed to be approved and will be reviewed carefully for each detail. Additional information may be requested of students for clarification.</a:t>
            </a:r>
          </a:p>
          <a:p>
            <a:pPr marL="0" indent="0">
              <a:buNone/>
            </a:pPr>
            <a:r>
              <a:rPr lang="en-US" dirty="0">
                <a:solidFill>
                  <a:schemeClr val="bg2">
                    <a:lumMod val="10000"/>
                  </a:schemeClr>
                </a:solidFill>
              </a:rPr>
              <a:t>In certain cases, a withdraw may be approved instead of a drop. Students may also choose to apply for the withdraw instead of the retroactive drop.</a:t>
            </a:r>
          </a:p>
        </p:txBody>
      </p:sp>
    </p:spTree>
    <p:extLst>
      <p:ext uri="{BB962C8B-B14F-4D97-AF65-F5344CB8AC3E}">
        <p14:creationId xmlns:p14="http://schemas.microsoft.com/office/powerpoint/2010/main" val="93621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p:txBody>
          <a:bodyPr/>
          <a:lstStyle/>
          <a:p>
            <a:r>
              <a:rPr lang="en-US" dirty="0"/>
              <a:t>Retroactive Drops - Continued</a:t>
            </a:r>
          </a:p>
        </p:txBody>
      </p:sp>
      <p:sp>
        <p:nvSpPr>
          <p:cNvPr id="5" name="Content Placeholder 4">
            <a:extLst>
              <a:ext uri="{FF2B5EF4-FFF2-40B4-BE49-F238E27FC236}">
                <a16:creationId xmlns:a16="http://schemas.microsoft.com/office/drawing/2014/main" id="{7556D543-50EF-474D-926D-135568D55949}"/>
              </a:ext>
            </a:extLst>
          </p:cNvPr>
          <p:cNvSpPr>
            <a:spLocks noGrp="1"/>
          </p:cNvSpPr>
          <p:nvPr>
            <p:ph idx="1"/>
          </p:nvPr>
        </p:nvSpPr>
        <p:spPr/>
        <p:txBody>
          <a:bodyPr>
            <a:normAutofit/>
          </a:bodyPr>
          <a:lstStyle/>
          <a:p>
            <a:pPr marL="0" indent="0" algn="ctr">
              <a:buNone/>
            </a:pPr>
            <a:r>
              <a:rPr lang="en-US" dirty="0">
                <a:solidFill>
                  <a:schemeClr val="bg2">
                    <a:lumMod val="10000"/>
                  </a:schemeClr>
                </a:solidFill>
              </a:rPr>
              <a:t>For best information, contact the Registrar’s Office!</a:t>
            </a:r>
          </a:p>
          <a:p>
            <a:pPr marL="0" indent="0" algn="ctr">
              <a:buNone/>
            </a:pPr>
            <a:r>
              <a:rPr lang="en-US" dirty="0">
                <a:solidFill>
                  <a:srgbClr val="C00000"/>
                </a:solidFill>
                <a:hlinkClick r:id="rId2">
                  <a:extLst>
                    <a:ext uri="{A12FA001-AC4F-418D-AE19-62706E023703}">
                      <ahyp:hlinkClr xmlns:ahyp="http://schemas.microsoft.com/office/drawing/2018/hyperlinkcolor" val="tx"/>
                    </a:ext>
                  </a:extLst>
                </a:hlinkClick>
              </a:rPr>
              <a:t>https://registrar.utah.edu/handbook/exception.php</a:t>
            </a:r>
            <a:endParaRPr lang="en-US" dirty="0">
              <a:solidFill>
                <a:srgbClr val="C00000"/>
              </a:solidFill>
            </a:endParaRPr>
          </a:p>
          <a:p>
            <a:pPr marL="0" indent="0" algn="ctr">
              <a:buNone/>
            </a:pPr>
            <a:r>
              <a:rPr lang="en-US" dirty="0">
                <a:solidFill>
                  <a:srgbClr val="C00000"/>
                </a:solidFill>
                <a:hlinkClick r:id="rId3">
                  <a:extLst>
                    <a:ext uri="{A12FA001-AC4F-418D-AE19-62706E023703}">
                      <ahyp:hlinkClr xmlns:ahyp="http://schemas.microsoft.com/office/drawing/2018/hyperlinkcolor" val="tx"/>
                    </a:ext>
                  </a:extLst>
                </a:hlinkClick>
              </a:rPr>
              <a:t>petition@utah.edu</a:t>
            </a:r>
            <a:endParaRPr lang="en-US" dirty="0">
              <a:solidFill>
                <a:srgbClr val="C00000"/>
              </a:solidFill>
            </a:endParaRPr>
          </a:p>
          <a:p>
            <a:pPr marL="0" indent="0" algn="ctr">
              <a:buNone/>
            </a:pPr>
            <a:r>
              <a:rPr lang="en-US" dirty="0">
                <a:solidFill>
                  <a:srgbClr val="C00000"/>
                </a:solidFill>
                <a:hlinkClick r:id="rId4">
                  <a:extLst>
                    <a:ext uri="{A12FA001-AC4F-418D-AE19-62706E023703}">
                      <ahyp:hlinkClr xmlns:ahyp="http://schemas.microsoft.com/office/drawing/2018/hyperlinkcolor" val="tx"/>
                    </a:ext>
                  </a:extLst>
                </a:hlinkClick>
              </a:rPr>
              <a:t>Registrar@utah.edu</a:t>
            </a:r>
            <a:endParaRPr lang="en-US" dirty="0">
              <a:solidFill>
                <a:srgbClr val="C00000"/>
              </a:solidFill>
            </a:endParaRPr>
          </a:p>
          <a:p>
            <a:pPr marL="0" indent="0" algn="ctr">
              <a:buNone/>
            </a:pPr>
            <a:endParaRPr lang="en-US" dirty="0">
              <a:solidFill>
                <a:schemeClr val="bg2">
                  <a:lumMod val="10000"/>
                </a:schemeClr>
              </a:solidFill>
            </a:endParaRPr>
          </a:p>
        </p:txBody>
      </p:sp>
    </p:spTree>
    <p:extLst>
      <p:ext uri="{BB962C8B-B14F-4D97-AF65-F5344CB8AC3E}">
        <p14:creationId xmlns:p14="http://schemas.microsoft.com/office/powerpoint/2010/main" val="2091057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p:txBody>
          <a:bodyPr/>
          <a:lstStyle/>
          <a:p>
            <a:pPr algn="ctr"/>
            <a:r>
              <a:rPr lang="en-US" dirty="0"/>
              <a:t>Summary of Drops/Withdraws</a:t>
            </a:r>
          </a:p>
        </p:txBody>
      </p:sp>
      <p:sp>
        <p:nvSpPr>
          <p:cNvPr id="3" name="Content Placeholder 2">
            <a:extLst>
              <a:ext uri="{FF2B5EF4-FFF2-40B4-BE49-F238E27FC236}">
                <a16:creationId xmlns:a16="http://schemas.microsoft.com/office/drawing/2014/main" id="{50626B14-EDBC-19EF-83B6-993D2057756A}"/>
              </a:ext>
            </a:extLst>
          </p:cNvPr>
          <p:cNvSpPr>
            <a:spLocks noGrp="1"/>
          </p:cNvSpPr>
          <p:nvPr>
            <p:ph idx="1"/>
          </p:nvPr>
        </p:nvSpPr>
        <p:spPr/>
        <p:txBody>
          <a:bodyPr>
            <a:normAutofit lnSpcReduction="10000"/>
          </a:bodyPr>
          <a:lstStyle/>
          <a:p>
            <a:r>
              <a:rPr lang="en-US" dirty="0">
                <a:solidFill>
                  <a:schemeClr val="bg2">
                    <a:lumMod val="10000"/>
                  </a:schemeClr>
                </a:solidFill>
              </a:rPr>
              <a:t>Drops and Withdraws are not the same. While they may seem similar in many regards, a withdrawn course will </a:t>
            </a:r>
            <a:r>
              <a:rPr lang="en-US" b="1" dirty="0">
                <a:solidFill>
                  <a:schemeClr val="bg2">
                    <a:lumMod val="10000"/>
                  </a:schemeClr>
                </a:solidFill>
              </a:rPr>
              <a:t>always</a:t>
            </a:r>
            <a:r>
              <a:rPr lang="en-US" dirty="0">
                <a:solidFill>
                  <a:schemeClr val="bg2">
                    <a:lumMod val="10000"/>
                  </a:schemeClr>
                </a:solidFill>
              </a:rPr>
              <a:t> have an impact on the amount of tuition the student owes.</a:t>
            </a:r>
          </a:p>
          <a:p>
            <a:r>
              <a:rPr lang="en-US" dirty="0">
                <a:solidFill>
                  <a:schemeClr val="bg2">
                    <a:lumMod val="10000"/>
                  </a:schemeClr>
                </a:solidFill>
              </a:rPr>
              <a:t>Additionally, in both the cases of drops and withdraws, a student may risk losing their TB coverage, even temporarily.</a:t>
            </a:r>
          </a:p>
          <a:p>
            <a:r>
              <a:rPr lang="en-US" dirty="0">
                <a:solidFill>
                  <a:schemeClr val="bg2">
                    <a:lumMod val="10000"/>
                  </a:schemeClr>
                </a:solidFill>
              </a:rPr>
              <a:t>It is always best for a student to work with their advisors/TB coordinators before making any changes to their schedule.</a:t>
            </a:r>
          </a:p>
          <a:p>
            <a:r>
              <a:rPr lang="en-US" dirty="0">
                <a:solidFill>
                  <a:schemeClr val="bg2">
                    <a:lumMod val="10000"/>
                  </a:schemeClr>
                </a:solidFill>
              </a:rPr>
              <a:t>Retroactive Drops/Withdrawals do exist, but have particularly difficult requirements for approval. Speak to the registrar’s office for more information.</a:t>
            </a:r>
          </a:p>
          <a:p>
            <a:endParaRPr lang="en-US" dirty="0"/>
          </a:p>
        </p:txBody>
      </p:sp>
    </p:spTree>
    <p:extLst>
      <p:ext uri="{BB962C8B-B14F-4D97-AF65-F5344CB8AC3E}">
        <p14:creationId xmlns:p14="http://schemas.microsoft.com/office/powerpoint/2010/main" val="3776464626"/>
      </p:ext>
    </p:extLst>
  </p:cSld>
  <p:clrMapOvr>
    <a:masterClrMapping/>
  </p:clrMapOvr>
</p:sld>
</file>

<file path=ppt/theme/theme1.xml><?xml version="1.0" encoding="utf-8"?>
<a:theme xmlns:a="http://schemas.openxmlformats.org/drawingml/2006/main" name="Office Theme">
  <a:themeElements>
    <a:clrScheme name="Imagine U Palette">
      <a:dk1>
        <a:srgbClr val="708E99"/>
      </a:dk1>
      <a:lt1>
        <a:srgbClr val="FFFFFF"/>
      </a:lt1>
      <a:dk2>
        <a:srgbClr val="708E99"/>
      </a:dk2>
      <a:lt2>
        <a:srgbClr val="E2E6E6"/>
      </a:lt2>
      <a:accent1>
        <a:srgbClr val="CC0000"/>
      </a:accent1>
      <a:accent2>
        <a:srgbClr val="FBA918"/>
      </a:accent2>
      <a:accent3>
        <a:srgbClr val="890000"/>
      </a:accent3>
      <a:accent4>
        <a:srgbClr val="FF8427"/>
      </a:accent4>
      <a:accent5>
        <a:srgbClr val="CC9900"/>
      </a:accent5>
      <a:accent6>
        <a:srgbClr val="B22600"/>
      </a:accent6>
      <a:hlink>
        <a:srgbClr val="FBA918"/>
      </a:hlink>
      <a:folHlink>
        <a:srgbClr val="03ABF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TotalTime>
  <Words>1770</Words>
  <Application>Microsoft Office PowerPoint</Application>
  <PresentationFormat>Widescreen</PresentationFormat>
  <Paragraphs>126</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Tenorite</vt:lpstr>
      <vt:lpstr>Office Theme</vt:lpstr>
      <vt:lpstr>TB Coordinator Town Hall  November 29th, 2022</vt:lpstr>
      <vt:lpstr>Introduction</vt:lpstr>
      <vt:lpstr>PowerPoint Presentation</vt:lpstr>
      <vt:lpstr>What does that mean for TB?</vt:lpstr>
      <vt:lpstr>Drop for non-payment and Tuition Benefit</vt:lpstr>
      <vt:lpstr>Retroactive Drops</vt:lpstr>
      <vt:lpstr>Retroactive Drops - Continued</vt:lpstr>
      <vt:lpstr>Retroactive Drops - Continued</vt:lpstr>
      <vt:lpstr>Summary of Drops/Withdraws</vt:lpstr>
      <vt:lpstr>GSHIP Billing Information</vt:lpstr>
      <vt:lpstr>Enrollment Reconciliation</vt:lpstr>
      <vt:lpstr>Billing</vt:lpstr>
      <vt:lpstr>Dependent coverage</vt:lpstr>
      <vt:lpstr>ePR – UHCSR/EMI</vt:lpstr>
      <vt:lpstr>Scholarship Administration</vt:lpstr>
      <vt:lpstr>Q&amp;A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Titensor</dc:creator>
  <cp:lastModifiedBy>LOGAN B GOWERS</cp:lastModifiedBy>
  <cp:revision>25</cp:revision>
  <dcterms:created xsi:type="dcterms:W3CDTF">2019-01-03T16:39:32Z</dcterms:created>
  <dcterms:modified xsi:type="dcterms:W3CDTF">2022-11-29T23:27:02Z</dcterms:modified>
</cp:coreProperties>
</file>