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handoutMasterIdLst>
    <p:handoutMasterId r:id="rId67"/>
  </p:handoutMasterIdLst>
  <p:sldIdLst>
    <p:sldId id="256" r:id="rId15"/>
    <p:sldId id="306" r:id="rId16"/>
    <p:sldId id="264" r:id="rId17"/>
    <p:sldId id="376" r:id="rId18"/>
    <p:sldId id="377" r:id="rId19"/>
    <p:sldId id="415" r:id="rId20"/>
    <p:sldId id="413" r:id="rId21"/>
    <p:sldId id="420" r:id="rId22"/>
    <p:sldId id="421" r:id="rId23"/>
    <p:sldId id="414" r:id="rId24"/>
    <p:sldId id="416" r:id="rId25"/>
    <p:sldId id="418" r:id="rId26"/>
    <p:sldId id="399" r:id="rId27"/>
    <p:sldId id="404" r:id="rId28"/>
    <p:sldId id="405" r:id="rId29"/>
    <p:sldId id="422" r:id="rId30"/>
    <p:sldId id="307" r:id="rId31"/>
    <p:sldId id="342" r:id="rId32"/>
    <p:sldId id="345" r:id="rId33"/>
    <p:sldId id="412" r:id="rId34"/>
    <p:sldId id="346" r:id="rId35"/>
    <p:sldId id="410" r:id="rId36"/>
    <p:sldId id="400" r:id="rId37"/>
    <p:sldId id="401" r:id="rId38"/>
    <p:sldId id="402" r:id="rId39"/>
    <p:sldId id="403" r:id="rId40"/>
    <p:sldId id="387" r:id="rId41"/>
    <p:sldId id="388" r:id="rId42"/>
    <p:sldId id="389" r:id="rId43"/>
    <p:sldId id="390" r:id="rId44"/>
    <p:sldId id="391" r:id="rId45"/>
    <p:sldId id="350" r:id="rId46"/>
    <p:sldId id="351" r:id="rId47"/>
    <p:sldId id="326" r:id="rId48"/>
    <p:sldId id="349" r:id="rId49"/>
    <p:sldId id="353" r:id="rId50"/>
    <p:sldId id="327" r:id="rId51"/>
    <p:sldId id="355" r:id="rId52"/>
    <p:sldId id="325" r:id="rId53"/>
    <p:sldId id="347" r:id="rId54"/>
    <p:sldId id="384" r:id="rId55"/>
    <p:sldId id="381" r:id="rId56"/>
    <p:sldId id="348" r:id="rId57"/>
    <p:sldId id="352" r:id="rId58"/>
    <p:sldId id="408" r:id="rId59"/>
    <p:sldId id="409" r:id="rId60"/>
    <p:sldId id="309" r:id="rId61"/>
    <p:sldId id="378" r:id="rId62"/>
    <p:sldId id="380" r:id="rId63"/>
    <p:sldId id="379" r:id="rId64"/>
    <p:sldId id="385" r:id="rId65"/>
    <p:sldId id="265" r:id="rId66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/>
    <p:restoredTop sz="94674"/>
  </p:normalViewPr>
  <p:slideViewPr>
    <p:cSldViewPr>
      <p:cViewPr varScale="1">
        <p:scale>
          <a:sx n="123" d="100"/>
          <a:sy n="123" d="100"/>
        </p:scale>
        <p:origin x="1880" y="19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6BB5D5-8302-3942-8025-2DE6F481E7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17D31-4983-CB43-BF28-369FFD9627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070D-FD0B-3745-AC8F-B53A17F5065A}" type="datetimeFigureOut">
              <a:rPr lang="en-US" smtClean="0"/>
              <a:t>6/25/22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52838-33E5-4244-804F-66734C0F92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E630B-DD6A-EE4F-AE8F-0404228DA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15779-6147-2B4B-AD99-DE9B02CA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8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0DFC-A07E-9B4D-AD5D-38F312E29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B6629-9E61-AB48-B9E3-E85C55DB7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0991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3A9C-991C-B14A-8E02-BE462F8D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BF49D-486E-DF42-903E-386E41EF2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05304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85D5-4E7A-8F4A-BDF4-55D7487DB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BB7C6-B066-B646-9E7E-72CD78A5B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5312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0FEC-6EF6-0D48-AFF1-DD282808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AEC1-8A07-1944-A005-F8FD14A3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61051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AD08-B3D8-2A42-BF76-805AC520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5B8C8-AC7D-F844-AE8A-628BB1C7C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30990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A9AF-A076-164A-9510-4E543A25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4BBF-D41B-4E4F-92A8-FED1EB28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53084-EF16-934D-9E39-7EE13128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62800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0BB8-0147-A443-A63F-8A1271F2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D1F14-9287-694A-BA7F-EEFCA8B1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31271-90C4-724E-9F73-A9AF572D3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613AF-4F63-5A42-92EA-BDCE72B61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9E516-939D-E347-B396-DBE12A6F1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2605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DF06-7822-5347-8249-C09184EA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70785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4705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AD7E-5D4C-0441-AA54-010E3F9C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FFA1B-F5BB-0C4C-82B3-0E4EAA49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509BB-8118-494C-8B0C-866CA06C1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36251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25DD-CB6E-F14C-9432-CFFE0CBB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B56E4-3A65-3845-B57E-BB0A98298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5EB54-A44E-9343-A252-C9E762FDF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09339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1FA8-06DD-3042-8FC8-CEC5B06E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DF072-DFB2-0340-9947-FCEDD925B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4204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2B589-7790-E147-BCB4-652F99278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0677C-54E7-B140-8C40-D99931D8A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6694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7B96A-62D5-E845-9C8B-C5B090228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04F64-0173-814E-95E8-42CCE6B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73353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709F-9335-4947-B557-34D946E14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AB5EF-4621-1942-A975-B17E4E608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21155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7A09-5A04-1C41-8552-06221C82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E964-EBCE-924C-A3B2-6EDCDC02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08316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7F11-D71B-8C4C-93F4-37D923D9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50609-C9D7-D84C-91F3-2DCC08B9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99308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05C4-841C-5646-9F91-6AF37DD9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80A3-98A4-DB4D-96E5-904545C7D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90BEC-DB13-9941-A388-E9FC51374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46832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B637-3702-A240-B559-75FD037A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54A13-2B6B-6841-B8BE-8C707742A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6C321-6063-7C46-8C39-B92FEEBB0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CDB64-C8CB-0145-B3A3-18DD474CB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D0544-9138-2040-9FB3-243574AF0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03825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5E29-E05E-C74D-93F9-1E71459C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31732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1712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4353-38C8-9347-8C61-9675DD29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FF747-1C9A-484E-BEAE-3B2CC34F2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3116E-1409-DD48-BA08-B91F4C09C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0119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A6D1-AB04-7248-88E5-2A75D349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60F57-00D9-4842-ACDD-CD391BB37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FE76D-7DA8-F444-8C10-2BA448E1C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3905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0F1D-D1C1-9647-A286-9148CD596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4D00-3CCD-B44C-AB0F-AAF255FA7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66639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DB5B-1CDC-C54E-824D-9C59185F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E9677-7B35-D246-B3A0-68B919785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41974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071B7-56A0-EE4E-9E80-F0657AB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74700"/>
            <a:ext cx="2616200" cy="770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E52DE-A7B5-9F46-90EC-F5B451F1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74700"/>
            <a:ext cx="7696200" cy="7708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00541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2931-964E-B343-998C-90E22E9B1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EA9B7-675F-1046-B6B0-EBAA1C7D1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09441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0FC6-49F2-F747-BFDF-C353F3F9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F2D-7DB0-4F45-BBB5-AD9A10A6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34929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0EE9-0F6C-7F49-A824-7FF87F2A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4AFD2-4DFA-7441-93EA-1B18570E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97671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211B-2401-F34E-BB20-8378CE2E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CC39-6107-D44A-A908-54640D1B5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C63B2-4FFD-5844-826D-535D1D2DD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27303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9E37-E526-1946-9301-1CD14B64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F8F4B-A08D-234C-9BB4-64B157F21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6ED47-A046-C440-92C2-B0D641BE1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70A15-3456-5A4A-BDEC-3052B9D65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4F6F1-F079-CF4A-9705-4F6CB137F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20174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C32B-BB59-2546-8E57-71AE27DF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4780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36513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EEF2-A4AC-A042-ABC1-7380916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788E-737A-644F-A2C5-C8295799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10916-766A-1441-ABDB-C88E08D3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8925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ECBB-1841-B94E-B1DF-5735C517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7818-33D0-BD46-A755-996EDD7A3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39412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22DF-F93F-5D46-B082-99A48F71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3F996-4806-DF4D-A127-B8B305006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4D607-E146-8042-B528-51955B8B7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51856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A4C7-16E3-404D-B58F-3F7EECF1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1A5B3-3446-F64D-ABB4-48AFCAEDA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3441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5AEC2-65CC-5846-B48D-CE4B086D7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74700"/>
            <a:ext cx="2616200" cy="770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D8020-F194-F644-B3F9-A4E5CA17C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74700"/>
            <a:ext cx="7696200" cy="7708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3261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CBA2-B18D-1F46-ABA6-D669EC62A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6705B-CF14-334C-9AB7-D5C6D7055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03042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1BB0-8FE6-F342-A64B-E9FB27FC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DA65-EC5A-744A-98FB-737FA2A0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8501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7ADF-AC10-6F42-8541-2C48B27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AF913-18B5-0044-ADAF-AF17CC5A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5729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D6BD-C9C8-EB4D-8F67-0FCA4767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28BB5-B75B-664B-9A25-02082126D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DBB21-AEB7-544F-AAE5-AD7EA326E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27287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6340-F6BB-FB49-9F9F-56B3C721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90DFD-262C-8047-8263-28D13A74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9012-884C-2D43-9892-477DFFE8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D6DA5-AEEB-394F-9ADD-D235C70C0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C9387-91AE-0043-8E3C-566C19261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70674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EEBE-49B4-DC40-A5B5-6D9FEDB3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74582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241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7CDA-00FD-7442-B24E-24E64632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20333-3D8F-5C40-B6AA-C693DF578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41919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E196-4E25-B24F-9A06-37D81A91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C8B9E-3F82-3D40-AF2F-02590AD0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ECD14-7EEF-6D46-B9BD-0C40CBEA8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3113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80FD-48CA-A549-9D7F-FE6177A0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A31A5-775A-7642-9C25-A4D83DBFC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7E2B1-33F8-AD49-B658-EFAA2A6CA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27328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B9D-ACD8-D942-BB59-06E179AF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3A8E5-4B0C-A24D-B671-E9D84CBFC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60589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1DAD0-ECA1-4B4F-A50E-A79BE7823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23900"/>
            <a:ext cx="2616200" cy="775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F1C82-179F-EE45-9D19-E8647F713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23900"/>
            <a:ext cx="7696200" cy="7759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62721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ECA9-737B-5143-8C66-C03DD26D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C51ED-B0B9-8E48-ABD0-606326045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67365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C910-9666-054A-8EED-5A76995D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8A7F-FAEE-0243-8FF5-6CF8A926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39187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B0A2-93CF-0949-AEA1-C952763E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1F9D2-0EE6-3241-977D-D4E67767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10307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5C92-BE51-B842-B6CD-DE0F523A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3787-352D-3A44-8D18-8C5D2FAEC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0D10A-928D-EE4F-8700-E442ECCFC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43928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D745-C89B-404B-BDD6-0BEFE64F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3A87E-6D4D-4F4D-A9E2-7D382777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314FE-5D92-BA46-9677-3F6E8DCD6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63D40-B626-0943-A41E-0B689ADB4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A16F8-BB3E-7B4D-8BC6-8E9B3BEB9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76310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232-449F-B34C-8B21-C6378020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5474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A737-70BA-4D46-AF53-86F30058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BD38-7BD9-4B40-A032-22096A357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5AD53-FE4E-FA47-B715-3C6E97CF0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51505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5170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9385-22C4-1E4E-96F9-585BA4E3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57ED-C9B1-F64C-8476-0DF90E807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D0596-6E70-A348-A26A-0160F6569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46189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2BC0-F0C9-0343-920E-5E91FD7D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80B1E-5613-A245-A6C5-358B0B1E8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0429C-E041-D84E-9E5A-9AF51029C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60378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486A-13B3-1749-8298-C6248645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17305-3FF2-5247-B63A-98CAEA6D5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90758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DDAAE-E0B8-8442-854F-8EC2AA05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87400"/>
            <a:ext cx="2616200" cy="769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8DB87-6CF1-D742-A5B9-6B883BB6F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87400"/>
            <a:ext cx="7696200" cy="7696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9675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C7B3-C964-7246-84FF-054B1F2A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2661-13DA-DB4D-B13C-22288AC5B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09A3E-FBF9-1B4C-A01E-6774A8C2F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2AA96-4FF0-3643-924E-8339CC464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C1189-6ABC-1B43-81A7-ADCB92DB1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061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C6EB-E461-DF4A-8AFB-F3BC037E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4780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4566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63BF-83C9-5C49-8B8D-45400B61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06BA7-BD96-2C4E-A718-184DF4C8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70CBE-8C8A-C947-99ED-FA291A07F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6627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4FDD-72F2-9F41-9597-23997A00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7E2D-84EB-7746-ACCC-A236749A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5545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A8D6-CAB8-3344-8E11-DCB42F6C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A09F8-DEAD-7A41-BE1E-F355442AC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35234-BD0F-FF40-8231-CF0290043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760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3B3A-4A6B-FD43-A14D-5E3E3737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C458F-2133-804F-B529-5D21B84C9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6527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762BF-F698-F742-BD6E-BCD9DB031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87400"/>
            <a:ext cx="2616200" cy="769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ABF52-4ACF-8C44-91D0-4ACA203E0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87400"/>
            <a:ext cx="7696200" cy="7696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9014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3A73-F72E-2943-BD92-5AB7C5B1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5D5F3-0E9B-FE44-A54B-44304DC6C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49271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C2EF-0435-C843-8461-4A278FFB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EF76-D1F8-1E41-8C45-3B8CA90B2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7601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4844-737B-A748-910E-B7ECEBAA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87690-4A6E-2C44-A4D2-A9D85434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4305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F30E-AE78-ED4F-9F8A-7E877C13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752C0-109B-634B-A5CA-D8FC99081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897E3-EF1D-4647-ABAB-47C374B61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6586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CBF6-115C-E04F-AAE6-5F132153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B806-0244-1D49-82E5-68558045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EC339-910E-9141-9571-0F97A782B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938E5-8187-9247-A82B-FAADB9AE0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9F8B5-7B17-4B40-8B54-042E6C16F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2600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54F1-43C4-AB42-8419-29EE3F78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530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973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E785-EB78-5346-A59F-497281AB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87BFB-DD90-8A43-BD84-E5E43583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735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3E9D-1CD1-E348-A9BD-C99BCDE7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892D-CBD6-2247-9F25-A7AC345E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C68AC-8942-F742-BD2A-7B1509D76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273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195F-0D33-D542-8BF2-F4EFD33D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35AFA-6556-5B4C-AF72-68D813366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555DE-F0CB-E943-B41A-A8EF67EC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4388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86BC-FCEA-CA40-A975-AF3FEF24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22A86-575B-7E41-9AC6-A17A4611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735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65CA8-AEF5-4544-82A3-DF3F8C4E2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4C9C9-3CA3-6845-BBDF-8ABED6D8B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15689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280-8697-B448-8B9A-A59682502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EE697-7110-964C-84B4-192C0DB57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456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0B88-6834-4C43-89F6-DC0585FD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CCA6F-2604-8943-A734-375AE8CF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75880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8B9C-F994-A444-BBA2-9EFDA344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75C5D-0E35-A941-BBFD-B65C2139A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1986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8B0B-9FFB-6B4F-8FA2-9B383442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F829-B6EF-E247-9320-9BEC00ABD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0A156-C8E6-0F41-8219-8DCFB7DCC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2956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1732-F23C-CA4E-AE45-1526BF12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4399B-2530-814C-AE34-DF910CF04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72817-BDF4-D446-8A50-FD233F3F3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D1374-8382-2149-BCAD-8B68E13A1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14CB4-B7BB-3C42-AEAD-13CF827BB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0698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E11F-A07D-3D40-A1E1-42750A82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336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02BE-502C-4A46-BF57-C46AC526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1982-4809-EB41-B4E7-FB07B877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27398-B74E-9045-9DC4-0FFF7533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4214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784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CE15-15B9-004A-B811-4A324CD0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7AAA-3E45-C046-A185-795047F9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69203-6C3E-8044-A320-ABDE19F20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1542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9909-D9F8-DC41-A9FB-569251C8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95C69-2EC7-0B4F-B8F7-7FAA0C05B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38876-DDD5-BE44-AEDE-9DF2CDF64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73601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B406-88CC-3041-B306-0ED44AAC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46BFE-E685-1E4B-821F-E9DFEA5E7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869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D9953-B142-2C42-9B0F-C67A30B30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BCA05-3703-CA49-B422-8518594FE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2727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96CB-C038-8B42-BFFB-1F9B5E88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60501-B863-5A4C-8FE6-4B52FB525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9183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3B10-6307-BF41-8AF6-E05AAB3D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053D-3D86-3D49-BC87-D12921B2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1254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C267-9D05-D145-99FE-0EBF5394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DC1D-782E-7746-944D-79ABF90B9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5185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33ED-9859-BE41-B6D7-FD34514D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F883-C1BC-EF42-83A5-7E3EACDD4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8EE3F-AB29-0648-B6EB-C09B7EE8B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77851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F1A4-274C-B243-B4E8-D7515F92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14313-41F8-4B4E-A131-CB94D05CD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8EC41-25EF-C94F-8234-97CAC3CA1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BCDD6-0804-904C-9095-F42CB1FA2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47B37-FE09-7947-9A08-16E9FEA44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2731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E9E-2EF8-2D49-985F-CBD83568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43AF9-83C0-AD4B-AC6D-E6B2B8FFA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3AD74-53A8-5143-9687-42D055BC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F8C49-543A-A142-8C5C-E24C09F1C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9D532-04CF-0E42-8357-A8E6D1975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2616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6B76-B552-4240-B0AE-9B3E3AD5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0974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1407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8819-BA36-CE46-A2FC-567D865F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E7CC-6126-4940-83E3-FF27FC67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2C44-45E9-2C42-A90B-AA4EF62C5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47957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03A5-ADC2-B04E-A72E-8842A19F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9AAAF-6FAF-814F-A5F6-7645FA510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0C685-FE3B-6A49-B405-24EE4EA48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67837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3831-6405-334F-B37B-7DCA0702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DB398-24F8-4940-93E0-AB47470C4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37693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F9BD3-E91C-E646-ACD2-199FAE92F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FF12B-BC97-F747-A113-E45BD6BE2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2593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AD40-8111-5A4D-BD36-A66CB3AA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5C7D8-AAB0-CA48-BF2E-1E5B90563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07138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1FE0-A40C-3843-B155-3F9B4204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C7E3-76C0-B84F-BF3C-431DCA54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7603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B73B-783B-EF44-BFC1-1B7BAC3A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61DD0-5BDF-7141-8258-A0F1A51F2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35167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1AEB-90B4-3A46-8518-7372BE97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BA74-9BF5-1C43-B385-1CC277ED9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29C2C-AAB1-A845-AAAB-64BA83EA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6473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6B88-0C20-DD48-9EB3-E30A3225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4382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89EE-A245-C746-AF2C-F0048A05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567F9-CA0F-0840-8C39-773484D8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A8D14-88E7-514D-AAB5-D177EEF4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EA02B-35AD-0743-B5E6-7556A3CCE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CE7EC-5604-0748-BDF4-CFCEFE0B1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09282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7815-F583-F24B-9318-323D8352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7765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25318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2280-AC67-D346-93F6-9C599D7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4957-484C-F448-B64E-0BB7BB6C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59A7B-6F87-334E-AA3D-433154FD3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7334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A671-0F26-6846-BE2D-357FFC47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48BE8-371E-914B-B653-E513E0CEB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1D9AC-ACFF-3448-8552-229A3D02F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83421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1F82-786A-3744-86E7-C8F06E0B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D920A-F955-3D4D-B049-423C75A1C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42603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EF68-BFAA-A743-A111-D1EA807E3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C352E-5E68-1947-BB98-A2C5D4CF6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63201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C347-8756-5546-A421-C40A8C9E9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2AA87-BF03-2F41-AB29-F5EC05C4D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39540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3214-ACC3-864C-84B0-BA9C1CBB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D12D-EA19-CE4F-B641-534DE83F4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632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655C-52CA-8949-B8C8-D09E126F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2E7E2-B329-7B4D-8F0E-3805F5C79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3643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7990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4CAD-3FA2-D249-88E7-416487EB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29B0-A2BB-8643-87C5-D87CA455E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F3163-B666-A74F-9147-49823529D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24317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F68D-719F-854B-934B-A03401C9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49697-4439-6842-9D1B-92872657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4D1B0-06DB-254E-ADCA-6B59EA670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31E05-F467-134A-94DE-7F898447E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76E7-258A-E74C-A624-A206D258C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00404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D71D-D2CA-C744-978D-D4FB472D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87435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6509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A49A-6E9E-F349-B10C-3E5CBE6C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FB75-7F22-7146-939A-7D51990D8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3223C-CBDD-B94B-8382-EA5FFB798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2550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F0CB-D820-8C47-AF78-AE918F51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D0998-8AE1-BC40-921E-5E2E0940C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DF208-70D7-3943-B835-2958F68C6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60015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CE3C-D547-5641-8A52-F1695881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D67B1-1E9B-044D-8527-28AC6686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39612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A1422-D114-1640-81F1-9CDF87627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9505A-BA60-CF4F-ABA9-CCE337B0D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3601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9258-5517-064B-A913-2EDE25E1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FC74B-223B-3049-9EC8-A2A234B97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10448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98EC-0C66-934D-9AE2-8D09CC12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97D2-8952-264C-BA2D-9FC0E2BAE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4448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1B84-DE29-664A-9253-3E4AB8D8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714C-9AA6-5547-8DC7-E30C25CE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961D6-F0A7-414D-8853-6FD7DA94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68745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0EEE-085B-9848-BBC2-498FBAA9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D47A1-9451-8641-B7ED-8B9184987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8024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A7FE-E2C3-7C44-9731-D7299EB3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E5A6-3BE8-D64E-BFD9-E0BB12BDC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18FDC-03B6-914B-B284-36B00B07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71512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8FD7-29E5-8043-A5CA-44FC4B8A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F7BFD-AFC7-904C-9E66-82CCD7E37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71264-5BC0-034B-BFC6-EE7444CB9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18FA8-0AEC-2A48-A298-DE4E488DE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F3C63-2B30-AA44-8C65-21420FD02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73854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8F9D-BCDB-E248-8184-A4E1E91B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24699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44494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E168-EF2D-D64E-884D-D7E68783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0FA1-5643-AB4A-B7B5-1F2A715D5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59F4C-DCED-A74F-9C99-EAD46BDAE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19050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C0AF-7B6B-E748-86FE-C666DD2E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F948C-0109-7C4A-97AC-38E7DCCB3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2795F-325D-814C-92E0-4D2EFE63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15893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86BA-FB3F-3048-A6B2-3CC15B97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A45A6-1B0E-BF4A-BBB2-A334E30FE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64764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6F201-7E1F-BA43-A7A4-51568327C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A946A-8F96-3343-A41C-3E617D15E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83942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36F3-2556-9A47-9C1C-456CEF3CA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77F89-A9D3-0046-859A-AB0DD5B9B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6449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8882-6FA7-E546-84F6-2FE34FC1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136C2-71AA-254B-9CC1-61E18F874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CC654-B5DD-1343-B8AA-CEB9E429E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30810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9B10-7F51-D040-987D-3B9FC7A7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3019-19CF-D44B-8E1A-2A3846C7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2227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45E3-2F6C-4F43-A4CF-B6742C28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80328-66F4-5840-A422-925FAB41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19645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CBE7-37D6-034A-B5A2-6A53125D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5E73-C856-C745-80E4-5638562C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C3242-9C5D-A04F-AC30-95CEDC17F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80599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07C6-D666-7743-AAC3-6B3DCE81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78FC7-87DA-3042-AB5F-2C5A401F5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CE5CA-A6E9-4E4B-BE3F-F5CAF9E29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FF3C2-3C2D-1D4A-8899-891829B96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BE188-8FBF-8D44-90E6-39F8AEFE5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20270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AA8F-FDF1-A748-B7BA-02EADD94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05485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7363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7B95-5C28-BC4C-AAF2-9746CD7F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940E-A839-1A49-A30E-D8DA0B4C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F6E43-3D89-D643-9059-D28C1536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30851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B93E-5124-DE41-9641-099667B9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5A184-BA0F-5046-AFF4-3DDBAF3BB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38018-B81C-6B42-A283-D373E812C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6870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AEB9-BCA9-BD48-AA88-33631F5D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1BD22-6C68-3640-B55D-F9E9774C2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22630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9FBB8-5340-DC4E-9702-EABFB0A3B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787400"/>
            <a:ext cx="2803525" cy="7997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59F6F-E01A-2F40-ADAE-B70F7B06E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787400"/>
            <a:ext cx="8261350" cy="7997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1396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FAEAE377-2DC4-E249-A223-6E7728A8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1840AD28-90E9-B048-AFAB-7FF81989D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2A4EF66-A579-7C46-AC5E-DF8AD22DB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18FF049D-7FCE-9A4F-B8BB-DE55A2909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5621C5F2-63E4-3F47-AE63-07280076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E734980E-1172-E24F-87CE-FCFCAE692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747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82EAA2C-2F27-4448-9E19-6F4A83E79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79875D74-DEF3-EA40-878B-610AEA6B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8C9B96EC-E018-D741-B8E0-9A372CC1D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747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2B39ACE-894A-194D-B7B3-4165D17D3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BAB1C3C4-2EF2-874B-8D00-D51D94C2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83AA1884-5F63-2A4E-82FB-B8B28896A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23900"/>
            <a:ext cx="104648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728B333-9A88-C14E-A916-0B430ABBD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D925425D-66A7-DF4A-B47B-48E70FFF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78CEF115-3EEC-4A4A-B7B7-43C8CE89B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87400"/>
            <a:ext cx="1046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128120F-D373-F44D-96B5-31AF00D5E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2F7022D0-7B9F-014E-98B1-687CF0E5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47FA8D2C-2DD7-794E-A55F-D3BC1CEAB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87400"/>
            <a:ext cx="1046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1C0EA0AE-9039-AA43-A855-2FD8FCD16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89EE4C8E-E716-DF48-A5B8-160765DE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5DA12EA-879C-284D-99E3-99DD350C9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1D162495-E138-AA4B-A16A-80B6DC702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984CA5FE-8626-A945-BBEC-AF323C316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4CC29F9D-5765-144C-B6B9-EF751B83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8B6B6E9A-074F-8E43-9157-786572D3D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C74E04CC-2CAF-304D-B1C8-EE0182CC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D19E3FF7-FEBE-CC49-A4A3-1D34C075A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BAB15CE-8583-B448-9D3D-0FA67BB4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7809963B-47F5-7448-9CEA-961B1F7B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E71B4A9-76D8-E142-9634-D39C90717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BBF0CBFA-B3F0-0C47-94ED-5FB609A9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B6142279-D0AE-E141-AD01-214C96552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44D1A06-E1A4-1446-B8D9-07D765884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285CB2BF-DDA1-5D4F-B857-7A8D9A59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AD7C68B8-29D2-E042-8E0D-01AAFE341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87400"/>
            <a:ext cx="1046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uitionbenefit@gradschool.utah.edu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radschool.utah.edu/funding/tbp/guidelines.php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gradschool.utah.edu/" TargetMode="External"/><Relationship Id="rId2" Type="http://schemas.openxmlformats.org/officeDocument/2006/relationships/hyperlink" Target="mailto:tuitionbenefits@gradschool.utah.edu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tuitionbenefit@gradschool.utah.edu" TargetMode="External"/><Relationship Id="rId2" Type="http://schemas.openxmlformats.org/officeDocument/2006/relationships/hyperlink" Target="mailto:matthew.plooster@utah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radschool.utah.edu/funding/tb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5EFD964-24DD-434F-803E-EA86D1AF8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47900"/>
            <a:ext cx="13004800" cy="3302000"/>
          </a:xfrm>
        </p:spPr>
        <p:txBody>
          <a:bodyPr/>
          <a:lstStyle/>
          <a:p>
            <a:pPr eaLnBrk="1" hangingPunct="1"/>
            <a:r>
              <a:rPr lang="en-US" altLang="en-US" sz="5500" dirty="0"/>
              <a:t>Tuition Benefit Program</a:t>
            </a:r>
            <a:br>
              <a:rPr lang="en-US" altLang="en-US" sz="5500" dirty="0"/>
            </a:br>
            <a:r>
              <a:rPr lang="en-US" altLang="en-US" sz="5500" b="1" dirty="0"/>
              <a:t>Department Coordinator Logistics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3D6A68F-2F1A-184D-8076-E1AC817C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6261100"/>
            <a:ext cx="10464800" cy="1816100"/>
          </a:xfrm>
        </p:spPr>
        <p:txBody>
          <a:bodyPr/>
          <a:lstStyle/>
          <a:p>
            <a:pPr lvl="1" eaLnBrk="1" hangingPunct="1"/>
            <a:r>
              <a:rPr lang="en-US" altLang="en-US" sz="3200" dirty="0"/>
              <a:t>Matthew Plooster, Ed.D.</a:t>
            </a:r>
          </a:p>
          <a:p>
            <a:pPr lvl="1" eaLnBrk="1" hangingPunct="1"/>
            <a:r>
              <a:rPr lang="en-US" altLang="en-US" sz="3200" dirty="0"/>
              <a:t>Office of Fellowships &amp; Benefits</a:t>
            </a:r>
          </a:p>
          <a:p>
            <a:pPr lvl="1" eaLnBrk="1" hangingPunct="1"/>
            <a:r>
              <a:rPr lang="en-US" altLang="en-US" sz="3200" dirty="0"/>
              <a:t>The Graduate school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Allocation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0800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Allocation covers the resident tuition &amp; mandatory fees for the following students: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Research assistants, non-project-funded (GRs)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Teaching assistants (TAs, GTs)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Graduate fellows (GFs) </a:t>
            </a:r>
          </a:p>
        </p:txBody>
      </p:sp>
    </p:spTree>
    <p:extLst>
      <p:ext uri="{BB962C8B-B14F-4D97-AF65-F5344CB8AC3E}">
        <p14:creationId xmlns:p14="http://schemas.microsoft.com/office/powerpoint/2010/main" val="3446153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Allocation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6134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What isn’t charged to the allocation: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Research assistants, project-funded (RAs) – charged to F&amp;A returned overhead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Students on XTBP (TA, GT, GR, GF, and RA) – charged to the chartfield(s) provided at time of entry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Non-resident tuition waivers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>
                <a:solidFill>
                  <a:srgbClr val="FF0000"/>
                </a:solidFill>
              </a:rPr>
              <a:t>Charges outside of resident tuition and mandatory fees (as defined by the University as “mandatory fees), such as differentials, international student surcharge, etc. </a:t>
            </a:r>
          </a:p>
        </p:txBody>
      </p:sp>
    </p:spTree>
    <p:extLst>
      <p:ext uri="{BB962C8B-B14F-4D97-AF65-F5344CB8AC3E}">
        <p14:creationId xmlns:p14="http://schemas.microsoft.com/office/powerpoint/2010/main" val="33960671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Allocation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080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Concerns over tuition benefit allocation increase needs should be directed to your dean’s office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Dean may choose to reallocate from one department to another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Department/college may have funding for XTBP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Proactively anticipate strategic growth and include those TBP needs in the annual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854586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Entering a Student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E327D-0E64-2C4E-B69C-5B953FE1F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3219450"/>
            <a:ext cx="7581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04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Entering a Student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32DF7-D34C-3D42-A898-D8C883CD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003550"/>
            <a:ext cx="12166600" cy="3746500"/>
          </a:xfrm>
          <a:prstGeom prst="rect">
            <a:avLst/>
          </a:prstGeom>
        </p:spPr>
      </p:pic>
      <p:sp>
        <p:nvSpPr>
          <p:cNvPr id="4" name="Oval 6">
            <a:extLst>
              <a:ext uri="{FF2B5EF4-FFF2-40B4-BE49-F238E27FC236}">
                <a16:creationId xmlns:a16="http://schemas.microsoft.com/office/drawing/2014/main" id="{371B3880-13DE-7046-B715-775C21B47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3276600"/>
            <a:ext cx="2743200" cy="7519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1975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Entering a Student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FC029E2-0BE9-BB48-BF69-844492301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2933244"/>
            <a:ext cx="10871200" cy="596991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63063-07EB-9B49-8BDA-7417FD4FF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5181600"/>
            <a:ext cx="3225800" cy="76200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82533F3-1E64-BC4A-865A-E30699655C8D}"/>
              </a:ext>
            </a:extLst>
          </p:cNvPr>
          <p:cNvSpPr/>
          <p:nvPr/>
        </p:nvSpPr>
        <p:spPr bwMode="auto">
          <a:xfrm>
            <a:off x="2768600" y="4114800"/>
            <a:ext cx="533400" cy="2895600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panose="020B0502020104020203" pitchFamily="34" charset="-79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BC7702F8-7456-5645-9340-356D2385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6858000"/>
            <a:ext cx="3069512" cy="673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294E3-D295-074D-8032-10640CC3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494" y="6489700"/>
            <a:ext cx="4749800" cy="104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C9326-45EA-D14A-8DFD-3879B4D0E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639" y="7925894"/>
            <a:ext cx="3848100" cy="508000"/>
          </a:xfrm>
          <a:prstGeom prst="rect">
            <a:avLst/>
          </a:prstGeom>
        </p:spPr>
      </p:pic>
      <p:sp>
        <p:nvSpPr>
          <p:cNvPr id="15" name="Oval 6">
            <a:extLst>
              <a:ext uri="{FF2B5EF4-FFF2-40B4-BE49-F238E27FC236}">
                <a16:creationId xmlns:a16="http://schemas.microsoft.com/office/drawing/2014/main" id="{2088D2AB-D299-F84D-B15C-522C7AFCD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936" y="7740650"/>
            <a:ext cx="2368703" cy="673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9F3737AF-E7A4-AC4F-8534-C6E089E79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3060700"/>
            <a:ext cx="1295400" cy="7519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7FC512-EC98-304D-AE62-D873D8696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800" y="3182664"/>
            <a:ext cx="3835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313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Entering a Student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F2A23C-4461-8243-9457-AEE975C9A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Enter student prorations as accurately as you are able to estimate</a:t>
            </a:r>
          </a:p>
          <a:p>
            <a:r>
              <a:rPr lang="en-US" sz="3600" dirty="0"/>
              <a:t>We understand that grant funding comes/goes mid-semester causing job code changes (GR to RA, RA to GR, etc.)</a:t>
            </a:r>
          </a:p>
          <a:p>
            <a:r>
              <a:rPr lang="en-US" sz="3600" dirty="0"/>
              <a:t>Proration changes should be sent to the </a:t>
            </a:r>
            <a:r>
              <a:rPr lang="en-US" sz="3600" dirty="0">
                <a:hlinkClick r:id="rId2"/>
              </a:rPr>
              <a:t>tuitionbenefit@gradschool.utah.edu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8325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2336800"/>
          </a:xfrm>
        </p:spPr>
        <p:txBody>
          <a:bodyPr/>
          <a:lstStyle/>
          <a:p>
            <a:r>
              <a:rPr lang="en-US" altLang="en-US" sz="7200" dirty="0"/>
              <a:t>Student Support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5080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3800" dirty="0"/>
              <a:t>Graduate Research Assistant (RA, 9314) </a:t>
            </a:r>
          </a:p>
          <a:p>
            <a:pPr>
              <a:spcBef>
                <a:spcPts val="1200"/>
              </a:spcBef>
              <a:defRPr/>
            </a:pPr>
            <a:r>
              <a:rPr lang="en-US" sz="3800" dirty="0"/>
              <a:t>Graduate Assistant – Research Focus (GR, 9330)</a:t>
            </a:r>
          </a:p>
          <a:p>
            <a:pPr>
              <a:spcBef>
                <a:spcPts val="1200"/>
              </a:spcBef>
              <a:defRPr/>
            </a:pPr>
            <a:r>
              <a:rPr lang="en-US" sz="3800" dirty="0"/>
              <a:t>Graduate Teaching Assistant (TA, 9416)</a:t>
            </a:r>
          </a:p>
          <a:p>
            <a:pPr>
              <a:spcBef>
                <a:spcPts val="1200"/>
              </a:spcBef>
              <a:defRPr/>
            </a:pPr>
            <a:r>
              <a:rPr lang="en-US" sz="3800" dirty="0"/>
              <a:t>Graduate Assistant – Teaching Focus (GT, 9417)</a:t>
            </a:r>
          </a:p>
          <a:p>
            <a:pPr>
              <a:spcBef>
                <a:spcPts val="1200"/>
              </a:spcBef>
              <a:defRPr/>
            </a:pPr>
            <a:r>
              <a:rPr lang="en-US" sz="3800" dirty="0"/>
              <a:t>Graduate Fellow (GF)</a:t>
            </a:r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2023712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2336800"/>
          </a:xfrm>
        </p:spPr>
        <p:txBody>
          <a:bodyPr/>
          <a:lstStyle/>
          <a:p>
            <a:r>
              <a:rPr lang="en-US" altLang="en-US" sz="7200" dirty="0"/>
              <a:t>Student Support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947400" cy="63754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sz="3800" dirty="0"/>
              <a:t>Students supported by assistantships</a:t>
            </a:r>
          </a:p>
          <a:p>
            <a:pPr>
              <a:spcBef>
                <a:spcPts val="1200"/>
              </a:spcBef>
              <a:defRPr/>
            </a:pPr>
            <a:r>
              <a:rPr lang="en-US" sz="3400" dirty="0"/>
              <a:t>For federal tax purposes, TBP job codes are only to be used when students are supported by TBP in an assistantship that is related to a student’s educational and professional objectives</a:t>
            </a:r>
          </a:p>
          <a:p>
            <a:pPr>
              <a:spcBef>
                <a:spcPts val="1200"/>
              </a:spcBef>
              <a:defRPr/>
            </a:pPr>
            <a:r>
              <a:rPr lang="en-US" sz="3400" dirty="0"/>
              <a:t>Wages will only count toward tuition benefit minimum support when:</a:t>
            </a:r>
          </a:p>
          <a:p>
            <a:pPr marL="1454150" lvl="1" indent="-742950">
              <a:spcBef>
                <a:spcPts val="1200"/>
              </a:spcBef>
              <a:buFont typeface="+mj-lt"/>
              <a:buAutoNum type="alphaLcParenR"/>
              <a:defRPr/>
            </a:pPr>
            <a:r>
              <a:rPr lang="en-US" sz="3200" dirty="0"/>
              <a:t>Earned on appropriate job code(s)</a:t>
            </a:r>
          </a:p>
          <a:p>
            <a:pPr marL="1454150" lvl="1" indent="-742950">
              <a:spcBef>
                <a:spcPts val="1200"/>
              </a:spcBef>
              <a:buFont typeface="+mj-lt"/>
              <a:buAutoNum type="alphaLcParenR"/>
              <a:defRPr/>
            </a:pPr>
            <a:r>
              <a:rPr lang="en-US" sz="3200" dirty="0"/>
              <a:t>Earned during the appropriate pay periods (e.g. Fall support must be earned between August 16 and December 31)</a:t>
            </a:r>
          </a:p>
        </p:txBody>
      </p:sp>
    </p:spTree>
    <p:extLst>
      <p:ext uri="{BB962C8B-B14F-4D97-AF65-F5344CB8AC3E}">
        <p14:creationId xmlns:p14="http://schemas.microsoft.com/office/powerpoint/2010/main" val="39266959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2336800"/>
          </a:xfrm>
        </p:spPr>
        <p:txBody>
          <a:bodyPr/>
          <a:lstStyle/>
          <a:p>
            <a:r>
              <a:rPr lang="en-US" altLang="en-US" sz="7200" dirty="0"/>
              <a:t>Student Support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90200" cy="61468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sz="3800" dirty="0"/>
              <a:t>Students may be supported in more than one classification, such as the following examples:</a:t>
            </a:r>
          </a:p>
          <a:p>
            <a:pPr>
              <a:spcBef>
                <a:spcPts val="1200"/>
              </a:spcBef>
              <a:defRPr/>
            </a:pPr>
            <a:r>
              <a:rPr lang="en-US" sz="3400" dirty="0"/>
              <a:t>Student working in a lab on faculty start up, but grant funding becomes available mid-semester – student would be a mix of RA and GR</a:t>
            </a:r>
          </a:p>
          <a:p>
            <a:pPr>
              <a:spcBef>
                <a:spcPts val="1200"/>
              </a:spcBef>
              <a:defRPr/>
            </a:pPr>
            <a:r>
              <a:rPr lang="en-US" sz="3400" dirty="0"/>
              <a:t>Student working in a limited teaching assistantship, such as 10 hours a week, and also receiving a graduate fellowship – student would be a mix of TA and GF</a:t>
            </a:r>
          </a:p>
        </p:txBody>
      </p:sp>
    </p:spTree>
    <p:extLst>
      <p:ext uri="{BB962C8B-B14F-4D97-AF65-F5344CB8AC3E}">
        <p14:creationId xmlns:p14="http://schemas.microsoft.com/office/powerpoint/2010/main" val="39338688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What We’ll Cover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62230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Role of the TBP coordinator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TBP allocations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Entering a student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Student support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Running reports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Tuition billing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Minimum support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Enrollment/registration requirements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Fellowship offer letters/assistantship contract considerations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Petitions</a:t>
            </a:r>
          </a:p>
        </p:txBody>
      </p:sp>
    </p:spTree>
    <p:extLst>
      <p:ext uri="{BB962C8B-B14F-4D97-AF65-F5344CB8AC3E}">
        <p14:creationId xmlns:p14="http://schemas.microsoft.com/office/powerpoint/2010/main" val="589114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2336800"/>
          </a:xfrm>
        </p:spPr>
        <p:txBody>
          <a:bodyPr/>
          <a:lstStyle/>
          <a:p>
            <a:r>
              <a:rPr lang="en-US" altLang="en-US" sz="7200" dirty="0"/>
              <a:t>Student Support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566400" cy="65278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sz="3800" dirty="0"/>
              <a:t>GRs working outside of their academic department</a:t>
            </a:r>
          </a:p>
          <a:p>
            <a:pPr>
              <a:spcBef>
                <a:spcPts val="1200"/>
              </a:spcBef>
              <a:defRPr/>
            </a:pPr>
            <a:r>
              <a:rPr lang="en-US" sz="3400" dirty="0"/>
              <a:t>Must be approved by the Graduate School each academic year</a:t>
            </a:r>
          </a:p>
          <a:p>
            <a:pPr>
              <a:spcBef>
                <a:spcPts val="1200"/>
              </a:spcBef>
              <a:defRPr/>
            </a:pPr>
            <a:r>
              <a:rPr lang="en-US" sz="3400" dirty="0"/>
              <a:t>Petition must include the job duties and the curricular connection to the job duties </a:t>
            </a:r>
          </a:p>
          <a:p>
            <a:pPr>
              <a:spcBef>
                <a:spcPts val="1200"/>
              </a:spcBef>
              <a:defRPr/>
            </a:pPr>
            <a:r>
              <a:rPr lang="en-US" sz="3400" dirty="0"/>
              <a:t>Petition for approval regardless of the following: 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3200" dirty="0"/>
              <a:t>Student was approved for that assistantship in a previous academic year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3200" dirty="0"/>
              <a:t>Student is supported on XTBP</a:t>
            </a:r>
          </a:p>
        </p:txBody>
      </p:sp>
    </p:spTree>
    <p:extLst>
      <p:ext uri="{BB962C8B-B14F-4D97-AF65-F5344CB8AC3E}">
        <p14:creationId xmlns:p14="http://schemas.microsoft.com/office/powerpoint/2010/main" val="10766831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2336800"/>
          </a:xfrm>
        </p:spPr>
        <p:txBody>
          <a:bodyPr/>
          <a:lstStyle/>
          <a:p>
            <a:r>
              <a:rPr lang="en-US" altLang="en-US" sz="7200" dirty="0"/>
              <a:t>Student Support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90200" cy="5003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3600" dirty="0"/>
              <a:t>Students may be eligible for subsidized health insurance when supported on an assistantship (no GFs) at the 100% benefit level</a:t>
            </a:r>
          </a:p>
          <a:p>
            <a:pPr>
              <a:spcBef>
                <a:spcPts val="1200"/>
              </a:spcBef>
              <a:defRPr/>
            </a:pPr>
            <a:r>
              <a:rPr lang="en-US" sz="3600" dirty="0"/>
              <a:t>Department must have a benefit allotment to cover the 80% premium, unless student is a TA paid on 1001 funds (premium covered by a central benefit pool)</a:t>
            </a:r>
          </a:p>
        </p:txBody>
      </p:sp>
    </p:spTree>
    <p:extLst>
      <p:ext uri="{BB962C8B-B14F-4D97-AF65-F5344CB8AC3E}">
        <p14:creationId xmlns:p14="http://schemas.microsoft.com/office/powerpoint/2010/main" val="27271534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500" dirty="0"/>
              <a:t>Student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CA5937-E44F-B944-8E7A-99FF0170AFF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70000" y="3276600"/>
          <a:ext cx="10464800" cy="217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3480887783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1992728436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11940664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639083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100%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75%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50% 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0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Summer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$5,380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$2,690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3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Fall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$8,355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$6,265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$4,175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8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Spring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$8,355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$6,265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$4,175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Summer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$5,570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$4,175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$2,785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06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2952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Entering a Student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32DF7-D34C-3D42-A898-D8C883CD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003550"/>
            <a:ext cx="121666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992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Entering a Student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FC029E2-0BE9-BB48-BF69-844492301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2933244"/>
            <a:ext cx="10871200" cy="596991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63063-07EB-9B49-8BDA-7417FD4FF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5181600"/>
            <a:ext cx="3225800" cy="76200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82533F3-1E64-BC4A-865A-E30699655C8D}"/>
              </a:ext>
            </a:extLst>
          </p:cNvPr>
          <p:cNvSpPr/>
          <p:nvPr/>
        </p:nvSpPr>
        <p:spPr bwMode="auto">
          <a:xfrm>
            <a:off x="2768600" y="4114800"/>
            <a:ext cx="533400" cy="2895600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panose="020B0502020104020203" pitchFamily="34" charset="-79"/>
              <a:ea typeface="ヒラギノ角ゴ ProN W3" panose="020B0300000000000000" pitchFamily="34" charset="-128"/>
              <a:sym typeface="Gill Sans" panose="020B0502020104020203" pitchFamily="34" charset="-79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BC7702F8-7456-5645-9340-356D2385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6858000"/>
            <a:ext cx="3069512" cy="673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294E3-D295-074D-8032-10640CC3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494" y="6489700"/>
            <a:ext cx="4749800" cy="104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C9326-45EA-D14A-8DFD-3879B4D0E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639" y="7925894"/>
            <a:ext cx="3848100" cy="508000"/>
          </a:xfrm>
          <a:prstGeom prst="rect">
            <a:avLst/>
          </a:prstGeom>
        </p:spPr>
      </p:pic>
      <p:sp>
        <p:nvSpPr>
          <p:cNvPr id="15" name="Oval 6">
            <a:extLst>
              <a:ext uri="{FF2B5EF4-FFF2-40B4-BE49-F238E27FC236}">
                <a16:creationId xmlns:a16="http://schemas.microsoft.com/office/drawing/2014/main" id="{2088D2AB-D299-F84D-B15C-522C7AFCD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936" y="7740650"/>
            <a:ext cx="2368703" cy="673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9F3737AF-E7A4-AC4F-8534-C6E089E79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3060700"/>
            <a:ext cx="1295400" cy="7519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7FC512-EC98-304D-AE62-D873D8696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800" y="3182664"/>
            <a:ext cx="3835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750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Entering a Student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43FE9-EC22-654F-9D5C-6DA86575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200400"/>
            <a:ext cx="10795000" cy="586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5ACAAB-5618-5743-B368-A9F5D45A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18" y="3200400"/>
            <a:ext cx="56388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8EBD5-F1C8-EE4A-803F-D401E2ACB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0" y="6934200"/>
            <a:ext cx="3848100" cy="774700"/>
          </a:xfrm>
          <a:prstGeom prst="rect">
            <a:avLst/>
          </a:prstGeom>
        </p:spPr>
      </p:pic>
      <p:sp>
        <p:nvSpPr>
          <p:cNvPr id="10" name="Oval 6">
            <a:extLst>
              <a:ext uri="{FF2B5EF4-FFF2-40B4-BE49-F238E27FC236}">
                <a16:creationId xmlns:a16="http://schemas.microsoft.com/office/drawing/2014/main" id="{08649F42-82A9-6745-BEF2-8E8BC076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200400"/>
            <a:ext cx="1295400" cy="7519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E8D202E8-DABE-C04E-888B-1A662FF3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2300" y="6477000"/>
            <a:ext cx="901700" cy="7519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442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Entering a Student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42BBD-9FDD-4A4B-8C52-D6DD54B9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517900"/>
            <a:ext cx="12954000" cy="5854700"/>
          </a:xfrm>
          <a:prstGeom prst="rect">
            <a:avLst/>
          </a:prstGeom>
        </p:spPr>
      </p:pic>
      <p:sp>
        <p:nvSpPr>
          <p:cNvPr id="8" name="Oval 6">
            <a:extLst>
              <a:ext uri="{FF2B5EF4-FFF2-40B4-BE49-F238E27FC236}">
                <a16:creationId xmlns:a16="http://schemas.microsoft.com/office/drawing/2014/main" id="{EB335F70-4A2F-AF4B-A942-2369A804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4343400"/>
            <a:ext cx="1295400" cy="3505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BA0A464-F371-4846-8969-11813CD6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5800" y="4495800"/>
            <a:ext cx="17526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8B3FE-FFBC-344F-AFA2-F4110A14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3616036"/>
            <a:ext cx="6070600" cy="77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0C931-FDBF-5A43-A70B-5B24A3A92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0" y="7830127"/>
            <a:ext cx="6934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5546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Running Reports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62992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It is the responsibility of the coordinator to run and review reports on a regular basis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Regular review ensures that errors are attended to, problems can be anticipated and proactively solved, and that benefits are appropriately being applied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Should TBP-adjacent responsibilities (</a:t>
            </a:r>
            <a:r>
              <a:rPr lang="en-US" altLang="en-US" sz="3400" dirty="0" err="1"/>
              <a:t>ePAF</a:t>
            </a:r>
            <a:r>
              <a:rPr lang="en-US" altLang="en-US" sz="3400" dirty="0"/>
              <a:t> processing, Scholarship Admin, payroll, etc.) lay with others in the department, it is the coordinator’s responsibility to share the report/communicated concerns in a timely manner</a:t>
            </a:r>
          </a:p>
        </p:txBody>
      </p:sp>
    </p:spTree>
    <p:extLst>
      <p:ext uri="{BB962C8B-B14F-4D97-AF65-F5344CB8AC3E}">
        <p14:creationId xmlns:p14="http://schemas.microsoft.com/office/powerpoint/2010/main" val="30860450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Running 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76B19-42FF-F946-9A28-8A88893B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276600"/>
            <a:ext cx="10033000" cy="3937000"/>
          </a:xfrm>
          <a:prstGeom prst="rect">
            <a:avLst/>
          </a:prstGeom>
        </p:spPr>
      </p:pic>
      <p:sp>
        <p:nvSpPr>
          <p:cNvPr id="9" name="Oval 6">
            <a:extLst>
              <a:ext uri="{FF2B5EF4-FFF2-40B4-BE49-F238E27FC236}">
                <a16:creationId xmlns:a16="http://schemas.microsoft.com/office/drawing/2014/main" id="{0E875276-349C-CA40-A8E4-E0C177C1C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4038600"/>
            <a:ext cx="1423860" cy="72079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7109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Running Reports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FCFEB-ECE4-5545-A4E2-F7E24ADD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3473450"/>
            <a:ext cx="119507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2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874673A9-34D2-AB4E-B144-FEE6668A973B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TBP Guidelines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582BA1E-EFC9-D44A-AF43-FC468C13E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2768600"/>
            <a:ext cx="10795000" cy="1346200"/>
          </a:xfrm>
        </p:spPr>
        <p:txBody>
          <a:bodyPr/>
          <a:lstStyle/>
          <a:p>
            <a:pPr marL="317500" indent="0" eaLnBrk="1" hangingPunct="1">
              <a:buNone/>
              <a:defRPr/>
            </a:pPr>
            <a:r>
              <a:rPr lang="en-US" altLang="en-US" dirty="0" err="1">
                <a:hlinkClick r:id="rId2"/>
              </a:rPr>
              <a:t>gradschool.utah.edu</a:t>
            </a:r>
            <a:r>
              <a:rPr lang="en-US" altLang="en-US" dirty="0">
                <a:hlinkClick r:id="rId2"/>
              </a:rPr>
              <a:t>/funding/</a:t>
            </a:r>
            <a:r>
              <a:rPr lang="en-US" altLang="en-US" dirty="0" err="1">
                <a:hlinkClick r:id="rId2"/>
              </a:rPr>
              <a:t>tbp</a:t>
            </a:r>
            <a:r>
              <a:rPr lang="en-US" altLang="en-US" dirty="0">
                <a:hlinkClick r:id="rId2"/>
              </a:rPr>
              <a:t>/</a:t>
            </a:r>
            <a:r>
              <a:rPr lang="en-US" altLang="en-US" dirty="0" err="1">
                <a:hlinkClick r:id="rId2"/>
              </a:rPr>
              <a:t>guidelines.php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58A23-A453-0446-A274-D02F530E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47" y="4201391"/>
            <a:ext cx="11715906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352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Running Reports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49DAB-0C5A-E74F-8042-6EA21EA87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3905250"/>
            <a:ext cx="123063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45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Running Reports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62992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</a:pPr>
            <a:r>
              <a:rPr lang="en-US" sz="3800" dirty="0"/>
              <a:t>Common Error Messages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No RA Job 5K </a:t>
            </a:r>
            <a:r>
              <a:rPr lang="en-US" sz="2800" dirty="0" err="1"/>
              <a:t>Fd</a:t>
            </a:r>
            <a:r>
              <a:rPr lang="en-US" sz="2800" dirty="0"/>
              <a:t> –student is an RA, but not at that moment on an active RA job record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No TA Job Code – student is a TA for the semester, but not at the moment on an active TA job record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Insufficient Credit Hours – student is not enrolled in the minimum required number of credits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84 Hours Exceeded – student is an RA and has a cumulative credit hour calculation of 84 or more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TBP Term Count Exceeded – student has no more terms of eligibility remaining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Override: Eligible –override has already been processed</a:t>
            </a:r>
          </a:p>
        </p:txBody>
      </p:sp>
    </p:spTree>
    <p:extLst>
      <p:ext uri="{BB962C8B-B14F-4D97-AF65-F5344CB8AC3E}">
        <p14:creationId xmlns:p14="http://schemas.microsoft.com/office/powerpoint/2010/main" val="15155396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Tuition Billing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261600" cy="5003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Tuition is assessed by the Office of Income Accounting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Students are billed according to their residency status (Utah resident, domestic non-resident, international)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Eligible domestic non-resident &amp; international students will have a non-resident tuition waiver applied to tuition in addition to tuition benefits</a:t>
            </a:r>
          </a:p>
        </p:txBody>
      </p:sp>
    </p:spTree>
    <p:extLst>
      <p:ext uri="{BB962C8B-B14F-4D97-AF65-F5344CB8AC3E}">
        <p14:creationId xmlns:p14="http://schemas.microsoft.com/office/powerpoint/2010/main" val="394550234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Tuition Billing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642600" cy="55372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Dissertation Credit Billing Reduction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Limited to 1) PhD students, and 2) enrollment in eligible dissertation credits (catalog range 7970-7989)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Dissertation credits billed at a reduced rate of approximately 1/3 (after zero hour fee)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Tuition is assessed by course; students in a mix of dissertation and coursework will have dissertation charged at the reduced rate and coursework at the usual rate</a:t>
            </a:r>
          </a:p>
        </p:txBody>
      </p:sp>
    </p:spTree>
    <p:extLst>
      <p:ext uri="{BB962C8B-B14F-4D97-AF65-F5344CB8AC3E}">
        <p14:creationId xmlns:p14="http://schemas.microsoft.com/office/powerpoint/2010/main" val="323295334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Tuition Billing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35560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Tuition Benefit Covers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Resident tuition up to 12 graduate credits (up to 6 graduate credits during summer)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Mandatory fees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Non-resident waiver, where applicable and eligible</a:t>
            </a:r>
          </a:p>
        </p:txBody>
      </p:sp>
    </p:spTree>
    <p:extLst>
      <p:ext uri="{BB962C8B-B14F-4D97-AF65-F5344CB8AC3E}">
        <p14:creationId xmlns:p14="http://schemas.microsoft.com/office/powerpoint/2010/main" val="156435242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Tuition Billing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64516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Tuition Benefit </a:t>
            </a:r>
            <a:r>
              <a:rPr lang="en-US" altLang="en-US" sz="3800" i="1" dirty="0"/>
              <a:t>Does Not </a:t>
            </a:r>
            <a:r>
              <a:rPr lang="en-US" altLang="en-US" sz="3800" dirty="0"/>
              <a:t>Cover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Differential tuition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Fees outside of mandatory fees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Undergraduate courses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Repeated courses (outside those required by curriculum)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Graduate credits exceeding 12.0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Non-credit/continuing education courses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Withdrawn courses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Audited courses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International student fees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000" dirty="0"/>
              <a:t>Non-resident waiver for RAs after reaching 84 cumulative graduate credits</a:t>
            </a:r>
          </a:p>
        </p:txBody>
      </p:sp>
    </p:spTree>
    <p:extLst>
      <p:ext uri="{BB962C8B-B14F-4D97-AF65-F5344CB8AC3E}">
        <p14:creationId xmlns:p14="http://schemas.microsoft.com/office/powerpoint/2010/main" val="391938396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Tuition Billing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6604000"/>
          </a:xfrm>
        </p:spPr>
        <p:txBody>
          <a:bodyPr/>
          <a:lstStyle/>
          <a:p>
            <a:pPr marL="266700" indent="0">
              <a:spcBef>
                <a:spcPts val="1800"/>
              </a:spcBef>
              <a:buNone/>
              <a:defRPr/>
            </a:pPr>
            <a:r>
              <a:rPr lang="en-US" altLang="en-US" sz="3800" dirty="0"/>
              <a:t>RA 84-Credit Hour Rule</a:t>
            </a:r>
          </a:p>
          <a:p>
            <a:pPr marL="266700" indent="0">
              <a:spcBef>
                <a:spcPts val="1800"/>
              </a:spcBef>
              <a:buNone/>
              <a:defRPr/>
            </a:pPr>
            <a:r>
              <a:rPr lang="en-US" altLang="en-US" sz="3400" dirty="0"/>
              <a:t>Students supported on TBP as RAs (9314) </a:t>
            </a:r>
            <a:r>
              <a:rPr lang="en-US" altLang="en-US" sz="3400" i="1" u="sng" dirty="0"/>
              <a:t>concurrent</a:t>
            </a:r>
            <a:r>
              <a:rPr lang="en-US" altLang="en-US" sz="3400" dirty="0"/>
              <a:t> to the semester(s) in which they have met or exceeded 84 cumulative graduate credits will be responsible for the non-resident portion of their tuition.</a:t>
            </a:r>
          </a:p>
          <a:p>
            <a:pPr marL="266700" indent="0">
              <a:spcBef>
                <a:spcPts val="1800"/>
              </a:spcBef>
              <a:buNone/>
              <a:defRPr/>
            </a:pPr>
            <a:r>
              <a:rPr lang="en-US" altLang="en-US" sz="3400" dirty="0"/>
              <a:t>Affected student who have completed required coursework may enroll in thesis/dissertation hours (9 credits – no more/no less). </a:t>
            </a:r>
          </a:p>
          <a:p>
            <a:pPr marL="266700" indent="0">
              <a:spcBef>
                <a:spcPts val="1800"/>
              </a:spcBef>
              <a:buNone/>
              <a:defRPr/>
            </a:pPr>
            <a:r>
              <a:rPr lang="en-US" altLang="en-US" sz="3400" dirty="0"/>
              <a:t>Departments choosing to cover the non-resident charges can do so through Scholarship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718787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500" dirty="0"/>
              <a:t>Minimum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CA5937-E44F-B944-8E7A-99FF0170AFF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70000" y="3276600"/>
          <a:ext cx="10464800" cy="217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3480887783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1992728436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11940664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639083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100%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75%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50% 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0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Summer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$5,380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$2,690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3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Fall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$8,355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$6,265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$4,175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8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Spring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$8,355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$6,265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$4,175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Summer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$5,570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$4,175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$2,785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06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47141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500" dirty="0"/>
              <a:t>Financial Support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4E21-A1BE-C744-B796-D3E4E74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768600"/>
            <a:ext cx="11099800" cy="6299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400" dirty="0"/>
              <a:t>Assistantship wages will only count when earned during the proper semester: </a:t>
            </a:r>
          </a:p>
          <a:p>
            <a:pPr lvl="2">
              <a:spcBef>
                <a:spcPts val="1200"/>
              </a:spcBef>
            </a:pPr>
            <a:r>
              <a:rPr lang="en-US" sz="3200" dirty="0"/>
              <a:t>Fall : August 16 thru December 31 (9 pay periods)</a:t>
            </a:r>
          </a:p>
          <a:p>
            <a:pPr lvl="2">
              <a:spcBef>
                <a:spcPts val="1200"/>
              </a:spcBef>
            </a:pPr>
            <a:r>
              <a:rPr lang="en-US" sz="3200" dirty="0"/>
              <a:t>Spring : January 1 thru May 15 (9 pay periods)</a:t>
            </a:r>
          </a:p>
          <a:p>
            <a:pPr lvl="2">
              <a:spcBef>
                <a:spcPts val="1200"/>
              </a:spcBef>
            </a:pPr>
            <a:r>
              <a:rPr lang="en-US" sz="3200" dirty="0"/>
              <a:t>Summer: May 16 thru August 15 (6 pay periods)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Fellowships will only count when: </a:t>
            </a:r>
          </a:p>
          <a:p>
            <a:pPr lvl="2">
              <a:spcBef>
                <a:spcPts val="1200"/>
              </a:spcBef>
            </a:pPr>
            <a:r>
              <a:rPr lang="en-US" sz="3200" dirty="0"/>
              <a:t>Disbursed through Scholarship Admin during the proper term (fall, spring, summer)</a:t>
            </a:r>
          </a:p>
          <a:p>
            <a:pPr lvl="2">
              <a:spcBef>
                <a:spcPts val="1200"/>
              </a:spcBef>
            </a:pPr>
            <a:r>
              <a:rPr lang="en-US" sz="3200" dirty="0"/>
              <a:t>Stipends paid through AP disbursed within the semester</a:t>
            </a:r>
          </a:p>
        </p:txBody>
      </p:sp>
    </p:spTree>
    <p:extLst>
      <p:ext uri="{BB962C8B-B14F-4D97-AF65-F5344CB8AC3E}">
        <p14:creationId xmlns:p14="http://schemas.microsoft.com/office/powerpoint/2010/main" val="205833465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000" dirty="0"/>
              <a:t>Enrollment/Registration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1328400" cy="56134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Students participating in the Tuition Benefit Program (including XTBP) must meet the following requirements: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Matriculated graduate student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In good academic standing with program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Enrolled in a minimum of 9 credits (fall/spring) or 3 credits (summer); tuition benefits will not disburse if enrollment requirement is not met</a:t>
            </a:r>
          </a:p>
        </p:txBody>
      </p:sp>
    </p:spTree>
    <p:extLst>
      <p:ext uri="{BB962C8B-B14F-4D97-AF65-F5344CB8AC3E}">
        <p14:creationId xmlns:p14="http://schemas.microsoft.com/office/powerpoint/2010/main" val="22796577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Role of Coordinator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765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It is the responsibility of each participating department to appoint an individual to serve as the primary tuition benefit coordinator.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Responsibilities include: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Timely entry of students into the TBP portal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Routinely running &amp; reviewing coordinator reports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Addressing TBP department and student concerns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Liaising within the department pertinent tuition benefit concerns</a:t>
            </a:r>
          </a:p>
        </p:txBody>
      </p:sp>
    </p:spTree>
    <p:extLst>
      <p:ext uri="{BB962C8B-B14F-4D97-AF65-F5344CB8AC3E}">
        <p14:creationId xmlns:p14="http://schemas.microsoft.com/office/powerpoint/2010/main" val="277334520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000" dirty="0"/>
              <a:t>Enrollment/Registration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44704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Nine Credit Enrollment Requirement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TBP will cover 9-12 graduate credits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TBP does not cover undergraduate or repeated courses (outside those </a:t>
            </a:r>
            <a:r>
              <a:rPr lang="en-US" altLang="en-US" sz="3400" i="1" dirty="0"/>
              <a:t>required</a:t>
            </a:r>
            <a:r>
              <a:rPr lang="en-US" altLang="en-US" sz="3400" dirty="0"/>
              <a:t>); however, these courses can count toward the 9 credit minimum</a:t>
            </a:r>
          </a:p>
        </p:txBody>
      </p:sp>
    </p:spTree>
    <p:extLst>
      <p:ext uri="{BB962C8B-B14F-4D97-AF65-F5344CB8AC3E}">
        <p14:creationId xmlns:p14="http://schemas.microsoft.com/office/powerpoint/2010/main" val="93065912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000" dirty="0"/>
              <a:t>Enrollment/Registration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47752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Repeated courses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Tuition benefit will cover </a:t>
            </a:r>
            <a:r>
              <a:rPr lang="en-US" altLang="en-US" sz="3400" i="1" dirty="0"/>
              <a:t>if</a:t>
            </a:r>
            <a:r>
              <a:rPr lang="en-US" altLang="en-US" sz="3400" dirty="0"/>
              <a:t> required by degree program (usually thesis/dissertation)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TBP will not cover repeats for a higher grade or to refresh, even if program requires a student to retake a class for a higher grade</a:t>
            </a:r>
          </a:p>
        </p:txBody>
      </p:sp>
    </p:spTree>
    <p:extLst>
      <p:ext uri="{BB962C8B-B14F-4D97-AF65-F5344CB8AC3E}">
        <p14:creationId xmlns:p14="http://schemas.microsoft.com/office/powerpoint/2010/main" val="136482836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000" dirty="0"/>
              <a:t>Enrollment/Registration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59944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Academic Year Limits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Academic year defined as Fall, Spring, and Summer semesters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If a student is supported on TBP Fall &amp; Spring, they will have an AY limit of 24 graduate credits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If a student is supported on TBP Fall </a:t>
            </a:r>
            <a:r>
              <a:rPr lang="en-US" altLang="en-US" sz="3200" i="1" u="sng" dirty="0"/>
              <a:t>or</a:t>
            </a:r>
            <a:r>
              <a:rPr lang="en-US" altLang="en-US" sz="3200" dirty="0"/>
              <a:t> Spring semesters, they will have an AY limit of 12 graduate credits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Example: a student supported on TBP the entire AY may choose to enroll in 9 credits Fall, 9 credits Spring, and 6 credits Summer</a:t>
            </a:r>
          </a:p>
        </p:txBody>
      </p:sp>
    </p:spTree>
    <p:extLst>
      <p:ext uri="{BB962C8B-B14F-4D97-AF65-F5344CB8AC3E}">
        <p14:creationId xmlns:p14="http://schemas.microsoft.com/office/powerpoint/2010/main" val="9332163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000" dirty="0"/>
              <a:t>Enrollment/Registration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45466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Enrollment Accommodations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TBP will honor a reduced enrollment accommodation as approved by the Center for Disability &amp; Access (CDA)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No other accommodations will be granted without CDA approval</a:t>
            </a:r>
          </a:p>
        </p:txBody>
      </p:sp>
    </p:spTree>
    <p:extLst>
      <p:ext uri="{BB962C8B-B14F-4D97-AF65-F5344CB8AC3E}">
        <p14:creationId xmlns:p14="http://schemas.microsoft.com/office/powerpoint/2010/main" val="265480706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7000" dirty="0"/>
              <a:t>Enrollment/Registration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57658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Withdrawn Courses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A withdrawn course are credits </a:t>
            </a:r>
            <a:r>
              <a:rPr lang="en-US" altLang="en-US" sz="3400" i="1" dirty="0"/>
              <a:t>a student has removed from active enrollment after the semester add/drop deadline</a:t>
            </a:r>
            <a:r>
              <a:rPr lang="en-US" altLang="en-US" sz="3400" dirty="0"/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Tuition benefit does not cover withdrawn courses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i="1" dirty="0"/>
              <a:t>If</a:t>
            </a:r>
            <a:r>
              <a:rPr lang="en-US" altLang="en-US" sz="3400" dirty="0"/>
              <a:t> a student’s active enrollment remains 9 credits or higher, TBP will be applied as usual and student will be responsible for withdrawn course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i="1" dirty="0"/>
              <a:t>If</a:t>
            </a:r>
            <a:r>
              <a:rPr lang="en-US" altLang="en-US" sz="3400" dirty="0"/>
              <a:t> a student’s active enrollment drops below 9 credits, they will no longer be eligible for tuition benefits</a:t>
            </a:r>
            <a:endParaRPr lang="en-US" alt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195833868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Offer Letters/Contracts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6299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/>
              <a:t>Outline job duties (for assistantships) and expectation to carry out duties with satisfactory performance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Expectations for enrollment and academic performance to remain in good standing with the program, TBP, and the university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Include milestone expectations for progress towards a degree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If assistantship/fellowship is contingent on good standing, that needs to be stated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If assistantship requires set hours (teaching a class, lab work, etc.), that needs to be spelled out</a:t>
            </a:r>
          </a:p>
        </p:txBody>
      </p:sp>
    </p:spTree>
    <p:extLst>
      <p:ext uri="{BB962C8B-B14F-4D97-AF65-F5344CB8AC3E}">
        <p14:creationId xmlns:p14="http://schemas.microsoft.com/office/powerpoint/2010/main" val="64408557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Offer Letters/Contracts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5308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/>
              <a:t>Fellowship offer letters and assistantship contracts are a contract, a liability for what is required of the student and the department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If performance stipulations are not outlined and a student was promised 100% tuition coverage, the department may be liable to fill in the gap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Don’t leave anything to an assumption – if you say tuition is covered, but only mean TBP, offer needs to include charges that a student may be responsible for</a:t>
            </a:r>
          </a:p>
        </p:txBody>
      </p:sp>
    </p:spTree>
    <p:extLst>
      <p:ext uri="{BB962C8B-B14F-4D97-AF65-F5344CB8AC3E}">
        <p14:creationId xmlns:p14="http://schemas.microsoft.com/office/powerpoint/2010/main" val="410512870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Petitions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5461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Petitions may be submitted on behalf of a student by a department chair, or chair’s designee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Exceptions considered for personal emergencies such as illness or extenuating family circumstances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Petitions should be sent to </a:t>
            </a:r>
            <a:r>
              <a:rPr lang="en-US" altLang="en-US" sz="3400" dirty="0">
                <a:hlinkClick r:id="rId2"/>
              </a:rPr>
              <a:t>tuitionbenefits@gradschool.utah.edu</a:t>
            </a:r>
            <a:r>
              <a:rPr lang="en-US" altLang="en-US" sz="3400" dirty="0"/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COVID petition portal found at </a:t>
            </a:r>
            <a:r>
              <a:rPr lang="en-US" altLang="en-US" sz="3400" dirty="0" err="1">
                <a:hlinkClick r:id="rId3"/>
              </a:rPr>
              <a:t>gradschool.utah.edu</a:t>
            </a:r>
            <a:r>
              <a:rPr lang="en-US" altLang="en-US" sz="3400" dirty="0"/>
              <a:t> under TBP program</a:t>
            </a:r>
          </a:p>
        </p:txBody>
      </p:sp>
    </p:spTree>
    <p:extLst>
      <p:ext uri="{BB962C8B-B14F-4D97-AF65-F5344CB8AC3E}">
        <p14:creationId xmlns:p14="http://schemas.microsoft.com/office/powerpoint/2010/main" val="135155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Petitions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66040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To be eligible for a TBP petition, a student must meet the following requirements: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Remain in good standing in their academic program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Formation of a committee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Grad Student Degree Tracking up to date (including program of study entered and approved by committee)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Qualifying exams completed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Completion of other milestones as required by a degree program to define good standing</a:t>
            </a:r>
          </a:p>
        </p:txBody>
      </p:sp>
    </p:spTree>
    <p:extLst>
      <p:ext uri="{BB962C8B-B14F-4D97-AF65-F5344CB8AC3E}">
        <p14:creationId xmlns:p14="http://schemas.microsoft.com/office/powerpoint/2010/main" val="263865314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Petitions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50038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If a tuition benefit extension is granted, the department will be responsible for the following: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Providing minimum required support (assistantship and/or fellowship)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Having tuition benefit allocation (for TA/GT/GR/GF) to cover resident tuition &amp; mandatory fees or having costs charged to &amp; F&amp;A returned overhead (for RA)</a:t>
            </a:r>
          </a:p>
        </p:txBody>
      </p:sp>
    </p:spTree>
    <p:extLst>
      <p:ext uri="{BB962C8B-B14F-4D97-AF65-F5344CB8AC3E}">
        <p14:creationId xmlns:p14="http://schemas.microsoft.com/office/powerpoint/2010/main" val="15579744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Role of Coordinator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0800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Entry of Benefits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TBP portal opens for student entry </a:t>
            </a:r>
            <a:r>
              <a:rPr lang="en-US" altLang="en-US" sz="3400" u="sng" dirty="0"/>
              <a:t>six weeks prior to the first day of school</a:t>
            </a:r>
            <a:endParaRPr lang="en-US" altLang="en-US" sz="3400" dirty="0"/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Portal will remain open until the campus census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Department’s responsibility to have students entered into system in a timely manner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Retroactive benefits are not processed</a:t>
            </a:r>
          </a:p>
        </p:txBody>
      </p:sp>
    </p:spTree>
    <p:extLst>
      <p:ext uri="{BB962C8B-B14F-4D97-AF65-F5344CB8AC3E}">
        <p14:creationId xmlns:p14="http://schemas.microsoft.com/office/powerpoint/2010/main" val="37845855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Petitions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62992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  <a:defRPr/>
            </a:pPr>
            <a:r>
              <a:rPr lang="en-US" altLang="en-US" sz="3800" dirty="0"/>
              <a:t>Alternatives to Petitions for TBP Extension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If student is an RA and their support is paid by a research grant, the PI of the grant can pay the tuition directly from grant funds (XTBP)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Use of departmental funds, reimbursed overhead, donor funds, or faculty startup accounts to cover tuition directly (XTBP)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If no other options are available, a student may register for the minimum credit hours necessary to maintain continuous registration (1 credit hour) and pay directly </a:t>
            </a:r>
          </a:p>
          <a:p>
            <a:pPr marL="711200" lvl="1" indent="0">
              <a:spcBef>
                <a:spcPts val="1200"/>
              </a:spcBef>
              <a:buNone/>
              <a:defRPr/>
            </a:pPr>
            <a:r>
              <a:rPr lang="en-US" altLang="en-US" sz="3200" dirty="0"/>
              <a:t>(3 credits may be required for visa, student loan, and or health insurance eligibility)</a:t>
            </a:r>
          </a:p>
        </p:txBody>
      </p:sp>
    </p:spTree>
    <p:extLst>
      <p:ext uri="{BB962C8B-B14F-4D97-AF65-F5344CB8AC3E}">
        <p14:creationId xmlns:p14="http://schemas.microsoft.com/office/powerpoint/2010/main" val="167630628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Upcoming Workshops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871200" cy="3403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July 13 – Graduate School Fellowship Opportunities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August 3 – TBP &amp; Fellowships Q&amp;A</a:t>
            </a:r>
          </a:p>
        </p:txBody>
      </p:sp>
    </p:spTree>
    <p:extLst>
      <p:ext uri="{BB962C8B-B14F-4D97-AF65-F5344CB8AC3E}">
        <p14:creationId xmlns:p14="http://schemas.microsoft.com/office/powerpoint/2010/main" val="359083139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4D49C5E-BB22-A343-AD2B-11186B98F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Questions/Contact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EEC9B14-5BF4-9140-842E-BD7BEB480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2800" y="2819400"/>
            <a:ext cx="8826500" cy="4800600"/>
          </a:xfrm>
        </p:spPr>
        <p:txBody>
          <a:bodyPr/>
          <a:lstStyle/>
          <a:p>
            <a:pPr marL="317500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4500" dirty="0"/>
              <a:t>Matthew Plooster, </a:t>
            </a:r>
            <a:r>
              <a:rPr lang="en-US" altLang="en-US" sz="4500" dirty="0" err="1"/>
              <a:t>EdD</a:t>
            </a:r>
            <a:endParaRPr lang="en-US" altLang="en-US" sz="4500" dirty="0"/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/>
              <a:t>Office of Fellowships &amp; Benefits</a:t>
            </a:r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/>
              <a:t>The Graduate School</a:t>
            </a:r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/>
              <a:t>801-581-6020</a:t>
            </a:r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>
                <a:hlinkClick r:id="rId2"/>
              </a:rPr>
              <a:t>matthew.plooster@utah.edu</a:t>
            </a:r>
            <a:r>
              <a:rPr lang="en-US" altLang="en-US" sz="3400" dirty="0"/>
              <a:t> </a:t>
            </a:r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>
                <a:hlinkClick r:id="rId3"/>
              </a:rPr>
              <a:t>tuitionbenefit@gradschool.utah.edu</a:t>
            </a:r>
            <a:endParaRPr lang="en-US" altLang="en-US" sz="3400" dirty="0"/>
          </a:p>
          <a:p>
            <a:pPr marL="1206500" lvl="2" indent="0" eaLnBrk="1" hangingPunct="1">
              <a:spcBef>
                <a:spcPct val="0"/>
              </a:spcBef>
              <a:buNone/>
            </a:pPr>
            <a:r>
              <a:rPr lang="en-US" altLang="en-US" sz="3400" dirty="0" err="1">
                <a:hlinkClick r:id="rId4"/>
              </a:rPr>
              <a:t>gradschool.utah.edu</a:t>
            </a:r>
            <a:r>
              <a:rPr lang="en-US" altLang="en-US" sz="3400" dirty="0">
                <a:hlinkClick r:id="rId4"/>
              </a:rPr>
              <a:t>/funding/</a:t>
            </a:r>
            <a:r>
              <a:rPr lang="en-US" altLang="en-US" sz="3400" dirty="0" err="1">
                <a:hlinkClick r:id="rId4"/>
              </a:rPr>
              <a:t>tbp</a:t>
            </a: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val="25741993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Allocation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43942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TBP is not an infinite resources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TBP dollars, an allocation, is provided by the University to each college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Allocation is divided by departments at the discretion of the dean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Deans, or their designees, can reallocate funds throughout the year as necessary</a:t>
            </a:r>
          </a:p>
        </p:txBody>
      </p:sp>
    </p:spTree>
    <p:extLst>
      <p:ext uri="{BB962C8B-B14F-4D97-AF65-F5344CB8AC3E}">
        <p14:creationId xmlns:p14="http://schemas.microsoft.com/office/powerpoint/2010/main" val="9564203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Allocation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F7D866D-04E5-AB4A-B4DC-2DE441B9C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950" y="4286250"/>
            <a:ext cx="10502900" cy="20447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27918D-CC86-634C-9EA7-9302DA0DA220}"/>
              </a:ext>
            </a:extLst>
          </p:cNvPr>
          <p:cNvSpPr txBox="1"/>
          <p:nvPr/>
        </p:nvSpPr>
        <p:spPr>
          <a:xfrm>
            <a:off x="1377950" y="3429000"/>
            <a:ext cx="7485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Found at the top of your reports.</a:t>
            </a:r>
          </a:p>
        </p:txBody>
      </p:sp>
    </p:spTree>
    <p:extLst>
      <p:ext uri="{BB962C8B-B14F-4D97-AF65-F5344CB8AC3E}">
        <p14:creationId xmlns:p14="http://schemas.microsoft.com/office/powerpoint/2010/main" val="22651115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Allocation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6527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System calculates per-student the max TBP will cover (12 graduate credits) and creates an “estimated used”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“Actual used” indicates res tuition &amp; </a:t>
            </a:r>
            <a:r>
              <a:rPr lang="en-US" altLang="en-US" sz="3400" dirty="0" err="1"/>
              <a:t>mand</a:t>
            </a:r>
            <a:r>
              <a:rPr lang="en-US" altLang="en-US" sz="3400" dirty="0"/>
              <a:t> fees actuals, and this will generally be less than “estimated used”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AY23 max is $5,170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System doesn’t currently prorate for 50% or 75% benefit or PhD dissertation reduced credit costs, but we’re working with UIT to implement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You may encounter issues in spring/summer if “estimated” is near target – reach out to tuition benefit team to troubleshoot</a:t>
            </a:r>
          </a:p>
        </p:txBody>
      </p:sp>
    </p:spTree>
    <p:extLst>
      <p:ext uri="{BB962C8B-B14F-4D97-AF65-F5344CB8AC3E}">
        <p14:creationId xmlns:p14="http://schemas.microsoft.com/office/powerpoint/2010/main" val="31387574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Allocation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461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Important for department to budget – the number listed as “year target” is for the entire academic year (fall thru summer)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Departments should look ahead at whether students will be on TBP during the summer, as well as if fall or spring are equal in TBP students or not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Example: using TBP for the same number of students during fall and spring only: $250K total, target use of only $125K/semester, or 24-25 students</a:t>
            </a:r>
          </a:p>
        </p:txBody>
      </p:sp>
    </p:spTree>
    <p:extLst>
      <p:ext uri="{BB962C8B-B14F-4D97-AF65-F5344CB8AC3E}">
        <p14:creationId xmlns:p14="http://schemas.microsoft.com/office/powerpoint/2010/main" val="18678840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161765</TotalTime>
  <Pages>0</Pages>
  <Words>2450</Words>
  <Characters>0</Characters>
  <Application>Microsoft Macintosh PowerPoint</Application>
  <PresentationFormat>Custom</PresentationFormat>
  <Lines>0</Lines>
  <Paragraphs>268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52</vt:i4>
      </vt:variant>
    </vt:vector>
  </HeadingPairs>
  <TitlesOfParts>
    <vt:vector size="69" baseType="lpstr">
      <vt:lpstr>ヒラギノ角ゴ ProN W3</vt:lpstr>
      <vt:lpstr>Arial</vt:lpstr>
      <vt:lpstr>Gill Sans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Tuition Benefit Program Department Coordinator Logistics</vt:lpstr>
      <vt:lpstr>What We’ll Cover</vt:lpstr>
      <vt:lpstr>TBP Guidelines</vt:lpstr>
      <vt:lpstr>Role of Coordinator</vt:lpstr>
      <vt:lpstr>Role of Coordinator</vt:lpstr>
      <vt:lpstr>Allocation</vt:lpstr>
      <vt:lpstr>Allocation</vt:lpstr>
      <vt:lpstr>Allocation</vt:lpstr>
      <vt:lpstr>Allocation</vt:lpstr>
      <vt:lpstr>Allocation</vt:lpstr>
      <vt:lpstr>Allocation</vt:lpstr>
      <vt:lpstr>Allocation</vt:lpstr>
      <vt:lpstr>Entering a Student</vt:lpstr>
      <vt:lpstr>Entering a Student</vt:lpstr>
      <vt:lpstr>Entering a Student</vt:lpstr>
      <vt:lpstr>Entering a Student</vt:lpstr>
      <vt:lpstr>Student Support</vt:lpstr>
      <vt:lpstr>Student Support</vt:lpstr>
      <vt:lpstr>Student Support</vt:lpstr>
      <vt:lpstr>Student Support</vt:lpstr>
      <vt:lpstr>Student Support</vt:lpstr>
      <vt:lpstr>Student Support</vt:lpstr>
      <vt:lpstr>Entering a Student</vt:lpstr>
      <vt:lpstr>Entering a Student</vt:lpstr>
      <vt:lpstr>Entering a Student</vt:lpstr>
      <vt:lpstr>Entering a Student</vt:lpstr>
      <vt:lpstr>Running Reports</vt:lpstr>
      <vt:lpstr>Running Reports</vt:lpstr>
      <vt:lpstr>Running Reports</vt:lpstr>
      <vt:lpstr>Running Reports</vt:lpstr>
      <vt:lpstr>Running Reports</vt:lpstr>
      <vt:lpstr>Tuition Billing</vt:lpstr>
      <vt:lpstr>Tuition Billing</vt:lpstr>
      <vt:lpstr>Tuition Billing</vt:lpstr>
      <vt:lpstr>Tuition Billing</vt:lpstr>
      <vt:lpstr>Tuition Billing</vt:lpstr>
      <vt:lpstr>Minimum Support</vt:lpstr>
      <vt:lpstr>Financial Support Requirements</vt:lpstr>
      <vt:lpstr>Enrollment/Registration</vt:lpstr>
      <vt:lpstr>Enrollment/Registration</vt:lpstr>
      <vt:lpstr>Enrollment/Registration</vt:lpstr>
      <vt:lpstr>Enrollment/Registration</vt:lpstr>
      <vt:lpstr>Enrollment/Registration</vt:lpstr>
      <vt:lpstr>Enrollment/Registration</vt:lpstr>
      <vt:lpstr>Offer Letters/Contracts</vt:lpstr>
      <vt:lpstr>Offer Letters/Contracts</vt:lpstr>
      <vt:lpstr>Petitions</vt:lpstr>
      <vt:lpstr>Petitions</vt:lpstr>
      <vt:lpstr>Petitions</vt:lpstr>
      <vt:lpstr>Petitions</vt:lpstr>
      <vt:lpstr>Upcoming Workshops</vt:lpstr>
      <vt:lpstr>Questions/Contact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Benefit Program Department Coordinator Refresh Session</dc:title>
  <dc:subject/>
  <dc:creator>jehlers</dc:creator>
  <cp:keywords/>
  <dc:description/>
  <cp:lastModifiedBy>Matthew Plooster</cp:lastModifiedBy>
  <cp:revision>196</cp:revision>
  <cp:lastPrinted>2022-06-25T23:56:30Z</cp:lastPrinted>
  <dcterms:modified xsi:type="dcterms:W3CDTF">2022-06-27T20:03:55Z</dcterms:modified>
</cp:coreProperties>
</file>