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2" r:id="rId3"/>
    <p:sldMasterId id="2147483654" r:id="rId4"/>
    <p:sldMasterId id="2147483655" r:id="rId5"/>
    <p:sldMasterId id="2147483656" r:id="rId6"/>
    <p:sldMasterId id="2147483657" r:id="rId7"/>
    <p:sldMasterId id="2147483658" r:id="rId8"/>
    <p:sldMasterId id="2147483659" r:id="rId9"/>
    <p:sldMasterId id="2147483660" r:id="rId10"/>
    <p:sldMasterId id="2147483661" r:id="rId11"/>
  </p:sldMasterIdLst>
  <p:notesMasterIdLst>
    <p:notesMasterId r:id="rId29"/>
  </p:notesMasterIdLst>
  <p:sldIdLst>
    <p:sldId id="256" r:id="rId12"/>
    <p:sldId id="258" r:id="rId13"/>
    <p:sldId id="259" r:id="rId14"/>
    <p:sldId id="260" r:id="rId15"/>
    <p:sldId id="261" r:id="rId16"/>
    <p:sldId id="262" r:id="rId17"/>
    <p:sldId id="263" r:id="rId18"/>
    <p:sldId id="265" r:id="rId19"/>
    <p:sldId id="266" r:id="rId20"/>
    <p:sldId id="271" r:id="rId21"/>
    <p:sldId id="274" r:id="rId22"/>
    <p:sldId id="267" r:id="rId23"/>
    <p:sldId id="268" r:id="rId24"/>
    <p:sldId id="273" r:id="rId25"/>
    <p:sldId id="270" r:id="rId26"/>
    <p:sldId id="269" r:id="rId27"/>
    <p:sldId id="272" r:id="rId28"/>
  </p:sldIdLst>
  <p:sldSz cx="13004800" cy="9753600"/>
  <p:notesSz cx="6858000" cy="9144000"/>
  <p:defaultTextStyle>
    <a:defPPr>
      <a:defRPr lang="en-US"/>
    </a:defPPr>
    <a:lvl1pPr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1pPr>
    <a:lvl2pPr marL="457200"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2pPr>
    <a:lvl3pPr marL="914400"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3pPr>
    <a:lvl4pPr marL="1371600"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4pPr>
    <a:lvl5pPr marL="1828800" algn="l" rtl="0" eaLnBrk="0" fontAlgn="base" hangingPunct="0">
      <a:spcBef>
        <a:spcPct val="0"/>
      </a:spcBef>
      <a:spcAft>
        <a:spcPct val="0"/>
      </a:spcAft>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5pPr>
    <a:lvl6pPr marL="2286000" algn="l" defTabSz="914400" rtl="0" eaLnBrk="1" latinLnBrk="0" hangingPunct="1">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6pPr>
    <a:lvl7pPr marL="2743200" algn="l" defTabSz="914400" rtl="0" eaLnBrk="1" latinLnBrk="0" hangingPunct="1">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7pPr>
    <a:lvl8pPr marL="3200400" algn="l" defTabSz="914400" rtl="0" eaLnBrk="1" latinLnBrk="0" hangingPunct="1">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8pPr>
    <a:lvl9pPr marL="3657600" algn="l" defTabSz="914400" rtl="0" eaLnBrk="1" latinLnBrk="0" hangingPunct="1">
      <a:defRPr sz="4200" kern="1200">
        <a:solidFill>
          <a:srgbClr val="FFFFFF"/>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47"/>
    <p:restoredTop sz="95754" autoAdjust="0"/>
  </p:normalViewPr>
  <p:slideViewPr>
    <p:cSldViewPr>
      <p:cViewPr varScale="1">
        <p:scale>
          <a:sx n="79" d="100"/>
          <a:sy n="79" d="100"/>
        </p:scale>
        <p:origin x="1716" y="10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presProps" Target="pres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EF33D-BA5A-2F46-A0E9-15B87B511622}" type="datetimeFigureOut">
              <a:rPr lang="en-US" smtClean="0"/>
              <a:t>5/24/2022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A1C3F1-EDCD-5745-8CFC-A46117764E38}" type="slidenum">
              <a:rPr lang="en-US" smtClean="0"/>
              <a:t>‹#›</a:t>
            </a:fld>
            <a:endParaRPr lang="en-US"/>
          </a:p>
        </p:txBody>
      </p:sp>
    </p:spTree>
    <p:extLst>
      <p:ext uri="{BB962C8B-B14F-4D97-AF65-F5344CB8AC3E}">
        <p14:creationId xmlns:p14="http://schemas.microsoft.com/office/powerpoint/2010/main" val="576560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A1C3F1-EDCD-5745-8CFC-A46117764E38}" type="slidenum">
              <a:rPr lang="en-US" smtClean="0"/>
              <a:t>2</a:t>
            </a:fld>
            <a:endParaRPr lang="en-US"/>
          </a:p>
        </p:txBody>
      </p:sp>
    </p:spTree>
    <p:extLst>
      <p:ext uri="{BB962C8B-B14F-4D97-AF65-F5344CB8AC3E}">
        <p14:creationId xmlns:p14="http://schemas.microsoft.com/office/powerpoint/2010/main" val="1458035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Formatting is off, why all bold and caps (header)? </a:t>
            </a:r>
          </a:p>
          <a:p>
            <a:r>
              <a:rPr lang="en-US" dirty="0"/>
              <a:t>5/23/2022 – updated header - </a:t>
            </a:r>
          </a:p>
        </p:txBody>
      </p:sp>
      <p:sp>
        <p:nvSpPr>
          <p:cNvPr id="4" name="Slide Number Placeholder 3"/>
          <p:cNvSpPr>
            <a:spLocks noGrp="1"/>
          </p:cNvSpPr>
          <p:nvPr>
            <p:ph type="sldNum" sz="quarter" idx="5"/>
          </p:nvPr>
        </p:nvSpPr>
        <p:spPr/>
        <p:txBody>
          <a:bodyPr/>
          <a:lstStyle/>
          <a:p>
            <a:fld id="{ABA1C3F1-EDCD-5745-8CFC-A46117764E38}" type="slidenum">
              <a:rPr lang="en-US" smtClean="0"/>
              <a:t>11</a:t>
            </a:fld>
            <a:endParaRPr lang="en-US"/>
          </a:p>
        </p:txBody>
      </p:sp>
    </p:spTree>
    <p:extLst>
      <p:ext uri="{BB962C8B-B14F-4D97-AF65-F5344CB8AC3E}">
        <p14:creationId xmlns:p14="http://schemas.microsoft.com/office/powerpoint/2010/main" val="2722869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header</a:t>
            </a:r>
          </a:p>
        </p:txBody>
      </p:sp>
      <p:sp>
        <p:nvSpPr>
          <p:cNvPr id="4" name="Slide Number Placeholder 3"/>
          <p:cNvSpPr>
            <a:spLocks noGrp="1"/>
          </p:cNvSpPr>
          <p:nvPr>
            <p:ph type="sldNum" sz="quarter" idx="5"/>
          </p:nvPr>
        </p:nvSpPr>
        <p:spPr/>
        <p:txBody>
          <a:bodyPr/>
          <a:lstStyle/>
          <a:p>
            <a:fld id="{ABA1C3F1-EDCD-5745-8CFC-A46117764E38}" type="slidenum">
              <a:rPr lang="en-US" smtClean="0"/>
              <a:t>12</a:t>
            </a:fld>
            <a:endParaRPr lang="en-US"/>
          </a:p>
        </p:txBody>
      </p:sp>
    </p:spTree>
    <p:extLst>
      <p:ext uri="{BB962C8B-B14F-4D97-AF65-F5344CB8AC3E}">
        <p14:creationId xmlns:p14="http://schemas.microsoft.com/office/powerpoint/2010/main" val="69269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header.</a:t>
            </a:r>
          </a:p>
          <a:p>
            <a:r>
              <a:rPr lang="en-US" dirty="0"/>
              <a:t>Doesn’t reflect how a student might be supported on a project and an activity. </a:t>
            </a:r>
          </a:p>
          <a:p>
            <a:r>
              <a:rPr lang="en-US" dirty="0"/>
              <a:t>5/23/2022;  I don’t understand your comment.  Both Activity and Projects are reflected on this slide – update the colors to differentiate between the two -</a:t>
            </a:r>
          </a:p>
        </p:txBody>
      </p:sp>
      <p:sp>
        <p:nvSpPr>
          <p:cNvPr id="4" name="Slide Number Placeholder 3"/>
          <p:cNvSpPr>
            <a:spLocks noGrp="1"/>
          </p:cNvSpPr>
          <p:nvPr>
            <p:ph type="sldNum" sz="quarter" idx="5"/>
          </p:nvPr>
        </p:nvSpPr>
        <p:spPr/>
        <p:txBody>
          <a:bodyPr/>
          <a:lstStyle/>
          <a:p>
            <a:fld id="{ABA1C3F1-EDCD-5745-8CFC-A46117764E38}" type="slidenum">
              <a:rPr lang="en-US" smtClean="0"/>
              <a:t>13</a:t>
            </a:fld>
            <a:endParaRPr lang="en-US"/>
          </a:p>
        </p:txBody>
      </p:sp>
    </p:spTree>
    <p:extLst>
      <p:ext uri="{BB962C8B-B14F-4D97-AF65-F5344CB8AC3E}">
        <p14:creationId xmlns:p14="http://schemas.microsoft.com/office/powerpoint/2010/main" val="4235012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all caps on header? What do you mean by “decision?” Also, the formatting is off and your image is covering text. May wish to separate into two slides if space is an issue.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5/23/2022 – Updated header and fixed tables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BA1C3F1-EDCD-5745-8CFC-A46117764E38}" type="slidenum">
              <a:rPr lang="en-US" smtClean="0"/>
              <a:t>14</a:t>
            </a:fld>
            <a:endParaRPr lang="en-US"/>
          </a:p>
        </p:txBody>
      </p:sp>
    </p:spTree>
    <p:extLst>
      <p:ext uri="{BB962C8B-B14F-4D97-AF65-F5344CB8AC3E}">
        <p14:creationId xmlns:p14="http://schemas.microsoft.com/office/powerpoint/2010/main" val="3348322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about the </a:t>
            </a:r>
            <a:r>
              <a:rPr lang="en-US" dirty="0" err="1"/>
              <a:t>finaling</a:t>
            </a:r>
            <a:r>
              <a:rPr lang="en-US" dirty="0"/>
              <a:t> process where adjustments will be made as necessary (as is reflected on the next slide). </a:t>
            </a:r>
          </a:p>
          <a:p>
            <a:r>
              <a:rPr lang="en-US" dirty="0">
                <a:solidFill>
                  <a:schemeClr val="accent2">
                    <a:lumMod val="60000"/>
                    <a:lumOff val="40000"/>
                  </a:schemeClr>
                </a:solidFill>
              </a:rPr>
              <a:t>5/23 – updated last point to reflect final changes; changed the date to reflect the day after last payroll.</a:t>
            </a:r>
          </a:p>
          <a:p>
            <a:endParaRPr lang="en-US" dirty="0"/>
          </a:p>
          <a:p>
            <a:endParaRPr lang="en-US" dirty="0"/>
          </a:p>
        </p:txBody>
      </p:sp>
      <p:sp>
        <p:nvSpPr>
          <p:cNvPr id="4" name="Slide Number Placeholder 3"/>
          <p:cNvSpPr>
            <a:spLocks noGrp="1"/>
          </p:cNvSpPr>
          <p:nvPr>
            <p:ph type="sldNum" sz="quarter" idx="5"/>
          </p:nvPr>
        </p:nvSpPr>
        <p:spPr/>
        <p:txBody>
          <a:bodyPr/>
          <a:lstStyle/>
          <a:p>
            <a:fld id="{ABA1C3F1-EDCD-5745-8CFC-A46117764E38}" type="slidenum">
              <a:rPr lang="en-US" smtClean="0"/>
              <a:t>15</a:t>
            </a:fld>
            <a:endParaRPr lang="en-US"/>
          </a:p>
        </p:txBody>
      </p:sp>
    </p:spTree>
    <p:extLst>
      <p:ext uri="{BB962C8B-B14F-4D97-AF65-F5344CB8AC3E}">
        <p14:creationId xmlns:p14="http://schemas.microsoft.com/office/powerpoint/2010/main" val="149400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Needs a header. </a:t>
            </a:r>
          </a:p>
          <a:p>
            <a:endParaRPr lang="en-US" dirty="0"/>
          </a:p>
        </p:txBody>
      </p:sp>
      <p:sp>
        <p:nvSpPr>
          <p:cNvPr id="4" name="Slide Number Placeholder 3"/>
          <p:cNvSpPr>
            <a:spLocks noGrp="1"/>
          </p:cNvSpPr>
          <p:nvPr>
            <p:ph type="sldNum" sz="quarter" idx="5"/>
          </p:nvPr>
        </p:nvSpPr>
        <p:spPr/>
        <p:txBody>
          <a:bodyPr/>
          <a:lstStyle/>
          <a:p>
            <a:fld id="{ABA1C3F1-EDCD-5745-8CFC-A46117764E38}" type="slidenum">
              <a:rPr lang="en-US" smtClean="0"/>
              <a:t>16</a:t>
            </a:fld>
            <a:endParaRPr lang="en-US"/>
          </a:p>
        </p:txBody>
      </p:sp>
    </p:spTree>
    <p:extLst>
      <p:ext uri="{BB962C8B-B14F-4D97-AF65-F5344CB8AC3E}">
        <p14:creationId xmlns:p14="http://schemas.microsoft.com/office/powerpoint/2010/main" val="117234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 is a budget/revenue term, and it looks like you’re simply referring to enrollment and tuition charges. You may wish to make changes. </a:t>
            </a:r>
          </a:p>
          <a:p>
            <a:r>
              <a:rPr lang="en-US" dirty="0"/>
              <a:t>Re mentioning tuition res/non-res rates and Scholarship Admin: other than summer, when all tuition is assessed at the resident rate, tuition is always billed at the appropriate residency rate for that individual student; so if a department is covering tuition through Scholarship Administration, they don’t benefit from the non-resident waiver. </a:t>
            </a:r>
          </a:p>
          <a:p>
            <a:r>
              <a:rPr lang="en-US" dirty="0"/>
              <a:t>Also dissertation hours are by catalog distinction, which you may wish to mention (7970-7989)</a:t>
            </a:r>
          </a:p>
          <a:p>
            <a:r>
              <a:rPr lang="en-US" dirty="0"/>
              <a:t>5/23/2020 – updated</a:t>
            </a:r>
          </a:p>
        </p:txBody>
      </p:sp>
      <p:sp>
        <p:nvSpPr>
          <p:cNvPr id="4" name="Slide Number Placeholder 3"/>
          <p:cNvSpPr>
            <a:spLocks noGrp="1"/>
          </p:cNvSpPr>
          <p:nvPr>
            <p:ph type="sldNum" sz="quarter" idx="5"/>
          </p:nvPr>
        </p:nvSpPr>
        <p:spPr/>
        <p:txBody>
          <a:bodyPr/>
          <a:lstStyle/>
          <a:p>
            <a:fld id="{ABA1C3F1-EDCD-5745-8CFC-A46117764E38}" type="slidenum">
              <a:rPr lang="en-US" smtClean="0"/>
              <a:t>3</a:t>
            </a:fld>
            <a:endParaRPr lang="en-US"/>
          </a:p>
        </p:txBody>
      </p:sp>
    </p:spTree>
    <p:extLst>
      <p:ext uri="{BB962C8B-B14F-4D97-AF65-F5344CB8AC3E}">
        <p14:creationId xmlns:p14="http://schemas.microsoft.com/office/powerpoint/2010/main" val="323948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GT doesn’t require “permission” from Diane, but coordination with ITAP and clearance to be a TA.</a:t>
            </a:r>
          </a:p>
          <a:p>
            <a:r>
              <a:rPr lang="en-US" dirty="0"/>
              <a:t>5/23/2022 - Updated </a:t>
            </a:r>
          </a:p>
        </p:txBody>
      </p:sp>
      <p:sp>
        <p:nvSpPr>
          <p:cNvPr id="4" name="Slide Number Placeholder 3"/>
          <p:cNvSpPr>
            <a:spLocks noGrp="1"/>
          </p:cNvSpPr>
          <p:nvPr>
            <p:ph type="sldNum" sz="quarter" idx="5"/>
          </p:nvPr>
        </p:nvSpPr>
        <p:spPr/>
        <p:txBody>
          <a:bodyPr/>
          <a:lstStyle/>
          <a:p>
            <a:fld id="{ABA1C3F1-EDCD-5745-8CFC-A46117764E38}" type="slidenum">
              <a:rPr lang="en-US" smtClean="0"/>
              <a:t>4</a:t>
            </a:fld>
            <a:endParaRPr lang="en-US"/>
          </a:p>
        </p:txBody>
      </p:sp>
    </p:spTree>
    <p:extLst>
      <p:ext uri="{BB962C8B-B14F-4D97-AF65-F5344CB8AC3E}">
        <p14:creationId xmlns:p14="http://schemas.microsoft.com/office/powerpoint/2010/main" val="1105455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is very small, may wish to increase.</a:t>
            </a:r>
          </a:p>
          <a:p>
            <a:r>
              <a:rPr lang="en-US" dirty="0"/>
              <a:t>With making up the differences in enrollment, are you aiming to say thesis/dissertation hours?</a:t>
            </a:r>
          </a:p>
          <a:p>
            <a:r>
              <a:rPr lang="en-US" dirty="0"/>
              <a:t>I wouldn’t mention the 16 hours as 1) that is not a TBP policy, and 2) we have plenty of students with approvals for 16.5+ enrollments. Just mention that TBP will only cover up to 12 graduate credits and anything in excess is the student’s responsibility (which the department may choose to cover). </a:t>
            </a:r>
          </a:p>
          <a:p>
            <a:r>
              <a:rPr lang="en-US" dirty="0"/>
              <a:t>5/23/2022 – Used your slide - </a:t>
            </a:r>
          </a:p>
        </p:txBody>
      </p:sp>
      <p:sp>
        <p:nvSpPr>
          <p:cNvPr id="4" name="Slide Number Placeholder 3"/>
          <p:cNvSpPr>
            <a:spLocks noGrp="1"/>
          </p:cNvSpPr>
          <p:nvPr>
            <p:ph type="sldNum" sz="quarter" idx="5"/>
          </p:nvPr>
        </p:nvSpPr>
        <p:spPr/>
        <p:txBody>
          <a:bodyPr/>
          <a:lstStyle/>
          <a:p>
            <a:fld id="{ABA1C3F1-EDCD-5745-8CFC-A46117764E38}" type="slidenum">
              <a:rPr lang="en-US" smtClean="0"/>
              <a:t>5</a:t>
            </a:fld>
            <a:endParaRPr lang="en-US"/>
          </a:p>
        </p:txBody>
      </p:sp>
    </p:spTree>
    <p:extLst>
      <p:ext uri="{BB962C8B-B14F-4D97-AF65-F5344CB8AC3E}">
        <p14:creationId xmlns:p14="http://schemas.microsoft.com/office/powerpoint/2010/main" val="2233528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use the same table that I included in the previous presentation rather than using bullets. </a:t>
            </a:r>
          </a:p>
          <a:p>
            <a:r>
              <a:rPr lang="en-US" dirty="0"/>
              <a:t>5/23/2022 - Updated</a:t>
            </a:r>
          </a:p>
        </p:txBody>
      </p:sp>
      <p:sp>
        <p:nvSpPr>
          <p:cNvPr id="4" name="Slide Number Placeholder 3"/>
          <p:cNvSpPr>
            <a:spLocks noGrp="1"/>
          </p:cNvSpPr>
          <p:nvPr>
            <p:ph type="sldNum" sz="quarter" idx="5"/>
          </p:nvPr>
        </p:nvSpPr>
        <p:spPr/>
        <p:txBody>
          <a:bodyPr/>
          <a:lstStyle/>
          <a:p>
            <a:fld id="{ABA1C3F1-EDCD-5745-8CFC-A46117764E38}" type="slidenum">
              <a:rPr lang="en-US" smtClean="0"/>
              <a:t>6</a:t>
            </a:fld>
            <a:endParaRPr lang="en-US"/>
          </a:p>
        </p:txBody>
      </p:sp>
    </p:spTree>
    <p:extLst>
      <p:ext uri="{BB962C8B-B14F-4D97-AF65-F5344CB8AC3E}">
        <p14:creationId xmlns:p14="http://schemas.microsoft.com/office/powerpoint/2010/main" val="3267948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all caps on header? </a:t>
            </a:r>
          </a:p>
          <a:p>
            <a:r>
              <a:rPr lang="en-US" dirty="0"/>
              <a:t>5/23/2022 – Updated</a:t>
            </a:r>
          </a:p>
        </p:txBody>
      </p:sp>
      <p:sp>
        <p:nvSpPr>
          <p:cNvPr id="4" name="Slide Number Placeholder 3"/>
          <p:cNvSpPr>
            <a:spLocks noGrp="1"/>
          </p:cNvSpPr>
          <p:nvPr>
            <p:ph type="sldNum" sz="quarter" idx="5"/>
          </p:nvPr>
        </p:nvSpPr>
        <p:spPr/>
        <p:txBody>
          <a:bodyPr/>
          <a:lstStyle/>
          <a:p>
            <a:fld id="{ABA1C3F1-EDCD-5745-8CFC-A46117764E38}" type="slidenum">
              <a:rPr lang="en-US" smtClean="0"/>
              <a:t>7</a:t>
            </a:fld>
            <a:endParaRPr lang="en-US"/>
          </a:p>
        </p:txBody>
      </p:sp>
    </p:spTree>
    <p:extLst>
      <p:ext uri="{BB962C8B-B14F-4D97-AF65-F5344CB8AC3E}">
        <p14:creationId xmlns:p14="http://schemas.microsoft.com/office/powerpoint/2010/main" val="329285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is terribly small. </a:t>
            </a:r>
          </a:p>
          <a:p>
            <a:r>
              <a:rPr lang="en-US" dirty="0"/>
              <a:t>Why all caps on header? </a:t>
            </a:r>
          </a:p>
          <a:p>
            <a:r>
              <a:rPr lang="en-US" dirty="0"/>
              <a:t>No longer “regents” policy, but the Utah Board of Higher Education. </a:t>
            </a:r>
          </a:p>
          <a:p>
            <a:r>
              <a:rPr lang="en-US" dirty="0"/>
              <a:t>What do you mean by “we know that funds are not always available for XTBP?” Do you mean that project funds aren’t always available? Using 1001 is perfectly acceptable for XTBP, so it shouldn’t be phrased in a way that makes 1001 funds look like an exception to policy. </a:t>
            </a:r>
          </a:p>
          <a:p>
            <a:r>
              <a:rPr lang="en-US" dirty="0"/>
              <a:t>Avoid phrases like “we know” as this doesn’t appear as if this is reflecting official policy and procedure. </a:t>
            </a:r>
          </a:p>
          <a:p>
            <a:r>
              <a:rPr lang="en-US" dirty="0"/>
              <a:t>5/23/2022 – Updated – this is a slide that Mark/Sandy/Dave assisted with when we first started xTBP and noticed GRs being charged to 1001 funds.  The intent is to recognize that there may not be other funds available for XTBP and if you need an exception to the rule, the department needs document the exception for Dave to approve.  I don’t remember very may GRs on 1001 funds in FY22.   I had used UBHE, but Dave changed it in 2020 – I was told that using 1001 funds for research is not acceptable – we can use 1001 for the educational mission of the University.  I updated the wording on the 3</a:t>
            </a:r>
            <a:r>
              <a:rPr lang="en-US" baseline="30000" dirty="0"/>
              <a:t>rd</a:t>
            </a:r>
            <a:r>
              <a:rPr lang="en-US" dirty="0"/>
              <a:t> bullet point to be clearer as it relates to research and 1001 funds</a:t>
            </a:r>
          </a:p>
          <a:p>
            <a:endParaRPr lang="en-US" dirty="0"/>
          </a:p>
        </p:txBody>
      </p:sp>
      <p:sp>
        <p:nvSpPr>
          <p:cNvPr id="4" name="Slide Number Placeholder 3"/>
          <p:cNvSpPr>
            <a:spLocks noGrp="1"/>
          </p:cNvSpPr>
          <p:nvPr>
            <p:ph type="sldNum" sz="quarter" idx="5"/>
          </p:nvPr>
        </p:nvSpPr>
        <p:spPr/>
        <p:txBody>
          <a:bodyPr/>
          <a:lstStyle/>
          <a:p>
            <a:fld id="{ABA1C3F1-EDCD-5745-8CFC-A46117764E38}" type="slidenum">
              <a:rPr lang="en-US" smtClean="0"/>
              <a:t>8</a:t>
            </a:fld>
            <a:endParaRPr lang="en-US"/>
          </a:p>
        </p:txBody>
      </p:sp>
    </p:spTree>
    <p:extLst>
      <p:ext uri="{BB962C8B-B14F-4D97-AF65-F5344CB8AC3E}">
        <p14:creationId xmlns:p14="http://schemas.microsoft.com/office/powerpoint/2010/main" val="3637149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Formatting isn’t consistent (why is it all bold and why is the header in all caps when other headers are not?)</a:t>
            </a:r>
          </a:p>
          <a:p>
            <a:r>
              <a:rPr lang="en-US" dirty="0"/>
              <a:t>First effort reporting bullet: it’s not an issue of “we can allocate,” but a procedure of the tuition benefit *will* be allocated. Use of “we can” makes it sound like we’re making exceptions.</a:t>
            </a:r>
          </a:p>
          <a:p>
            <a:r>
              <a:rPr lang="en-US" dirty="0"/>
              <a:t>In your last bullet: needs to say that the percentage of effort equals the percentage of tuition remission *charged to that project* </a:t>
            </a:r>
          </a:p>
          <a:p>
            <a:r>
              <a:rPr lang="en-US" dirty="0"/>
              <a:t>5/23/2022 – Ah, thank you for that clarification between can/will - </a:t>
            </a:r>
            <a:r>
              <a:rPr lang="en-US" dirty="0">
                <a:sym typeface="Wingdings" panose="05000000000000000000" pitchFamily="2" charset="2"/>
              </a:rPr>
              <a:t>  updated wording on last bullet point </a:t>
            </a:r>
            <a:endParaRPr lang="en-US" dirty="0"/>
          </a:p>
        </p:txBody>
      </p:sp>
      <p:sp>
        <p:nvSpPr>
          <p:cNvPr id="4" name="Slide Number Placeholder 3"/>
          <p:cNvSpPr>
            <a:spLocks noGrp="1"/>
          </p:cNvSpPr>
          <p:nvPr>
            <p:ph type="sldNum" sz="quarter" idx="5"/>
          </p:nvPr>
        </p:nvSpPr>
        <p:spPr/>
        <p:txBody>
          <a:bodyPr/>
          <a:lstStyle/>
          <a:p>
            <a:fld id="{ABA1C3F1-EDCD-5745-8CFC-A46117764E38}" type="slidenum">
              <a:rPr lang="en-US" smtClean="0"/>
              <a:t>9</a:t>
            </a:fld>
            <a:endParaRPr lang="en-US"/>
          </a:p>
        </p:txBody>
      </p:sp>
    </p:spTree>
    <p:extLst>
      <p:ext uri="{BB962C8B-B14F-4D97-AF65-F5344CB8AC3E}">
        <p14:creationId xmlns:p14="http://schemas.microsoft.com/office/powerpoint/2010/main" val="3020922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Formatting is off, why all bold and caps (header)? </a:t>
            </a:r>
          </a:p>
          <a:p>
            <a:r>
              <a:rPr lang="en-US" dirty="0"/>
              <a:t>5/23/2022 – updated header - </a:t>
            </a:r>
          </a:p>
        </p:txBody>
      </p:sp>
      <p:sp>
        <p:nvSpPr>
          <p:cNvPr id="4" name="Slide Number Placeholder 3"/>
          <p:cNvSpPr>
            <a:spLocks noGrp="1"/>
          </p:cNvSpPr>
          <p:nvPr>
            <p:ph type="sldNum" sz="quarter" idx="5"/>
          </p:nvPr>
        </p:nvSpPr>
        <p:spPr/>
        <p:txBody>
          <a:bodyPr/>
          <a:lstStyle/>
          <a:p>
            <a:fld id="{ABA1C3F1-EDCD-5745-8CFC-A46117764E38}" type="slidenum">
              <a:rPr lang="en-US" smtClean="0"/>
              <a:t>10</a:t>
            </a:fld>
            <a:endParaRPr lang="en-US"/>
          </a:p>
        </p:txBody>
      </p:sp>
    </p:spTree>
    <p:extLst>
      <p:ext uri="{BB962C8B-B14F-4D97-AF65-F5344CB8AC3E}">
        <p14:creationId xmlns:p14="http://schemas.microsoft.com/office/powerpoint/2010/main" val="1116410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50DFC-A07E-9B4D-AD5D-38F312E29ED6}"/>
              </a:ext>
            </a:extLst>
          </p:cNvPr>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DB6629-9E61-AB48-B9E3-E85C55DB7D6E}"/>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7409916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33A9C-991C-B14A-8E02-BE462F8D4C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4BF49D-486E-DF42-903E-386E41EF26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9053045"/>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CBA2-B18D-1F46-ABA6-D669EC62A94C}"/>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56705B-CF14-334C-9AB7-D5C6D70550EA}"/>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32030420"/>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B1BB0-8FE6-F342-A64B-E9FB27FCCB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4CDA65-EC5A-744A-98FB-737FA2A05F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6850162"/>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E7ADF-AC10-6F42-8541-2C48B2709F23}"/>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2AF913-18B5-0044-ADAF-AF17CC5AE2E1}"/>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811572968"/>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6D6BD-C9C8-EB4D-8F67-0FCA476779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428BB5-B75B-664B-9A25-02082126D2FD}"/>
              </a:ext>
            </a:extLst>
          </p:cNvPr>
          <p:cNvSpPr>
            <a:spLocks noGrp="1"/>
          </p:cNvSpPr>
          <p:nvPr>
            <p:ph sz="half" idx="1"/>
          </p:nvPr>
        </p:nvSpPr>
        <p:spPr>
          <a:xfrm>
            <a:off x="7772400" y="2768600"/>
            <a:ext cx="19050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FDBB21-AEB7-544F-AAE5-AD7EA326E79E}"/>
              </a:ext>
            </a:extLst>
          </p:cNvPr>
          <p:cNvSpPr>
            <a:spLocks noGrp="1"/>
          </p:cNvSpPr>
          <p:nvPr>
            <p:ph sz="half" idx="2"/>
          </p:nvPr>
        </p:nvSpPr>
        <p:spPr>
          <a:xfrm>
            <a:off x="9829800" y="2768600"/>
            <a:ext cx="19050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9272876"/>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36340-F6BB-FB49-9F9F-56B3C72103BB}"/>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C90DFD-262C-8047-8263-28D13A74F85C}"/>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9349012-884C-2D43-9892-477DFFE89E07}"/>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2D6DA5-AEEB-394F-9ADD-D235C70C0D37}"/>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EC9387-91AE-0043-8E3C-566C19261A01}"/>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270674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EEBE-49B4-DC40-A5B5-6D9FEDB392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2745821"/>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024199"/>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E196-4E25-B24F-9A06-37D81A91A08E}"/>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CC8B9E-3F82-3D40-AF2F-02590AD042A6}"/>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7ECD14-7EEF-6D46-B9BD-0C40CBEA8271}"/>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246331136"/>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980FD-48CA-A549-9D7F-FE6177A0599E}"/>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1A31A5-775A-7642-9C25-A4D83DBFC9B5}"/>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2467E2B1-33F8-AD49-B658-EFAA2A6CA93B}"/>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93273285"/>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2B9D-ACD8-D942-BB59-06E179AF69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03A8E5-4B0C-A24D-B671-E9D84CBFC8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060589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92B589-7790-E147-BCB4-652F99278F17}"/>
              </a:ext>
            </a:extLst>
          </p:cNvPr>
          <p:cNvSpPr>
            <a:spLocks noGrp="1"/>
          </p:cNvSpPr>
          <p:nvPr>
            <p:ph type="title" orient="vert"/>
          </p:nvPr>
        </p:nvSpPr>
        <p:spPr>
          <a:xfrm>
            <a:off x="9118600" y="1638300"/>
            <a:ext cx="2616200" cy="4521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40677C-54E7-B140-8C40-D99931D8A55F}"/>
              </a:ext>
            </a:extLst>
          </p:cNvPr>
          <p:cNvSpPr>
            <a:spLocks noGrp="1"/>
          </p:cNvSpPr>
          <p:nvPr>
            <p:ph type="body" orient="vert" idx="1"/>
          </p:nvPr>
        </p:nvSpPr>
        <p:spPr>
          <a:xfrm>
            <a:off x="1270000" y="1638300"/>
            <a:ext cx="7696200" cy="4521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9566940"/>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01DAD0-ECA1-4B4F-A50E-A79BE7823AAB}"/>
              </a:ext>
            </a:extLst>
          </p:cNvPr>
          <p:cNvSpPr>
            <a:spLocks noGrp="1"/>
          </p:cNvSpPr>
          <p:nvPr>
            <p:ph type="title" orient="vert"/>
          </p:nvPr>
        </p:nvSpPr>
        <p:spPr>
          <a:xfrm>
            <a:off x="9118600" y="723900"/>
            <a:ext cx="2616200" cy="77597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FF1C82-179F-EE45-9D19-E8647F713FE9}"/>
              </a:ext>
            </a:extLst>
          </p:cNvPr>
          <p:cNvSpPr>
            <a:spLocks noGrp="1"/>
          </p:cNvSpPr>
          <p:nvPr>
            <p:ph type="body" orient="vert" idx="1"/>
          </p:nvPr>
        </p:nvSpPr>
        <p:spPr>
          <a:xfrm>
            <a:off x="1270000" y="723900"/>
            <a:ext cx="7696200" cy="77597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3627210"/>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8ECA9-737B-5143-8C66-C03DD26DA6CC}"/>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CC51ED-B0B9-8E48-ABD0-60632604580E}"/>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10673658"/>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BC910-9666-054A-8EED-5A76995D54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BE8A7F-FAEE-0243-8FF5-6CF8A9262FA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7391875"/>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6B0A2-93CF-0949-AEA1-C952763E3AC6}"/>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A1F9D2-0EE6-3241-977D-D4E67767BCB6}"/>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64510307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F5C92-BE51-B842-B6CD-DE0F523A23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843787-352D-3A44-8D18-8C5D2FAEC34C}"/>
              </a:ext>
            </a:extLst>
          </p:cNvPr>
          <p:cNvSpPr>
            <a:spLocks noGrp="1"/>
          </p:cNvSpPr>
          <p:nvPr>
            <p:ph sz="half" idx="1"/>
          </p:nvPr>
        </p:nvSpPr>
        <p:spPr>
          <a:xfrm>
            <a:off x="1270000" y="2768600"/>
            <a:ext cx="244475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20D10A-928D-EE4F-8700-E442ECCFC083}"/>
              </a:ext>
            </a:extLst>
          </p:cNvPr>
          <p:cNvSpPr>
            <a:spLocks noGrp="1"/>
          </p:cNvSpPr>
          <p:nvPr>
            <p:ph sz="half" idx="2"/>
          </p:nvPr>
        </p:nvSpPr>
        <p:spPr>
          <a:xfrm>
            <a:off x="3867150" y="2768600"/>
            <a:ext cx="244475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439283"/>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D745-C89B-404B-BDD6-0BEFE64F576E}"/>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13A87E-6D4D-4F4D-A9E2-7D3827770A58}"/>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A314FE-5D92-BA46-9677-3F6E8DCD6CF8}"/>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B63D40-B626-0943-A41E-0B689ADB484D}"/>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AA16F8-BB3E-7B4D-8BC6-8E9B3BEB94A1}"/>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763103"/>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4232-449F-B34C-8B21-C6378020D27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9454743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51707"/>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79385-22C4-1E4E-96F9-585BA4E3AE42}"/>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B957ED-C9B1-F64C-8476-0DF90E8079F8}"/>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8D0596-6E70-A348-A26A-0160F6569B5F}"/>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8946189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B2BC0-F0C9-0343-920E-5E91FD7D235B}"/>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680B1E-5613-A245-A6C5-358B0B1E8C91}"/>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05B0429C-E041-D84E-9E5A-9AF51029C253}"/>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1560378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E3A73-F72E-2943-BD92-5AB7C5B1485A}"/>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E5D5F3-0E9B-FE44-A54B-44304DC6C297}"/>
              </a:ext>
            </a:extLst>
          </p:cNvPr>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54927144"/>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8486A-13B3-1749-8298-C6248645E1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D17305-3FF2-5247-B63A-98CAEA6D52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5907585"/>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1DDAAE-E0B8-8442-854F-8EC2AA056039}"/>
              </a:ext>
            </a:extLst>
          </p:cNvPr>
          <p:cNvSpPr>
            <a:spLocks noGrp="1"/>
          </p:cNvSpPr>
          <p:nvPr>
            <p:ph type="title" orient="vert"/>
          </p:nvPr>
        </p:nvSpPr>
        <p:spPr>
          <a:xfrm>
            <a:off x="9118600" y="787400"/>
            <a:ext cx="2616200" cy="7696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B8DB87-6CF1-D742-A5B9-6B883BB6FD8A}"/>
              </a:ext>
            </a:extLst>
          </p:cNvPr>
          <p:cNvSpPr>
            <a:spLocks noGrp="1"/>
          </p:cNvSpPr>
          <p:nvPr>
            <p:ph type="body" orient="vert" idx="1"/>
          </p:nvPr>
        </p:nvSpPr>
        <p:spPr>
          <a:xfrm>
            <a:off x="1270000" y="787400"/>
            <a:ext cx="7696200" cy="7696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096757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0C2EF-0435-C843-8461-4A278FFB8D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72EF76-D1F8-1E41-8C45-3B8CA90B2564}"/>
              </a:ext>
            </a:extLst>
          </p:cNvPr>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27601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D4844-737B-A748-910E-B7ECEBAABB5F}"/>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887690-4A6E-2C44-A4D2-A9D85434A247}"/>
              </a:ext>
            </a:extLst>
          </p:cNvPr>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21143051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5F30E-AE78-ED4F-9F8A-7E877C13C5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F752C0-109B-634B-A5CA-D8FC990817FF}"/>
              </a:ext>
            </a:extLst>
          </p:cNvPr>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2897E3-EF1D-4647-ABAB-47C374B61059}"/>
              </a:ext>
            </a:extLst>
          </p:cNvPr>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165868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CBF6-115C-E04F-AAE6-5F1321538259}"/>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B7B806-0244-1D49-82E5-6855804522B8}"/>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1EC339-910E-9141-9571-0F97A782BF77}"/>
              </a:ext>
            </a:extLst>
          </p:cNvPr>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8938E5-8187-9247-A82B-FAADB9AE09EF}"/>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A9F8B5-7B17-4B40-8B54-042E6C16F49C}"/>
              </a:ext>
            </a:extLst>
          </p:cNvPr>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026003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954F1-43C4-AB42-8419-29EE3F78A34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45306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9735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3E9D-1CD1-E348-A9BD-C99BCDE707B1}"/>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90892D-CBD6-2247-9F25-A7AC345E18A5}"/>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4C68AC-8942-F742-BD2A-7B1509D76CEF}"/>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773273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4FDD-72F2-9F41-9597-23997A008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267E2D-84EB-7746-ACCC-A236749A9C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055451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195F-0D33-D542-8BF2-F4EFD33D5470}"/>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535AFA-6556-5B4C-AF72-68D8133669F9}"/>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F7E555DE-F0CB-E943-B41A-A8EF67EC388C}"/>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8743888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B86BC-FCEA-CA40-A975-AF3FEF24A6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C22A86-575B-7E41-9AC6-A17A461181FC}"/>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427353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C65CA8-AEF5-4544-82A3-DF3F8C4E2B13}"/>
              </a:ext>
            </a:extLst>
          </p:cNvPr>
          <p:cNvSpPr>
            <a:spLocks noGrp="1"/>
          </p:cNvSpPr>
          <p:nvPr>
            <p:ph type="title" orient="vert"/>
          </p:nvPr>
        </p:nvSpPr>
        <p:spPr>
          <a:xfrm>
            <a:off x="9307513" y="2597150"/>
            <a:ext cx="2803525" cy="61880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84C9C9-3CA3-6845-BBDF-8ABED6D8B1E3}"/>
              </a:ext>
            </a:extLst>
          </p:cNvPr>
          <p:cNvSpPr>
            <a:spLocks noGrp="1"/>
          </p:cNvSpPr>
          <p:nvPr>
            <p:ph type="body" orient="vert" idx="1"/>
          </p:nvPr>
        </p:nvSpPr>
        <p:spPr>
          <a:xfrm>
            <a:off x="893763" y="2597150"/>
            <a:ext cx="8261350"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415689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96CB-C038-8B42-BFFB-1F9B5E88F6E9}"/>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260501-B863-5A4C-8FE6-4B52FB5252D3}"/>
              </a:ext>
            </a:extLst>
          </p:cNvPr>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2891839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23B10-6307-BF41-8AF6-E05AAB3D93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EA053D-3D86-3D49-BC87-D12921B2B568}"/>
              </a:ext>
            </a:extLst>
          </p:cNvPr>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412544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C267-9D05-D145-99FE-0EBF539405F5}"/>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18DC1D-782E-7746-944D-79ABF90B977C}"/>
              </a:ext>
            </a:extLst>
          </p:cNvPr>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01451857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533ED-9859-BE41-B6D7-FD34514D21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F4F883-C1BC-EF42-83A5-7E3EACDD493A}"/>
              </a:ext>
            </a:extLst>
          </p:cNvPr>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B8EE3F-AB29-0648-B6EB-C09B7EE8BE71}"/>
              </a:ext>
            </a:extLst>
          </p:cNvPr>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877851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F1A4-274C-B243-B4E8-D7515F92FE44}"/>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114313-41F8-4B4E-A131-CB94D05CDE89}"/>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A8EC41-25EF-C94F-8234-97CAC3CA11D7}"/>
              </a:ext>
            </a:extLst>
          </p:cNvPr>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CBCDD6-0804-904C-9095-F42CB1FA25FC}"/>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247B37-FE09-7947-9A08-16E9FEA44B2B}"/>
              </a:ext>
            </a:extLst>
          </p:cNvPr>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227318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86B76-B552-4240-B0AE-9B3E3AD537E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140974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1407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3E785-EB78-5346-A59F-497281ABEE79}"/>
              </a:ext>
            </a:extLst>
          </p:cNvPr>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287BFB-DD90-8A43-BD84-E5E43583DB45}"/>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3157352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B8819-BA36-CE46-A2FC-567D865FB642}"/>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25E7CC-6126-4940-83E3-FF27FC6774D3}"/>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572C44-45E9-2C42-A90B-AA4EF62C56FE}"/>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6347957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103A5-ADC2-B04E-A72E-8842A19FF9DC}"/>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F9AAAF-6FAF-814F-A5F6-7645FA510D4E}"/>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7EC0C685-FE3B-6A49-B405-24EE4EA48CA5}"/>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4167837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3831-6405-334F-B37B-7DCA0702DF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FDB398-24F8-4940-93E0-AB47470C4E9C}"/>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537693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3F9BD3-E91C-E646-ACD2-199FAE92F926}"/>
              </a:ext>
            </a:extLst>
          </p:cNvPr>
          <p:cNvSpPr>
            <a:spLocks noGrp="1"/>
          </p:cNvSpPr>
          <p:nvPr>
            <p:ph type="title" orient="vert"/>
          </p:nvPr>
        </p:nvSpPr>
        <p:spPr>
          <a:xfrm>
            <a:off x="9307513" y="2597150"/>
            <a:ext cx="2803525" cy="64706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CFF12B-BC97-F747-A113-E45BD6BE2E5A}"/>
              </a:ext>
            </a:extLst>
          </p:cNvPr>
          <p:cNvSpPr>
            <a:spLocks noGrp="1"/>
          </p:cNvSpPr>
          <p:nvPr>
            <p:ph type="body" orient="vert" idx="1"/>
          </p:nvPr>
        </p:nvSpPr>
        <p:spPr>
          <a:xfrm>
            <a:off x="893763" y="2597150"/>
            <a:ext cx="8261350" cy="6470650"/>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925932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C347-8756-5546-A421-C40A8C9E979A}"/>
              </a:ext>
            </a:extLst>
          </p:cNvPr>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AD2AA87-BF03-2F41-AB29-F5EC05C4DA3A}"/>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9439540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A3214-ACC3-864C-84B0-BA9C1CBB55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07D12D-EA19-CE4F-B641-534DE83F46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763232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1655C-52CA-8949-B8C8-D09E126F5605}"/>
              </a:ext>
            </a:extLst>
          </p:cNvPr>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A2E7E2-B329-7B4D-8F0E-3805F5C79A39}"/>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45336438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A4CAD-3FA2-D249-88E7-416487EB5F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6E29B0-A2BB-8643-87C5-D87CA455E7A2}"/>
              </a:ext>
            </a:extLst>
          </p:cNvPr>
          <p:cNvSpPr>
            <a:spLocks noGrp="1"/>
          </p:cNvSpPr>
          <p:nvPr>
            <p:ph sz="half" idx="1"/>
          </p:nvPr>
        </p:nvSpPr>
        <p:spPr>
          <a:xfrm>
            <a:off x="635000" y="4902200"/>
            <a:ext cx="2857500" cy="3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AF3163-B666-A74F-9147-49823529D736}"/>
              </a:ext>
            </a:extLst>
          </p:cNvPr>
          <p:cNvSpPr>
            <a:spLocks noGrp="1"/>
          </p:cNvSpPr>
          <p:nvPr>
            <p:ph sz="half" idx="2"/>
          </p:nvPr>
        </p:nvSpPr>
        <p:spPr>
          <a:xfrm>
            <a:off x="3644900" y="4902200"/>
            <a:ext cx="2857500" cy="3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624317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F68D-719F-854B-934B-A03401C9CF56}"/>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749697-4439-6842-9D1B-92872657CB8A}"/>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704D1B0-06DB-254E-ADCA-6B59EA670CF8}"/>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B31E05-F467-134A-94DE-7F898447E28E}"/>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DD76E7-258A-E74C-A624-A206D258CFD4}"/>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800404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0D71D-D2CA-C744-978D-D4FB472DCDD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18743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02BE-502C-4A46-BF57-C46AC526FB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C71982-4809-EB41-B4E7-FB07B87775B0}"/>
              </a:ext>
            </a:extLst>
          </p:cNvPr>
          <p:cNvSpPr>
            <a:spLocks noGrp="1"/>
          </p:cNvSpPr>
          <p:nvPr>
            <p:ph sz="half" idx="1"/>
          </p:nvPr>
        </p:nvSpPr>
        <p:spPr>
          <a:xfrm>
            <a:off x="1270000" y="5029200"/>
            <a:ext cx="5156200" cy="113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27398-B74E-9045-9DC4-0FFF7533329F}"/>
              </a:ext>
            </a:extLst>
          </p:cNvPr>
          <p:cNvSpPr>
            <a:spLocks noGrp="1"/>
          </p:cNvSpPr>
          <p:nvPr>
            <p:ph sz="half" idx="2"/>
          </p:nvPr>
        </p:nvSpPr>
        <p:spPr>
          <a:xfrm>
            <a:off x="6578600" y="5029200"/>
            <a:ext cx="5156200" cy="1130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142140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56509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1A49A-6E9E-F349-B10C-3E5CBE6CDA4B}"/>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76FB75-7F22-7146-939A-7D51990D8859}"/>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33223C-CBDD-B94B-8382-EA5FFB798160}"/>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02125506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F0CB-D820-8C47-AF78-AE918F51B77F}"/>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1D0998-8AE1-BC40-921E-5E2E0940CD67}"/>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1DEDF208-70D7-3943-B835-2958F68C6C52}"/>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7860015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CE3C-D547-5641-8A52-F16958814A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BD67B1-1E9B-044D-8527-28AC66860D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639612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8A1422-D114-1640-81F1-9CDF8762793F}"/>
              </a:ext>
            </a:extLst>
          </p:cNvPr>
          <p:cNvSpPr>
            <a:spLocks noGrp="1"/>
          </p:cNvSpPr>
          <p:nvPr>
            <p:ph type="title" orient="vert"/>
          </p:nvPr>
        </p:nvSpPr>
        <p:spPr>
          <a:xfrm>
            <a:off x="5035550" y="1524000"/>
            <a:ext cx="1466850" cy="6680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99505A-BA60-CF4F-ABA9-CCE337B0D987}"/>
              </a:ext>
            </a:extLst>
          </p:cNvPr>
          <p:cNvSpPr>
            <a:spLocks noGrp="1"/>
          </p:cNvSpPr>
          <p:nvPr>
            <p:ph type="body" orient="vert" idx="1"/>
          </p:nvPr>
        </p:nvSpPr>
        <p:spPr>
          <a:xfrm>
            <a:off x="635000" y="1524000"/>
            <a:ext cx="4248150" cy="668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743601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9258-5517-064B-A913-2EDE25E158EF}"/>
              </a:ext>
            </a:extLst>
          </p:cNvPr>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7FC74B-223B-3049-9EC8-A2A234B97D2C}"/>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6910448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98EC-0C66-934D-9AE2-8D09CC123C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9A97D2-8952-264C-BA2D-9FC0E2BAE4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544487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A0EEE-085B-9848-BBC2-498FBAA96020}"/>
              </a:ext>
            </a:extLst>
          </p:cNvPr>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1D47A1-9451-8641-B7ED-8B91849875D4}"/>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33580248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7A7FE-E2C3-7C44-9731-D7299EB3FE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88E5A6-3BE8-D64E-BFD9-E0BB12BDCA83}"/>
              </a:ext>
            </a:extLst>
          </p:cNvPr>
          <p:cNvSpPr>
            <a:spLocks noGrp="1"/>
          </p:cNvSpPr>
          <p:nvPr>
            <p:ph sz="half" idx="1"/>
          </p:nvPr>
        </p:nvSpPr>
        <p:spPr>
          <a:xfrm>
            <a:off x="635000" y="4902200"/>
            <a:ext cx="2857500" cy="3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F18FDC-03B6-914B-B284-36B00B07DBB8}"/>
              </a:ext>
            </a:extLst>
          </p:cNvPr>
          <p:cNvSpPr>
            <a:spLocks noGrp="1"/>
          </p:cNvSpPr>
          <p:nvPr>
            <p:ph sz="half" idx="2"/>
          </p:nvPr>
        </p:nvSpPr>
        <p:spPr>
          <a:xfrm>
            <a:off x="3644900" y="4902200"/>
            <a:ext cx="2857500" cy="3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71512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A8FD7-29E5-8043-A5CA-44FC4B8A96A8}"/>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BF7BFD-AFC7-904C-9E66-82CCD7E37824}"/>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5871264-5BC0-034B-BFC6-EE7444CB90FD}"/>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818FA8-0AEC-2A48-A298-DE4E488DEE96}"/>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FF3C63-2B30-AA44-8C65-21420FD025C7}"/>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37385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1EE9E-2EF8-2D49-985F-CBD835681545}"/>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A43AF9-83C0-AD4B-AC6D-E6B2B8FFA99B}"/>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03AD74-53A8-5143-9687-42D055BCC91E}"/>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CF8C49-543A-A142-8C5C-E24C09F1C436}"/>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59D532-04CF-0E42-8357-A8E6D1975BD9}"/>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426162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8F9D-BCDB-E248-8184-A4E1E91B8DC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124699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44494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E168-EF2D-D64E-884D-D7E6878316E1}"/>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500FA1-5643-AB4A-B7B5-1F2A715D5FB6}"/>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259F4C-DCED-A74F-9C99-EAD46BDAEBCC}"/>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8119050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FC0AF-7B6B-E748-86FE-C666DD2EDE94}"/>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9F948C-0109-7C4A-97AC-38E7DCCB3471}"/>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AE82795F-325D-814C-92E0-4D2EFE63BA64}"/>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6715893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C86BA-FB3F-3048-A6B2-3CC15B9748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5A45A6-1B0E-BF4A-BBB2-A334E30FE6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664764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C6F201-7E1F-BA43-A7A4-51568327C961}"/>
              </a:ext>
            </a:extLst>
          </p:cNvPr>
          <p:cNvSpPr>
            <a:spLocks noGrp="1"/>
          </p:cNvSpPr>
          <p:nvPr>
            <p:ph type="title" orient="vert"/>
          </p:nvPr>
        </p:nvSpPr>
        <p:spPr>
          <a:xfrm>
            <a:off x="5035550" y="1524000"/>
            <a:ext cx="1466850" cy="66802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FA946A-8F96-3343-A41C-3E617D15E47A}"/>
              </a:ext>
            </a:extLst>
          </p:cNvPr>
          <p:cNvSpPr>
            <a:spLocks noGrp="1"/>
          </p:cNvSpPr>
          <p:nvPr>
            <p:ph type="body" orient="vert" idx="1"/>
          </p:nvPr>
        </p:nvSpPr>
        <p:spPr>
          <a:xfrm>
            <a:off x="635000" y="1524000"/>
            <a:ext cx="4248150" cy="668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183942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436F3-2556-9A47-9C1C-456CEF3CA6AD}"/>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A77F89-A9D3-0046-859A-AB0DD5B9BFB8}"/>
              </a:ext>
            </a:extLst>
          </p:cNvPr>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4644950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9B10-7F51-D040-987D-3B9FC7A786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A13019-19CF-D44B-8E1A-2A3846C7346F}"/>
              </a:ext>
            </a:extLst>
          </p:cNvPr>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52227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645E3-2F6C-4F43-A4CF-B6742C28D6CA}"/>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B80328-66F4-5840-A422-925FAB413BE6}"/>
              </a:ext>
            </a:extLst>
          </p:cNvPr>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413019645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CBE7-37D6-034A-B5A2-6A53125D39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25E73-C856-C745-80E4-5638562CEFB5}"/>
              </a:ext>
            </a:extLst>
          </p:cNvPr>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6C3242-9C5D-A04F-AC30-95CEDC17FEEB}"/>
              </a:ext>
            </a:extLst>
          </p:cNvPr>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280599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96B88-0C20-DD48-9EB3-E30A3225723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443826"/>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407C6-D666-7743-AAC3-6B3DCE814DF4}"/>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678FC7-87DA-3042-AB5F-2C5A401F5ECE}"/>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6CE5CA-A6E9-4E4B-BE3F-F5CAF9E296B3}"/>
              </a:ext>
            </a:extLst>
          </p:cNvPr>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4FF3C2-3C2D-1D4A-8899-891829B9684A}"/>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ABE188-8FBF-8D44-90E6-39F8AEFE5D3B}"/>
              </a:ext>
            </a:extLst>
          </p:cNvPr>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920270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2AA8F-FDF1-A748-B7BA-02EADD94E0B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205485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7363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27B95-5C28-BC4C-AAF2-9746CD7F063B}"/>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F2940E-A839-1A49-A30E-D8DA0B4C4889}"/>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1F6E43-3D89-D643-9059-D28C1536E33A}"/>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4330851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CB93E-5124-DE41-9641-099667B9F3BC}"/>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E5A184-BA0F-5046-AFF4-3DDBAF3BB9CC}"/>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05138018-B81C-6B42-A283-D373E812CB8F}"/>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868168704"/>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AEB9-BCA9-BD48-AA88-33631F5D03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E1BD22-6C68-3640-B55D-F9E9774C20A4}"/>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9226300"/>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89FBB8-5340-DC4E-9702-EABFB0A3B659}"/>
              </a:ext>
            </a:extLst>
          </p:cNvPr>
          <p:cNvSpPr>
            <a:spLocks noGrp="1"/>
          </p:cNvSpPr>
          <p:nvPr>
            <p:ph type="title" orient="vert"/>
          </p:nvPr>
        </p:nvSpPr>
        <p:spPr>
          <a:xfrm>
            <a:off x="9307513" y="787400"/>
            <a:ext cx="2803525" cy="79978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759F6F-E01A-2F40-ADAE-B70F7B06E995}"/>
              </a:ext>
            </a:extLst>
          </p:cNvPr>
          <p:cNvSpPr>
            <a:spLocks noGrp="1"/>
          </p:cNvSpPr>
          <p:nvPr>
            <p:ph type="body" orient="vert" idx="1"/>
          </p:nvPr>
        </p:nvSpPr>
        <p:spPr>
          <a:xfrm>
            <a:off x="893763" y="787400"/>
            <a:ext cx="8261350" cy="79978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13969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D85D5-4E7A-8F4A-BDF4-55D7487DB8CA}"/>
              </a:ext>
            </a:extLst>
          </p:cNvPr>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8BB7C6-B066-B646-9E7E-72CD78A5BE31}"/>
              </a:ext>
            </a:extLst>
          </p:cNvPr>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715312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0FEC-6EF6-0D48-AFF1-DD2828088058}"/>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D5AAEC1-8A07-1944-A005-F8FD14A3F745}"/>
              </a:ext>
            </a:extLst>
          </p:cNvPr>
          <p:cNvSpPr>
            <a:spLocks noGrp="1"/>
          </p:cNvSpPr>
          <p:nvPr>
            <p:ph idx="1"/>
          </p:nvPr>
        </p:nvSpPr>
        <p:spPr>
          <a:xfrm>
            <a:off x="893763" y="2597150"/>
            <a:ext cx="11217275"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0610519"/>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3AD08-B3D8-2A42-BF76-805AC5207FE1}"/>
              </a:ext>
            </a:extLst>
          </p:cNvPr>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B5B8C8-AC7D-F844-AE8A-628BB1C7C613}"/>
              </a:ext>
            </a:extLst>
          </p:cNvPr>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65630990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27990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3A9AF-A076-164A-9510-4E543A252A2F}"/>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B294BBF-D41B-4E4F-92A8-FED1EB28B4BF}"/>
              </a:ext>
            </a:extLst>
          </p:cNvPr>
          <p:cNvSpPr>
            <a:spLocks noGrp="1"/>
          </p:cNvSpPr>
          <p:nvPr>
            <p:ph sz="half" idx="1"/>
          </p:nvPr>
        </p:nvSpPr>
        <p:spPr>
          <a:xfrm>
            <a:off x="893763" y="2597150"/>
            <a:ext cx="5532437"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E53084-EF16-934D-9E39-7EE13128D546}"/>
              </a:ext>
            </a:extLst>
          </p:cNvPr>
          <p:cNvSpPr>
            <a:spLocks noGrp="1"/>
          </p:cNvSpPr>
          <p:nvPr>
            <p:ph sz="half" idx="2"/>
          </p:nvPr>
        </p:nvSpPr>
        <p:spPr>
          <a:xfrm>
            <a:off x="6578600" y="2597150"/>
            <a:ext cx="5532438" cy="618807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8628005"/>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B0BB8-0147-A443-A63F-8A1271F2702C}"/>
              </a:ext>
            </a:extLst>
          </p:cNvPr>
          <p:cNvSpPr>
            <a:spLocks noGrp="1"/>
          </p:cNvSpPr>
          <p:nvPr>
            <p:ph type="title"/>
          </p:nvPr>
        </p:nvSpPr>
        <p:spPr>
          <a:xfrm>
            <a:off x="895350" y="519113"/>
            <a:ext cx="11217275" cy="1885950"/>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D9D1F14-9287-694A-BA7F-EEFCA8B101D4}"/>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931271-90C4-724E-9F73-A9AF572D3839}"/>
              </a:ext>
            </a:extLst>
          </p:cNvPr>
          <p:cNvSpPr>
            <a:spLocks noGrp="1"/>
          </p:cNvSpPr>
          <p:nvPr>
            <p:ph sz="half" idx="2"/>
          </p:nvPr>
        </p:nvSpPr>
        <p:spPr>
          <a:xfrm>
            <a:off x="895350" y="3562350"/>
            <a:ext cx="5502275"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F613AF-4F63-5A42-92EA-BDCE72B61E2F}"/>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D9E516-939D-E347-B396-DBE12A6F12B8}"/>
              </a:ext>
            </a:extLst>
          </p:cNvPr>
          <p:cNvSpPr>
            <a:spLocks noGrp="1"/>
          </p:cNvSpPr>
          <p:nvPr>
            <p:ph sz="quarter" idx="4"/>
          </p:nvPr>
        </p:nvSpPr>
        <p:spPr>
          <a:xfrm>
            <a:off x="6583363" y="3562350"/>
            <a:ext cx="5529262" cy="5240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026054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DDF06-7822-5347-8249-C09184EA6753}"/>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00707858"/>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947058"/>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CAD7E-5D4C-0441-AA54-010E3F9CE113}"/>
              </a:ext>
            </a:extLst>
          </p:cNvPr>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FFA1B-F5BB-0C4C-82B3-0E4EAA495B59}"/>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B509BB-8118-494C-8B0C-866CA06C144F}"/>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3136251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25DD-CB6E-F14C-9432-CFFE0CBBC099}"/>
              </a:ext>
            </a:extLst>
          </p:cNvPr>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1B56E4-3A65-3845-B57E-BB0A98298E89}"/>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7D35EB54-A44E-9343-A252-C9E762FDF574}"/>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7209339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81FA8-06DD-3042-8FC8-CEC5B06EF81B}"/>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CDF072-DFB2-0340-9947-FCEDD925BD1F}"/>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842049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37B96A-62D5-E845-9C8B-C5B090228433}"/>
              </a:ext>
            </a:extLst>
          </p:cNvPr>
          <p:cNvSpPr>
            <a:spLocks noGrp="1"/>
          </p:cNvSpPr>
          <p:nvPr>
            <p:ph type="title" orient="vert"/>
          </p:nvPr>
        </p:nvSpPr>
        <p:spPr>
          <a:xfrm>
            <a:off x="9307513" y="519113"/>
            <a:ext cx="2803525" cy="8266112"/>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B04F64-0173-814E-95E8-42CCE6BB1D6B}"/>
              </a:ext>
            </a:extLst>
          </p:cNvPr>
          <p:cNvSpPr>
            <a:spLocks noGrp="1"/>
          </p:cNvSpPr>
          <p:nvPr>
            <p:ph type="body" orient="vert" idx="1"/>
          </p:nvPr>
        </p:nvSpPr>
        <p:spPr>
          <a:xfrm>
            <a:off x="893763" y="519113"/>
            <a:ext cx="8261350" cy="826611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2733534"/>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D709F-9335-4947-B557-34D946E1442A}"/>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EAB5EF-4621-1942-A975-B17E4E608EB5}"/>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4721155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17A09-5A04-1C41-8552-06221C82D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7E964-EBCE-924C-A3B2-6EDCDC0272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008316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1B84-DE29-664A-9253-3E4AB8D80E59}"/>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6B714C-9AA6-5547-8DC7-E30C25CE8CA7}"/>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1961D6-F0A7-414D-8853-6FD7DA9478A5}"/>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61687451"/>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97F11-D71B-8C4C-93F4-37D923D99EF7}"/>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050609-C9D7-D84C-91F3-2DCC08B9ED36}"/>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422993081"/>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405C4-841C-5646-9F91-6AF37DD902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9F80A3-98A4-DB4D-96E5-904545C7D1FE}"/>
              </a:ext>
            </a:extLst>
          </p:cNvPr>
          <p:cNvSpPr>
            <a:spLocks noGrp="1"/>
          </p:cNvSpPr>
          <p:nvPr>
            <p:ph sz="half" idx="1"/>
          </p:nvPr>
        </p:nvSpPr>
        <p:spPr>
          <a:xfrm>
            <a:off x="1270000" y="2768600"/>
            <a:ext cx="244475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190BEC-DB13-9941-A388-E9FC51374718}"/>
              </a:ext>
            </a:extLst>
          </p:cNvPr>
          <p:cNvSpPr>
            <a:spLocks noGrp="1"/>
          </p:cNvSpPr>
          <p:nvPr>
            <p:ph sz="half" idx="2"/>
          </p:nvPr>
        </p:nvSpPr>
        <p:spPr>
          <a:xfrm>
            <a:off x="3867150" y="2768600"/>
            <a:ext cx="244475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346832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B637-3702-A240-B559-75FD037ACDFC}"/>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C54A13-2B6B-6841-B8BE-8C707742A3E5}"/>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76C321-6063-7C46-8C39-B92FEEBB06B5}"/>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4CDB64-C8CB-0145-B3A3-18DD474CB740}"/>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6D0544-9138-2040-9FB3-243574AF0CB9}"/>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03825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5E29-E05E-C74D-93F9-1E71459C747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85317325"/>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21712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54353-38C8-9347-8C61-9675DD2976D8}"/>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BFF747-1C9A-484E-BEAE-3B2CC34F2268}"/>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53116E-1409-DD48-BA08-B91F4C09C317}"/>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519601197"/>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AA6D1-AB04-7248-88E5-2A75D349BE8F}"/>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460F57-00D9-4842-ACDD-CD391BB37CBA}"/>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A7DFE76D-7DA8-F444-8C10-2BA448E1C8F5}"/>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72390558"/>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DB5B-1CDC-C54E-824D-9C59185FA7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CE9677-7B35-D246-B3A0-68B91978520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419745"/>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0071B7-56A0-EE4E-9E80-F0657AB23871}"/>
              </a:ext>
            </a:extLst>
          </p:cNvPr>
          <p:cNvSpPr>
            <a:spLocks noGrp="1"/>
          </p:cNvSpPr>
          <p:nvPr>
            <p:ph type="title" orient="vert"/>
          </p:nvPr>
        </p:nvSpPr>
        <p:spPr>
          <a:xfrm>
            <a:off x="9118600" y="774700"/>
            <a:ext cx="2616200" cy="77089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BE52DE-A7B5-9F46-90EC-F5B451F1FDFB}"/>
              </a:ext>
            </a:extLst>
          </p:cNvPr>
          <p:cNvSpPr>
            <a:spLocks noGrp="1"/>
          </p:cNvSpPr>
          <p:nvPr>
            <p:ph type="body" orient="vert" idx="1"/>
          </p:nvPr>
        </p:nvSpPr>
        <p:spPr>
          <a:xfrm>
            <a:off x="1270000" y="774700"/>
            <a:ext cx="7696200" cy="7708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2005415"/>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A2931-964E-B343-998C-90E22E9B13E1}"/>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8EA9B7-675F-1046-B6B0-EBAA1C7D1C2C}"/>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3109441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E8882-6FA7-E546-84F6-2FE34FC12613}"/>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6136C2-71AA-254B-9CC1-61E18F8749F7}"/>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24ACC654-B5DD-1343-B8AA-CEB9E429E8D3}"/>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19308103"/>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C0FC6-49F2-F747-BFDF-C353F3F97F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23F2D-7DB0-4F45-BBB5-AD9A10A692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349292"/>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D0EE9-0F6C-7F49-A824-7FF87F2A3B5B}"/>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4AFD2-4DFA-7441-93EA-1B18570EA73C}"/>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51997671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A211B-2401-F34E-BB20-8378CE2EFA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52CC39-6107-D44A-A908-54640D1B56ED}"/>
              </a:ext>
            </a:extLst>
          </p:cNvPr>
          <p:cNvSpPr>
            <a:spLocks noGrp="1"/>
          </p:cNvSpPr>
          <p:nvPr>
            <p:ph sz="half" idx="1"/>
          </p:nvPr>
        </p:nvSpPr>
        <p:spPr>
          <a:xfrm>
            <a:off x="1270000" y="2768600"/>
            <a:ext cx="51562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CC63B2-4FFD-5844-826D-535D1D2DDC71}"/>
              </a:ext>
            </a:extLst>
          </p:cNvPr>
          <p:cNvSpPr>
            <a:spLocks noGrp="1"/>
          </p:cNvSpPr>
          <p:nvPr>
            <p:ph sz="half" idx="2"/>
          </p:nvPr>
        </p:nvSpPr>
        <p:spPr>
          <a:xfrm>
            <a:off x="6578600" y="2768600"/>
            <a:ext cx="5156200" cy="5715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127303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49E37-E526-1946-9301-1CD14B644FDD}"/>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9F8F4B-A08D-234C-9BB4-64B157F21FD0}"/>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F6ED47-A046-C440-92C2-B0D641BE17EC}"/>
              </a:ext>
            </a:extLst>
          </p:cNvPr>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770A15-3456-5A4A-BDEC-3052B9D65D51}"/>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B4F6F1-F079-CF4A-9705-4F6CB137F053}"/>
              </a:ext>
            </a:extLst>
          </p:cNvPr>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7201742"/>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9C32B-BB59-2546-8E57-71AE27DFB4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14780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365131"/>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EEF2-A4AC-A042-ABC1-73809162952C}"/>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FD788E-737A-644F-A2C5-C82957996547}"/>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910916-766A-1441-ABDB-C88E08D3F594}"/>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6189250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822DF-F93F-5D46-B082-99A48F714560}"/>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33F996-4806-DF4D-A127-B8B305006670}"/>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panose="020B0502020104020203" pitchFamily="34" charset="-79"/>
            </a:endParaRPr>
          </a:p>
        </p:txBody>
      </p:sp>
      <p:sp>
        <p:nvSpPr>
          <p:cNvPr id="4" name="Text Placeholder 3">
            <a:extLst>
              <a:ext uri="{FF2B5EF4-FFF2-40B4-BE49-F238E27FC236}">
                <a16:creationId xmlns:a16="http://schemas.microsoft.com/office/drawing/2014/main" id="{BE14D607-E146-8042-B528-51955B8B72B4}"/>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28518562"/>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FA4C7-16E3-404D-B58F-3F7EECF149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61A5B3-3446-F64D-ABB4-48AFCAEDA0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5334411"/>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35AEC2-65CC-5846-B48D-CE4B086D774B}"/>
              </a:ext>
            </a:extLst>
          </p:cNvPr>
          <p:cNvSpPr>
            <a:spLocks noGrp="1"/>
          </p:cNvSpPr>
          <p:nvPr>
            <p:ph type="title" orient="vert"/>
          </p:nvPr>
        </p:nvSpPr>
        <p:spPr>
          <a:xfrm>
            <a:off x="9118600" y="774700"/>
            <a:ext cx="2616200" cy="77089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CD8020-F194-F644-B3F9-A4E5CA17CBC0}"/>
              </a:ext>
            </a:extLst>
          </p:cNvPr>
          <p:cNvSpPr>
            <a:spLocks noGrp="1"/>
          </p:cNvSpPr>
          <p:nvPr>
            <p:ph type="body" orient="vert" idx="1"/>
          </p:nvPr>
        </p:nvSpPr>
        <p:spPr>
          <a:xfrm>
            <a:off x="1270000" y="774700"/>
            <a:ext cx="7696200" cy="7708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3261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FAEAE377-2DC4-E249-A223-6E7728A8ACD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7" name="Rectangle 2">
            <a:extLst>
              <a:ext uri="{FF2B5EF4-FFF2-40B4-BE49-F238E27FC236}">
                <a16:creationId xmlns:a16="http://schemas.microsoft.com/office/drawing/2014/main" id="{1840AD28-90E9-B048-AFAB-7FF81989D1E6}"/>
              </a:ext>
            </a:extLst>
          </p:cNvPr>
          <p:cNvSpPr>
            <a:spLocks noGrp="1"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028" name="Rectangle 3">
            <a:extLst>
              <a:ext uri="{FF2B5EF4-FFF2-40B4-BE49-F238E27FC236}">
                <a16:creationId xmlns:a16="http://schemas.microsoft.com/office/drawing/2014/main" id="{D2A4EF66-A579-7C46-AC5E-DF8AD22DB63C}"/>
              </a:ext>
            </a:extLst>
          </p:cNvPr>
          <p:cNvSpPr>
            <a:spLocks noGrp="1" noChangeArrowheads="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1pPr>
      <a:lvl2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2pPr>
      <a:lvl3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3pPr>
      <a:lvl4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4pPr>
      <a:lvl5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BAB1C3C4-2EF2-874B-8D00-D51D94C2A33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315" name="Rectangle 2">
            <a:extLst>
              <a:ext uri="{FF2B5EF4-FFF2-40B4-BE49-F238E27FC236}">
                <a16:creationId xmlns:a16="http://schemas.microsoft.com/office/drawing/2014/main" id="{83AA1884-5F63-2A4E-82FB-B8B28896A6C9}"/>
              </a:ext>
            </a:extLst>
          </p:cNvPr>
          <p:cNvSpPr>
            <a:spLocks noGrp="1" noChangeArrowheads="1"/>
          </p:cNvSpPr>
          <p:nvPr>
            <p:ph type="title"/>
          </p:nvPr>
        </p:nvSpPr>
        <p:spPr bwMode="auto">
          <a:xfrm>
            <a:off x="1270000" y="723900"/>
            <a:ext cx="10464800" cy="196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3316" name="Rectangle 3">
            <a:extLst>
              <a:ext uri="{FF2B5EF4-FFF2-40B4-BE49-F238E27FC236}">
                <a16:creationId xmlns:a16="http://schemas.microsoft.com/office/drawing/2014/main" id="{3728B333-9A88-C14E-A916-0B430ABBD7DF}"/>
              </a:ext>
            </a:extLst>
          </p:cNvPr>
          <p:cNvSpPr>
            <a:spLocks noGrp="1" noChangeArrowheads="1"/>
          </p:cNvSpPr>
          <p:nvPr>
            <p:ph type="body" idx="1"/>
          </p:nvPr>
        </p:nvSpPr>
        <p:spPr bwMode="auto">
          <a:xfrm>
            <a:off x="7772400" y="2768600"/>
            <a:ext cx="3962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760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1pPr>
      <a:lvl2pPr marL="1204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2pPr>
      <a:lvl3pPr marL="1649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3pPr>
      <a:lvl4pPr marL="2093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4pPr>
      <a:lvl5pPr marL="2538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id="{D925425D-66A7-DF4A-B47B-48E70FFFD4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39" name="Rectangle 2">
            <a:extLst>
              <a:ext uri="{FF2B5EF4-FFF2-40B4-BE49-F238E27FC236}">
                <a16:creationId xmlns:a16="http://schemas.microsoft.com/office/drawing/2014/main" id="{78CEF115-3EEC-4A4A-B7B7-43C8CE89BF1B}"/>
              </a:ext>
            </a:extLst>
          </p:cNvPr>
          <p:cNvSpPr>
            <a:spLocks noGrp="1" noChangeArrowheads="1"/>
          </p:cNvSpPr>
          <p:nvPr>
            <p:ph type="title"/>
          </p:nvPr>
        </p:nvSpPr>
        <p:spPr bwMode="auto">
          <a:xfrm>
            <a:off x="1270000" y="787400"/>
            <a:ext cx="104648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4340" name="Rectangle 3">
            <a:extLst>
              <a:ext uri="{FF2B5EF4-FFF2-40B4-BE49-F238E27FC236}">
                <a16:creationId xmlns:a16="http://schemas.microsoft.com/office/drawing/2014/main" id="{9128120F-D373-F44D-96B5-31AF00D5E30E}"/>
              </a:ext>
            </a:extLst>
          </p:cNvPr>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760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1pPr>
      <a:lvl2pPr marL="1204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2pPr>
      <a:lvl3pPr marL="1649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3pPr>
      <a:lvl4pPr marL="2093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4pPr>
      <a:lvl5pPr marL="2538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89EE4C8E-E716-DF48-A5B8-160765DE206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5" name="Rectangle 2">
            <a:extLst>
              <a:ext uri="{FF2B5EF4-FFF2-40B4-BE49-F238E27FC236}">
                <a16:creationId xmlns:a16="http://schemas.microsoft.com/office/drawing/2014/main" id="{15DA12EA-879C-284D-99E3-99DD350C9484}"/>
              </a:ext>
            </a:extLst>
          </p:cNvPr>
          <p:cNvSpPr>
            <a:spLocks noGrp="1"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1pPr>
      <a:lvl2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2pPr>
      <a:lvl3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3pPr>
      <a:lvl4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4pPr>
      <a:lvl5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id="{4CC29F9D-5765-144C-B6B9-EF751B83A1C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123" name="Rectangle 2">
            <a:extLst>
              <a:ext uri="{FF2B5EF4-FFF2-40B4-BE49-F238E27FC236}">
                <a16:creationId xmlns:a16="http://schemas.microsoft.com/office/drawing/2014/main" id="{8B6B6E9A-074F-8E43-9157-786572D3D277}"/>
              </a:ext>
            </a:extLst>
          </p:cNvPr>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1pPr>
      <a:lvl2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2pPr>
      <a:lvl3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3pPr>
      <a:lvl4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4pPr>
      <a:lvl5pPr algn="ctr" rtl="0" eaLnBrk="0" fontAlgn="base" hangingPunct="0">
        <a:spcBef>
          <a:spcPct val="0"/>
        </a:spcBef>
        <a:spcAft>
          <a:spcPct val="0"/>
        </a:spcAft>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6BAB15CE-8583-B448-9D3D-0FA67BB4EE8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71" name="Rectangle 2">
            <a:extLst>
              <a:ext uri="{FF2B5EF4-FFF2-40B4-BE49-F238E27FC236}">
                <a16:creationId xmlns:a16="http://schemas.microsoft.com/office/drawing/2014/main" id="{7809963B-47F5-7448-9CEA-961B1F7B3785}"/>
              </a:ext>
            </a:extLst>
          </p:cNvPr>
          <p:cNvSpPr>
            <a:spLocks noGrp="1" noChangeArrowheads="1"/>
          </p:cNvSpPr>
          <p:nvPr>
            <p:ph type="title"/>
          </p:nvPr>
        </p:nvSpPr>
        <p:spPr bwMode="auto">
          <a:xfrm>
            <a:off x="635000" y="15240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7172" name="Rectangle 3">
            <a:extLst>
              <a:ext uri="{FF2B5EF4-FFF2-40B4-BE49-F238E27FC236}">
                <a16:creationId xmlns:a16="http://schemas.microsoft.com/office/drawing/2014/main" id="{6E71B4A9-76D8-E142-9634-D39C90717B68}"/>
              </a:ext>
            </a:extLst>
          </p:cNvPr>
          <p:cNvSpPr>
            <a:spLocks noGrp="1" noChangeArrowheads="1"/>
          </p:cNvSpPr>
          <p:nvPr>
            <p:ph type="body" idx="1"/>
          </p:nvPr>
        </p:nvSpPr>
        <p:spPr bwMode="auto">
          <a:xfrm>
            <a:off x="635000" y="49022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xStyles>
    <p:titleStyle>
      <a:lvl1pPr algn="ctr" rtl="0" eaLnBrk="0" fontAlgn="base" hangingPunct="0">
        <a:spcBef>
          <a:spcPct val="0"/>
        </a:spcBef>
        <a:spcAft>
          <a:spcPct val="0"/>
        </a:spcAft>
        <a:defRPr sz="70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1pPr>
      <a:lvl2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2pPr>
      <a:lvl3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3pPr>
      <a:lvl4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4pPr>
      <a:lvl5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BBF0CBFA-B3F0-0C47-94ED-5FB609A9C1F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pic>
      <p:sp>
        <p:nvSpPr>
          <p:cNvPr id="8195" name="Rectangle 2">
            <a:extLst>
              <a:ext uri="{FF2B5EF4-FFF2-40B4-BE49-F238E27FC236}">
                <a16:creationId xmlns:a16="http://schemas.microsoft.com/office/drawing/2014/main" id="{B6142279-D0AE-E141-AD01-214C96552BFC}"/>
              </a:ext>
            </a:extLst>
          </p:cNvPr>
          <p:cNvSpPr>
            <a:spLocks noGrp="1" noChangeArrowheads="1"/>
          </p:cNvSpPr>
          <p:nvPr>
            <p:ph type="title"/>
          </p:nvPr>
        </p:nvSpPr>
        <p:spPr bwMode="auto">
          <a:xfrm>
            <a:off x="635000" y="15240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8196" name="Rectangle 3">
            <a:extLst>
              <a:ext uri="{FF2B5EF4-FFF2-40B4-BE49-F238E27FC236}">
                <a16:creationId xmlns:a16="http://schemas.microsoft.com/office/drawing/2014/main" id="{044D1A06-E1A4-1446-B8D9-07D765884362}"/>
              </a:ext>
            </a:extLst>
          </p:cNvPr>
          <p:cNvSpPr>
            <a:spLocks noGrp="1" noChangeArrowheads="1"/>
          </p:cNvSpPr>
          <p:nvPr>
            <p:ph type="body" idx="1"/>
          </p:nvPr>
        </p:nvSpPr>
        <p:spPr bwMode="auto">
          <a:xfrm>
            <a:off x="635000" y="49022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rtl="0" eaLnBrk="0" fontAlgn="base" hangingPunct="0">
        <a:spcBef>
          <a:spcPct val="0"/>
        </a:spcBef>
        <a:spcAft>
          <a:spcPct val="0"/>
        </a:spcAft>
        <a:defRPr sz="70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70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1pPr>
      <a:lvl2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2pPr>
      <a:lvl3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3pPr>
      <a:lvl4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4pPr>
      <a:lvl5pPr algn="ctr" rtl="0" eaLnBrk="0" fontAlgn="base" hangingPunct="0">
        <a:spcBef>
          <a:spcPct val="0"/>
        </a:spcBef>
        <a:spcAft>
          <a:spcPct val="0"/>
        </a:spcAft>
        <a:defRPr sz="3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285CB2BF-DDA1-5D4F-B857-7A8D9A59E99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219" name="Rectangle 2">
            <a:extLst>
              <a:ext uri="{FF2B5EF4-FFF2-40B4-BE49-F238E27FC236}">
                <a16:creationId xmlns:a16="http://schemas.microsoft.com/office/drawing/2014/main" id="{AD7C68B8-29D2-E042-8E0D-01AAFE341AB9}"/>
              </a:ext>
            </a:extLst>
          </p:cNvPr>
          <p:cNvSpPr>
            <a:spLocks noGrp="1" noChangeArrowheads="1"/>
          </p:cNvSpPr>
          <p:nvPr>
            <p:ph type="title"/>
          </p:nvPr>
        </p:nvSpPr>
        <p:spPr bwMode="auto">
          <a:xfrm>
            <a:off x="1270000" y="787400"/>
            <a:ext cx="104648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dk2" tx1="lt1" bg2="dk1"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8890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1pPr>
      <a:lvl2pPr marL="13335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2pPr>
      <a:lvl3pPr marL="17780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3pPr>
      <a:lvl4pPr marL="22225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4pPr>
      <a:lvl5pPr marL="26670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18FF049D-7FCE-9A4F-B8BB-DE55A290975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8890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1pPr>
      <a:lvl2pPr marL="13335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2pPr>
      <a:lvl3pPr marL="17780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3pPr>
      <a:lvl4pPr marL="22225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4pPr>
      <a:lvl5pPr marL="2667000" indent="-571500" algn="l" rtl="0" eaLnBrk="0" fontAlgn="base" hangingPunct="0">
        <a:spcBef>
          <a:spcPts val="2400"/>
        </a:spcBef>
        <a:spcAft>
          <a:spcPct val="0"/>
        </a:spcAft>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5621C5F2-63E4-3F47-AE63-07280076FE5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267" name="Rectangle 2">
            <a:extLst>
              <a:ext uri="{FF2B5EF4-FFF2-40B4-BE49-F238E27FC236}">
                <a16:creationId xmlns:a16="http://schemas.microsoft.com/office/drawing/2014/main" id="{E734980E-1172-E24F-87CE-FCFCAE692A3A}"/>
              </a:ext>
            </a:extLst>
          </p:cNvPr>
          <p:cNvSpPr>
            <a:spLocks noGrp="1" noChangeArrowheads="1"/>
          </p:cNvSpPr>
          <p:nvPr>
            <p:ph type="title"/>
          </p:nvPr>
        </p:nvSpPr>
        <p:spPr bwMode="auto">
          <a:xfrm>
            <a:off x="1270000" y="774700"/>
            <a:ext cx="10464800" cy="19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1268" name="Rectangle 3">
            <a:extLst>
              <a:ext uri="{FF2B5EF4-FFF2-40B4-BE49-F238E27FC236}">
                <a16:creationId xmlns:a16="http://schemas.microsoft.com/office/drawing/2014/main" id="{182EAA2C-2F27-4448-9E19-6F4A83E79B4E}"/>
              </a:ext>
            </a:extLst>
          </p:cNvPr>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760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1pPr>
      <a:lvl2pPr marL="1204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2pPr>
      <a:lvl3pPr marL="1649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3pPr>
      <a:lvl4pPr marL="2093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4pPr>
      <a:lvl5pPr marL="2538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2290" name="Picture 1">
            <a:extLst>
              <a:ext uri="{FF2B5EF4-FFF2-40B4-BE49-F238E27FC236}">
                <a16:creationId xmlns:a16="http://schemas.microsoft.com/office/drawing/2014/main" id="{79875D74-DEF3-EA40-878B-610AEA6B3A1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2700"/>
            <a:ext cx="13004800"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291" name="Rectangle 2">
            <a:extLst>
              <a:ext uri="{FF2B5EF4-FFF2-40B4-BE49-F238E27FC236}">
                <a16:creationId xmlns:a16="http://schemas.microsoft.com/office/drawing/2014/main" id="{8C9B96EC-E018-D741-B8E0-9A372CC1DF30}"/>
              </a:ext>
            </a:extLst>
          </p:cNvPr>
          <p:cNvSpPr>
            <a:spLocks noGrp="1" noChangeArrowheads="1"/>
          </p:cNvSpPr>
          <p:nvPr>
            <p:ph type="title"/>
          </p:nvPr>
        </p:nvSpPr>
        <p:spPr bwMode="auto">
          <a:xfrm>
            <a:off x="1270000" y="774700"/>
            <a:ext cx="10464800" cy="19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2292" name="Rectangle 3">
            <a:extLst>
              <a:ext uri="{FF2B5EF4-FFF2-40B4-BE49-F238E27FC236}">
                <a16:creationId xmlns:a16="http://schemas.microsoft.com/office/drawing/2014/main" id="{42B39ACE-894A-194D-B7B3-4165D17D3FF6}"/>
              </a:ext>
            </a:extLst>
          </p:cNvPr>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dk2" tx1="lt1" bg2="dk1"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760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1pPr>
      <a:lvl2pPr marL="1204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2pPr>
      <a:lvl3pPr marL="1649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3pPr>
      <a:lvl4pPr marL="2093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4pPr>
      <a:lvl5pPr marL="2538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tuitionbenefit@gradschool.edu"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tuitionbenefit@gradschool.utah.edu"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B5EFD964-24DD-434F-803E-EA86D1AF8E08}"/>
              </a:ext>
            </a:extLst>
          </p:cNvPr>
          <p:cNvSpPr>
            <a:spLocks noGrp="1" noChangeArrowheads="1"/>
          </p:cNvSpPr>
          <p:nvPr>
            <p:ph type="title"/>
          </p:nvPr>
        </p:nvSpPr>
        <p:spPr>
          <a:xfrm>
            <a:off x="0" y="2247900"/>
            <a:ext cx="13004800" cy="3302000"/>
          </a:xfrm>
        </p:spPr>
        <p:txBody>
          <a:bodyPr/>
          <a:lstStyle/>
          <a:p>
            <a:pPr eaLnBrk="1" hangingPunct="1"/>
            <a:r>
              <a:rPr lang="en-US" altLang="en-US" sz="5500" dirty="0"/>
              <a:t>Tuition Benefit Program</a:t>
            </a:r>
            <a:br>
              <a:rPr lang="en-US" altLang="en-US" sz="6000" dirty="0"/>
            </a:br>
            <a:r>
              <a:rPr lang="en-US" altLang="en-US" sz="5500" b="1" dirty="0"/>
              <a:t>Extended Tuition Benefits (XTBP) Overview</a:t>
            </a:r>
          </a:p>
        </p:txBody>
      </p:sp>
      <p:sp>
        <p:nvSpPr>
          <p:cNvPr id="15362" name="Rectangle 2">
            <a:extLst>
              <a:ext uri="{FF2B5EF4-FFF2-40B4-BE49-F238E27FC236}">
                <a16:creationId xmlns:a16="http://schemas.microsoft.com/office/drawing/2014/main" id="{B3D6A68F-2F1A-184D-8076-E1AC817C11B1}"/>
              </a:ext>
            </a:extLst>
          </p:cNvPr>
          <p:cNvSpPr>
            <a:spLocks noGrp="1" noChangeArrowheads="1"/>
          </p:cNvSpPr>
          <p:nvPr>
            <p:ph type="body" idx="1"/>
          </p:nvPr>
        </p:nvSpPr>
        <p:spPr>
          <a:xfrm>
            <a:off x="1270000" y="6261100"/>
            <a:ext cx="10464800" cy="1816100"/>
          </a:xfrm>
        </p:spPr>
        <p:txBody>
          <a:bodyPr/>
          <a:lstStyle/>
          <a:p>
            <a:pPr lvl="1" eaLnBrk="1" hangingPunct="1"/>
            <a:r>
              <a:rPr lang="en-US" altLang="en-US" sz="3200" dirty="0"/>
              <a:t>Jennifer Ehlers</a:t>
            </a:r>
          </a:p>
          <a:p>
            <a:pPr lvl="1" eaLnBrk="1" hangingPunct="1"/>
            <a:r>
              <a:rPr lang="en-US" altLang="en-US" sz="3200" dirty="0"/>
              <a:t>Accounting &amp; Budget Manager</a:t>
            </a:r>
          </a:p>
          <a:p>
            <a:pPr lvl="1" eaLnBrk="1" hangingPunct="1"/>
            <a:r>
              <a:rPr lang="en-US" altLang="en-US" sz="3200" dirty="0"/>
              <a:t>The Graduate school</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A945F0-140D-67B6-5A41-0AFB90E34CE1}"/>
              </a:ext>
            </a:extLst>
          </p:cNvPr>
          <p:cNvSpPr txBox="1"/>
          <p:nvPr/>
        </p:nvSpPr>
        <p:spPr>
          <a:xfrm>
            <a:off x="254000" y="2362200"/>
            <a:ext cx="12039600" cy="7540526"/>
          </a:xfrm>
          <a:prstGeom prst="rect">
            <a:avLst/>
          </a:prstGeom>
          <a:noFill/>
        </p:spPr>
        <p:txBody>
          <a:bodyPr wrap="square">
            <a:spAutoFit/>
          </a:bodyPr>
          <a:lstStyle/>
          <a:p>
            <a:pPr marL="342900" marR="0" lvl="0" indent="-342900" defTabSz="914400" rtl="0" eaLnBrk="0" fontAlgn="auto" latinLnBrk="0" hangingPunct="0">
              <a:lnSpc>
                <a:spcPct val="100000"/>
              </a:lnSpc>
              <a:spcBef>
                <a:spcPct val="0"/>
              </a:spcBef>
              <a:spcAft>
                <a:spcPct val="0"/>
              </a:spcAft>
              <a:buClr>
                <a:schemeClr val="tx1">
                  <a:lumMod val="65000"/>
                </a:schemeClr>
              </a:buClr>
              <a:buSzTx/>
              <a:buFont typeface="Arial" panose="020B0604020202020204" pitchFamily="34" charset="0"/>
              <a:buChar char="•"/>
              <a:tabLst/>
              <a:defRPr/>
            </a:pPr>
            <a:r>
              <a:rPr kumimoji="0" lang="en-US" sz="3600" b="1" i="0" u="none" strike="noStrike" kern="1200" cap="none" spc="0" normalizeH="0" baseline="0" noProof="0" dirty="0">
                <a:ln>
                  <a:noFill/>
                </a:ln>
                <a:solidFill>
                  <a:srgbClr val="FFFFFF">
                    <a:lumMod val="85000"/>
                  </a:srgbClr>
                </a:solidFill>
                <a:effectLst/>
                <a:uLnTx/>
                <a:uFillTx/>
                <a:latin typeface="+mn-lt"/>
                <a:ea typeface="ヒラギノ角ゴ ProN W3" panose="020B0300000000000000" pitchFamily="34" charset="-128"/>
                <a:cs typeface="+mn-cs"/>
                <a:sym typeface="Gill Sans" panose="020B0502020104020203" pitchFamily="34" charset="-79"/>
              </a:rPr>
              <a:t>Enrollment and Other Schedule Changes</a:t>
            </a:r>
            <a:r>
              <a:rPr kumimoji="0" lang="en-US" sz="2800" b="1" i="0" u="none" strike="noStrike" kern="1200" cap="none" spc="0" normalizeH="0" baseline="0" noProof="0" dirty="0">
                <a:ln>
                  <a:noFill/>
                </a:ln>
                <a:solidFill>
                  <a:srgbClr val="FFFFFF">
                    <a:lumMod val="85000"/>
                  </a:srgbClr>
                </a:solidFill>
                <a:effectLst/>
                <a:uLnTx/>
                <a:uFillTx/>
                <a:latin typeface="+mn-lt"/>
                <a:ea typeface="ヒラギノ角ゴ ProN W3" panose="020B0300000000000000" pitchFamily="34" charset="-128"/>
                <a:cs typeface="+mn-cs"/>
                <a:sym typeface="Gill Sans" panose="020B0502020104020203" pitchFamily="34" charset="-79"/>
              </a:rPr>
              <a:t> </a:t>
            </a:r>
            <a:r>
              <a:rPr kumimoji="0" lang="en-US" sz="2200" b="1" i="0" u="none" strike="noStrike" kern="1200" cap="none" spc="0" normalizeH="0" baseline="0" noProof="0" dirty="0">
                <a:ln>
                  <a:noFill/>
                </a:ln>
                <a:solidFill>
                  <a:srgbClr val="FFFFFF">
                    <a:lumMod val="85000"/>
                  </a:srgbClr>
                </a:solidFill>
                <a:effectLst/>
                <a:uLnTx/>
                <a:uFillTx/>
                <a:latin typeface="+mn-lt"/>
                <a:ea typeface="ヒラギノ角ゴ ProN W3" panose="020B0300000000000000" pitchFamily="34" charset="-128"/>
                <a:cs typeface="+mn-cs"/>
                <a:sym typeface="Gill Sans" panose="020B0502020104020203" pitchFamily="34" charset="-79"/>
              </a:rPr>
              <a:t>(</a:t>
            </a:r>
            <a:r>
              <a:rPr kumimoji="0" lang="en-US" sz="1200" b="1" i="0" u="none" strike="noStrike" kern="1200" cap="none" spc="0" normalizeH="0" baseline="0" noProof="0" dirty="0">
                <a:ln>
                  <a:noFill/>
                </a:ln>
                <a:solidFill>
                  <a:srgbClr val="FFFFFF">
                    <a:lumMod val="85000"/>
                  </a:srgbClr>
                </a:solidFill>
                <a:effectLst/>
                <a:uLnTx/>
                <a:uFillTx/>
                <a:latin typeface="+mn-lt"/>
                <a:ea typeface="ヒラギノ角ゴ ProN W3" panose="020B0300000000000000" pitchFamily="34" charset="-128"/>
                <a:cs typeface="+mn-cs"/>
                <a:sym typeface="Gill Sans" panose="020B0502020104020203" pitchFamily="34" charset="-79"/>
              </a:rPr>
              <a:t>https://osp.utah.edu/policies/procedure-library/tuition-on-grants.php</a:t>
            </a:r>
            <a:r>
              <a:rPr kumimoji="0" lang="en-US" sz="2200" b="1" i="0" u="none" strike="noStrike" kern="1200" cap="none" spc="0" normalizeH="0" baseline="0" noProof="0" dirty="0">
                <a:ln>
                  <a:noFill/>
                </a:ln>
                <a:solidFill>
                  <a:srgbClr val="FFFFFF">
                    <a:lumMod val="85000"/>
                  </a:srgbClr>
                </a:solidFill>
                <a:effectLst/>
                <a:uLnTx/>
                <a:uFillTx/>
                <a:latin typeface="+mn-lt"/>
                <a:ea typeface="ヒラギノ角ゴ ProN W3" panose="020B0300000000000000" pitchFamily="34" charset="-128"/>
                <a:cs typeface="+mn-cs"/>
                <a:sym typeface="Gill Sans" panose="020B0502020104020203" pitchFamily="34" charset="-79"/>
              </a:rPr>
              <a:t>)</a:t>
            </a:r>
          </a:p>
          <a:p>
            <a:pPr marL="800100" marR="0" lvl="1" indent="-342900" algn="l" defTabSz="914400" rtl="0" eaLnBrk="0" fontAlgn="auto" latinLnBrk="0" hangingPunct="0">
              <a:lnSpc>
                <a:spcPct val="100000"/>
              </a:lnSpc>
              <a:spcBef>
                <a:spcPct val="0"/>
              </a:spcBef>
              <a:spcAft>
                <a:spcPct val="0"/>
              </a:spcAft>
              <a:buClr>
                <a:schemeClr val="tx1">
                  <a:lumMod val="65000"/>
                </a:schemeClr>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FFFFFF">
                    <a:lumMod val="85000"/>
                  </a:srgbClr>
                </a:solidFill>
                <a:effectLst/>
                <a:uLnTx/>
                <a:uFillTx/>
                <a:latin typeface="+mn-lt"/>
                <a:ea typeface="ヒラギノ角ゴ ProN W3" panose="020B0300000000000000" pitchFamily="34" charset="-128"/>
                <a:cs typeface="+mn-cs"/>
                <a:sym typeface="Gill Sans" panose="020B0502020104020203" pitchFamily="34" charset="-79"/>
              </a:rPr>
              <a:t>The PI and/or Department must notify the OSP, Graduate School, and Scholarship Administration when a student changes status mid-project, (i.e., leaves the project, school, or otherwise changes their work effort throughout of a budget period</a:t>
            </a:r>
            <a:r>
              <a:rPr kumimoji="0" lang="en-US" sz="2000" b="1" i="0" u="none" strike="noStrike" kern="1200" cap="none" spc="0" normalizeH="0" baseline="0" noProof="0" dirty="0">
                <a:ln>
                  <a:noFill/>
                </a:ln>
                <a:solidFill>
                  <a:srgbClr val="FFFFFF">
                    <a:lumMod val="85000"/>
                  </a:srgbClr>
                </a:solidFill>
                <a:effectLst/>
                <a:uLnTx/>
                <a:uFillTx/>
                <a:latin typeface="+mn-lt"/>
                <a:ea typeface="ヒラギノ角ゴ ProN W3" panose="020B0300000000000000" pitchFamily="34" charset="-128"/>
                <a:cs typeface="+mn-cs"/>
                <a:sym typeface="Gill Sans" panose="020B0502020104020203" pitchFamily="34" charset="-79"/>
              </a:rPr>
              <a:t>).</a:t>
            </a:r>
          </a:p>
          <a:p>
            <a:pPr marL="800100" marR="0" lvl="1" indent="-342900" algn="l" defTabSz="914400" rtl="0" eaLnBrk="0" fontAlgn="auto" latinLnBrk="0" hangingPunct="0">
              <a:lnSpc>
                <a:spcPct val="100000"/>
              </a:lnSpc>
              <a:spcBef>
                <a:spcPct val="0"/>
              </a:spcBef>
              <a:spcAft>
                <a:spcPct val="0"/>
              </a:spcAft>
              <a:buClr>
                <a:schemeClr val="tx1">
                  <a:lumMod val="65000"/>
                </a:schemeClr>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FFFFFF">
                  <a:lumMod val="85000"/>
                </a:srgbClr>
              </a:solidFill>
              <a:effectLst/>
              <a:uLnTx/>
              <a:uFillTx/>
              <a:latin typeface="+mn-lt"/>
              <a:ea typeface="ヒラギノ角ゴ ProN W3" panose="020B0300000000000000" pitchFamily="34" charset="-128"/>
              <a:cs typeface="+mn-cs"/>
              <a:sym typeface="Gill Sans" panose="020B0502020104020203" pitchFamily="34" charset="-79"/>
            </a:endParaRPr>
          </a:p>
          <a:p>
            <a:pPr marL="800100" marR="0" lvl="1" indent="-342900" algn="l" defTabSz="914400" rtl="0" eaLnBrk="0" fontAlgn="auto" latinLnBrk="0" hangingPunct="0">
              <a:lnSpc>
                <a:spcPct val="100000"/>
              </a:lnSpc>
              <a:spcBef>
                <a:spcPct val="0"/>
              </a:spcBef>
              <a:spcAft>
                <a:spcPct val="0"/>
              </a:spcAft>
              <a:buClr>
                <a:schemeClr val="tx1">
                  <a:lumMod val="65000"/>
                </a:schemeClr>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FFFFFF">
                    <a:lumMod val="85000"/>
                  </a:srgbClr>
                </a:solidFill>
                <a:effectLst/>
                <a:uLnTx/>
                <a:uFillTx/>
                <a:latin typeface="+mn-lt"/>
                <a:ea typeface="ヒラギノ角ゴ ProN W3" panose="020B0300000000000000" pitchFamily="34" charset="-128"/>
                <a:cs typeface="+mn-cs"/>
                <a:sym typeface="Gill Sans" panose="020B0502020104020203" pitchFamily="34" charset="-79"/>
              </a:rPr>
              <a:t>Compensation expenses to a sponsored award, including tuition, must accurately reflect the student's total effort on the sponsored award over the period in which tuition remission is provided.</a:t>
            </a:r>
          </a:p>
          <a:p>
            <a:pPr marL="800100" marR="0" lvl="1" indent="-342900" algn="l" defTabSz="914400" rtl="0" eaLnBrk="0" fontAlgn="auto" latinLnBrk="0" hangingPunct="0">
              <a:lnSpc>
                <a:spcPct val="100000"/>
              </a:lnSpc>
              <a:spcBef>
                <a:spcPct val="0"/>
              </a:spcBef>
              <a:spcAft>
                <a:spcPct val="0"/>
              </a:spcAft>
              <a:buClr>
                <a:schemeClr val="tx1">
                  <a:lumMod val="65000"/>
                </a:schemeClr>
              </a:buClr>
              <a:buSzTx/>
              <a:buFont typeface="Arial" panose="020B0604020202020204" pitchFamily="34" charset="0"/>
              <a:buChar char="•"/>
              <a:tabLst/>
              <a:defRPr/>
            </a:pPr>
            <a:endParaRPr kumimoji="0" lang="en-US" sz="2400" b="1" i="0" u="none" strike="noStrike" kern="1200" cap="none" spc="0" normalizeH="0" baseline="0" noProof="0" dirty="0">
              <a:ln>
                <a:noFill/>
              </a:ln>
              <a:solidFill>
                <a:srgbClr val="FFFFFF">
                  <a:lumMod val="85000"/>
                </a:srgbClr>
              </a:solidFill>
              <a:effectLst/>
              <a:uLnTx/>
              <a:uFillTx/>
              <a:latin typeface="+mn-lt"/>
              <a:ea typeface="ヒラギノ角ゴ ProN W3" panose="020B0300000000000000" pitchFamily="34" charset="-128"/>
              <a:cs typeface="+mn-cs"/>
              <a:sym typeface="Gill Sans" panose="020B0502020104020203" pitchFamily="34" charset="-79"/>
            </a:endParaRPr>
          </a:p>
          <a:p>
            <a:pPr marL="800100" marR="0" lvl="1" indent="-342900" algn="l" defTabSz="914400" rtl="0" eaLnBrk="0" fontAlgn="auto" latinLnBrk="0" hangingPunct="0">
              <a:lnSpc>
                <a:spcPct val="100000"/>
              </a:lnSpc>
              <a:spcBef>
                <a:spcPct val="0"/>
              </a:spcBef>
              <a:spcAft>
                <a:spcPct val="0"/>
              </a:spcAft>
              <a:buClr>
                <a:schemeClr val="tx1">
                  <a:lumMod val="65000"/>
                </a:schemeClr>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FFFFFF">
                    <a:lumMod val="85000"/>
                  </a:srgbClr>
                </a:solidFill>
                <a:effectLst/>
                <a:uLnTx/>
                <a:uFillTx/>
                <a:latin typeface="+mn-lt"/>
                <a:ea typeface="ヒラギノ角ゴ ProN W3" panose="020B0300000000000000" pitchFamily="34" charset="-128"/>
                <a:cs typeface="+mn-cs"/>
                <a:sym typeface="Gill Sans" panose="020B0502020104020203" pitchFamily="34" charset="-79"/>
              </a:rPr>
              <a:t>Options to manage student enrollment/employment changes will include requiring students to reimburse pre-paid tuition on a pro-rata basis or using department funds to cover cost differences.</a:t>
            </a:r>
          </a:p>
          <a:p>
            <a:pPr marL="1200150" marR="0" lvl="2" indent="-285750" algn="l" defTabSz="914400" rtl="0" eaLnBrk="0" fontAlgn="auto" latinLnBrk="0" hangingPunct="0">
              <a:lnSpc>
                <a:spcPct val="100000"/>
              </a:lnSpc>
              <a:spcBef>
                <a:spcPct val="0"/>
              </a:spcBef>
              <a:spcAft>
                <a:spcPct val="0"/>
              </a:spcAft>
              <a:buClr>
                <a:schemeClr val="tx1">
                  <a:lumMod val="65000"/>
                </a:schemeClr>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lumMod val="85000"/>
                  </a:srgbClr>
                </a:solidFill>
                <a:effectLst/>
                <a:uLnTx/>
                <a:uFillTx/>
                <a:latin typeface="+mn-lt"/>
                <a:ea typeface="ヒラギノ角ゴ ProN W3" panose="020B0300000000000000" pitchFamily="34" charset="-128"/>
                <a:cs typeface="+mn-cs"/>
                <a:sym typeface="Gill Sans" panose="020B0502020104020203" pitchFamily="34" charset="-79"/>
              </a:rPr>
              <a:t>If there are no department funds to cover the pro-rata tuition remission, if eligible, the student’s tuition benefit record will be updated to traditional tuition benefits.  </a:t>
            </a:r>
          </a:p>
          <a:p>
            <a:pPr marL="1200150" lvl="2" indent="-285750" fontAlgn="auto">
              <a:buClr>
                <a:schemeClr val="tx1">
                  <a:lumMod val="65000"/>
                </a:schemeClr>
              </a:buClr>
              <a:buFont typeface="Arial" panose="020B0604020202020204" pitchFamily="34" charset="0"/>
              <a:buChar char="•"/>
              <a:defRPr/>
            </a:pPr>
            <a:r>
              <a:rPr kumimoji="0" lang="en-US" sz="2000" b="1" i="0" u="none" strike="noStrike" kern="1200" cap="none" spc="0" normalizeH="0" baseline="0" noProof="0" dirty="0">
                <a:ln>
                  <a:noFill/>
                </a:ln>
                <a:solidFill>
                  <a:srgbClr val="FFFFFF">
                    <a:lumMod val="85000"/>
                  </a:srgbClr>
                </a:solidFill>
                <a:effectLst/>
                <a:uLnTx/>
                <a:uFillTx/>
                <a:latin typeface="+mn-lt"/>
                <a:ea typeface="ヒラギノ角ゴ ProN W3" panose="020B0300000000000000" pitchFamily="34" charset="-128"/>
                <a:cs typeface="+mn-cs"/>
                <a:sym typeface="Gill Sans" panose="020B0502020104020203" pitchFamily="34" charset="-79"/>
              </a:rPr>
              <a:t>A journal entry or cost transfer must be processed to reallocate the unallowable tuition remission from the sponsored award</a:t>
            </a:r>
          </a:p>
          <a:p>
            <a:pPr marL="1200150" marR="0" lvl="2" indent="-285750" algn="l" defTabSz="914400" rtl="0" eaLnBrk="0" fontAlgn="auto" latinLnBrk="0" hangingPunct="0">
              <a:lnSpc>
                <a:spcPct val="100000"/>
              </a:lnSpc>
              <a:spcBef>
                <a:spcPct val="0"/>
              </a:spcBef>
              <a:spcAft>
                <a:spcPct val="0"/>
              </a:spcAft>
              <a:buClr>
                <a:schemeClr val="tx1">
                  <a:lumMod val="65000"/>
                </a:schemeClr>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FFFFFF">
                    <a:lumMod val="85000"/>
                  </a:srgbClr>
                </a:solidFill>
                <a:effectLst/>
                <a:uLnTx/>
                <a:uFillTx/>
                <a:latin typeface="+mn-lt"/>
                <a:ea typeface="ヒラギノ角ゴ ProN W3" panose="020B0300000000000000" pitchFamily="34" charset="-128"/>
                <a:cs typeface="+mn-cs"/>
                <a:sym typeface="Gill Sans" panose="020B0502020104020203" pitchFamily="34" charset="-79"/>
              </a:rPr>
              <a:t>If not eligible, the student will lose their benefit. </a:t>
            </a:r>
          </a:p>
          <a:p>
            <a:pPr fontAlgn="auto">
              <a:buClr>
                <a:schemeClr val="tx1">
                  <a:lumMod val="65000"/>
                </a:schemeClr>
              </a:buClr>
              <a:defRPr/>
            </a:pPr>
            <a:endParaRPr kumimoji="0" lang="en-US" sz="2400" b="1" i="0" u="none" strike="noStrike" kern="1200" cap="none" spc="0" normalizeH="0" baseline="0" noProof="0" dirty="0">
              <a:ln>
                <a:noFill/>
              </a:ln>
              <a:solidFill>
                <a:srgbClr val="FFFFFF">
                  <a:lumMod val="85000"/>
                </a:srgbClr>
              </a:solidFill>
              <a:effectLst/>
              <a:uLnTx/>
              <a:uFillTx/>
              <a:latin typeface="+mn-lt"/>
              <a:ea typeface="ヒラギノ角ゴ ProN W3" panose="020B0300000000000000" pitchFamily="34" charset="-128"/>
              <a:cs typeface="+mn-cs"/>
              <a:sym typeface="Gill Sans" panose="020B0502020104020203" pitchFamily="34" charset="-79"/>
            </a:endParaRPr>
          </a:p>
          <a:p>
            <a:pPr fontAlgn="auto">
              <a:buClr>
                <a:schemeClr val="tx1">
                  <a:lumMod val="65000"/>
                </a:schemeClr>
              </a:buClr>
              <a:defRPr/>
            </a:pPr>
            <a:endParaRPr kumimoji="0" lang="en-US" sz="1800" b="1" i="0" u="none" strike="noStrike" kern="1200" cap="none" spc="0" normalizeH="0" baseline="0" noProof="0" dirty="0">
              <a:ln>
                <a:noFill/>
              </a:ln>
              <a:solidFill>
                <a:srgbClr val="FFFFFF">
                  <a:lumMod val="85000"/>
                </a:srgbClr>
              </a:solidFill>
              <a:effectLst/>
              <a:uLnTx/>
              <a:uFillTx/>
              <a:latin typeface="+mn-lt"/>
              <a:ea typeface="ヒラギノ角ゴ ProN W3" panose="020B0300000000000000" pitchFamily="34" charset="-128"/>
              <a:cs typeface="+mn-cs"/>
              <a:sym typeface="Gill Sans" panose="020B0502020104020203" pitchFamily="34" charset="-79"/>
            </a:endParaRPr>
          </a:p>
        </p:txBody>
      </p:sp>
      <p:sp>
        <p:nvSpPr>
          <p:cNvPr id="4" name="Title 1">
            <a:extLst>
              <a:ext uri="{FF2B5EF4-FFF2-40B4-BE49-F238E27FC236}">
                <a16:creationId xmlns:a16="http://schemas.microsoft.com/office/drawing/2014/main" id="{8A6346CA-C323-2B35-3BFC-449115A6C3BE}"/>
              </a:ext>
            </a:extLst>
          </p:cNvPr>
          <p:cNvSpPr txBox="1">
            <a:spLocks/>
          </p:cNvSpPr>
          <p:nvPr/>
        </p:nvSpPr>
        <p:spPr>
          <a:xfrm>
            <a:off x="101600" y="1157158"/>
            <a:ext cx="11217275" cy="1205042"/>
          </a:xfrm>
          <a:prstGeom prst="rect">
            <a:avLst/>
          </a:prstGeom>
        </p:spPr>
        <p:txBody>
          <a:bodyPr/>
          <a:lst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l"/>
            <a:r>
              <a:rPr lang="en-US" sz="5400" dirty="0"/>
              <a:t>XTBP – Sponsored Projects</a:t>
            </a:r>
          </a:p>
        </p:txBody>
      </p:sp>
    </p:spTree>
    <p:extLst>
      <p:ext uri="{BB962C8B-B14F-4D97-AF65-F5344CB8AC3E}">
        <p14:creationId xmlns:p14="http://schemas.microsoft.com/office/powerpoint/2010/main" val="258397016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A945F0-140D-67B6-5A41-0AFB90E34CE1}"/>
              </a:ext>
            </a:extLst>
          </p:cNvPr>
          <p:cNvSpPr txBox="1"/>
          <p:nvPr/>
        </p:nvSpPr>
        <p:spPr>
          <a:xfrm>
            <a:off x="254000" y="3200400"/>
            <a:ext cx="12039600" cy="4093428"/>
          </a:xfrm>
          <a:prstGeom prst="rect">
            <a:avLst/>
          </a:prstGeom>
          <a:noFill/>
        </p:spPr>
        <p:txBody>
          <a:bodyPr wrap="square">
            <a:spAutoFit/>
          </a:bodyPr>
          <a:lstStyle/>
          <a:p>
            <a:pPr fontAlgn="auto">
              <a:buClr>
                <a:schemeClr val="tx1">
                  <a:lumMod val="65000"/>
                </a:schemeClr>
              </a:buClr>
              <a:defRPr/>
            </a:pPr>
            <a:endParaRPr kumimoji="0" lang="en-US" sz="2400" b="1" i="0" u="none" strike="noStrike" kern="1200" cap="none" spc="0" normalizeH="0" baseline="0" noProof="0" dirty="0">
              <a:ln>
                <a:noFill/>
              </a:ln>
              <a:solidFill>
                <a:srgbClr val="FFFFFF">
                  <a:lumMod val="85000"/>
                </a:srgbClr>
              </a:solidFill>
              <a:effectLst/>
              <a:uLnTx/>
              <a:uFillTx/>
              <a:latin typeface="+mn-lt"/>
              <a:ea typeface="ヒラギノ角ゴ ProN W3" panose="020B0300000000000000" pitchFamily="34" charset="-128"/>
              <a:cs typeface="+mn-cs"/>
              <a:sym typeface="Gill Sans" panose="020B0502020104020203" pitchFamily="34" charset="-79"/>
            </a:endParaRPr>
          </a:p>
          <a:p>
            <a:pPr marL="285750" indent="-285750" fontAlgn="auto">
              <a:buClr>
                <a:schemeClr val="tx1">
                  <a:lumMod val="65000"/>
                </a:schemeClr>
              </a:buClr>
              <a:buFont typeface="Arial" panose="020B0604020202020204" pitchFamily="34" charset="0"/>
              <a:buChar char="•"/>
              <a:defRPr/>
            </a:pPr>
            <a:r>
              <a:rPr kumimoji="0" lang="en-US" sz="3200" b="1" i="0" u="none" strike="noStrike" kern="1200" cap="none" spc="0" normalizeH="0" baseline="0" noProof="0" dirty="0">
                <a:ln>
                  <a:noFill/>
                </a:ln>
                <a:solidFill>
                  <a:srgbClr val="FFFFFF">
                    <a:lumMod val="85000"/>
                  </a:srgbClr>
                </a:solidFill>
                <a:effectLst/>
                <a:uLnTx/>
                <a:uFillTx/>
                <a:latin typeface="+mn-lt"/>
                <a:ea typeface="ヒラギノ角ゴ ProN W3" panose="020B0300000000000000" pitchFamily="34" charset="-128"/>
                <a:cs typeface="+mn-cs"/>
                <a:sym typeface="Gill Sans" panose="020B0502020104020203" pitchFamily="34" charset="-79"/>
              </a:rPr>
              <a:t>Tuition Cap</a:t>
            </a:r>
          </a:p>
          <a:p>
            <a:pPr fontAlgn="auto">
              <a:buClr>
                <a:schemeClr val="tx1">
                  <a:lumMod val="65000"/>
                </a:schemeClr>
              </a:buClr>
              <a:defRPr/>
            </a:pPr>
            <a:endParaRPr kumimoji="0" lang="en-US" sz="2800" b="1" i="0" u="none" strike="noStrike" kern="1200" cap="none" spc="0" normalizeH="0" baseline="0" noProof="0" dirty="0">
              <a:ln>
                <a:noFill/>
              </a:ln>
              <a:solidFill>
                <a:srgbClr val="FFFFFF">
                  <a:lumMod val="85000"/>
                </a:srgbClr>
              </a:solidFill>
              <a:effectLst/>
              <a:uLnTx/>
              <a:uFillTx/>
              <a:latin typeface="+mn-lt"/>
              <a:ea typeface="ヒラギノ角ゴ ProN W3" panose="020B0300000000000000" pitchFamily="34" charset="-128"/>
              <a:cs typeface="+mn-cs"/>
              <a:sym typeface="Gill Sans" panose="020B0502020104020203" pitchFamily="34" charset="-79"/>
            </a:endParaRPr>
          </a:p>
          <a:p>
            <a:pPr marL="742950" lvl="1" indent="-285750" fontAlgn="auto">
              <a:buClr>
                <a:schemeClr val="tx1">
                  <a:lumMod val="65000"/>
                </a:schemeClr>
              </a:buClr>
              <a:buFont typeface="Arial" panose="020B0604020202020204" pitchFamily="34" charset="0"/>
              <a:buChar char="•"/>
              <a:defRPr/>
            </a:pPr>
            <a:r>
              <a:rPr kumimoji="0" lang="en-US" sz="2800" b="1" i="0" u="none" strike="noStrike" kern="1200" cap="none" spc="0" normalizeH="0" baseline="0" noProof="0" dirty="0">
                <a:ln>
                  <a:noFill/>
                </a:ln>
                <a:solidFill>
                  <a:srgbClr val="FFFFFF">
                    <a:lumMod val="85000"/>
                  </a:srgbClr>
                </a:solidFill>
                <a:effectLst/>
                <a:uLnTx/>
                <a:uFillTx/>
                <a:latin typeface="+mn-lt"/>
                <a:ea typeface="ヒラギノ角ゴ ProN W3" panose="020B0300000000000000" pitchFamily="34" charset="-128"/>
                <a:cs typeface="+mn-cs"/>
                <a:sym typeface="Gill Sans" panose="020B0502020104020203" pitchFamily="34" charset="-79"/>
              </a:rPr>
              <a:t>As more </a:t>
            </a:r>
            <a:r>
              <a:rPr lang="en-US" sz="2800" b="1" dirty="0">
                <a:solidFill>
                  <a:srgbClr val="FFFFFF">
                    <a:lumMod val="85000"/>
                  </a:srgbClr>
                </a:solidFill>
                <a:latin typeface="+mn-lt"/>
              </a:rPr>
              <a:t>sponsored awards include tuition costs, please keep in mind:</a:t>
            </a:r>
          </a:p>
          <a:p>
            <a:pPr marL="1200150" lvl="2" indent="-285750" fontAlgn="auto">
              <a:buClr>
                <a:schemeClr val="tx1">
                  <a:lumMod val="65000"/>
                </a:schemeClr>
              </a:buClr>
              <a:buFont typeface="Arial" panose="020B0604020202020204" pitchFamily="34" charset="0"/>
              <a:buChar char="•"/>
              <a:defRPr/>
            </a:pPr>
            <a:r>
              <a:rPr kumimoji="0" lang="en-US" sz="2400" b="1" i="0" u="none" strike="noStrike" kern="1200" cap="none" spc="0" normalizeH="0" baseline="0" noProof="0" dirty="0">
                <a:ln>
                  <a:noFill/>
                </a:ln>
                <a:solidFill>
                  <a:srgbClr val="FFFFFF">
                    <a:lumMod val="85000"/>
                  </a:srgbClr>
                </a:solidFill>
                <a:effectLst/>
                <a:uLnTx/>
                <a:uFillTx/>
                <a:latin typeface="+mn-lt"/>
                <a:ea typeface="ヒラギノ角ゴ ProN W3" panose="020B0300000000000000" pitchFamily="34" charset="-128"/>
                <a:cs typeface="+mn-cs"/>
                <a:sym typeface="Gill Sans" panose="020B0502020104020203" pitchFamily="34" charset="-79"/>
              </a:rPr>
              <a:t>A graduate student’s “compensation” is an aggregate total of salary/stipend, benefits, and tuition.  This compensation total may not exceed the NIH’s postdoc stipend level for 0 years of experience.</a:t>
            </a:r>
          </a:p>
          <a:p>
            <a:pPr marL="1200150" lvl="2" indent="-285750" fontAlgn="auto">
              <a:buClr>
                <a:schemeClr val="tx1">
                  <a:lumMod val="65000"/>
                </a:schemeClr>
              </a:buClr>
              <a:buFont typeface="Arial" panose="020B0604020202020204" pitchFamily="34" charset="0"/>
              <a:buChar char="•"/>
              <a:defRPr/>
            </a:pPr>
            <a:r>
              <a:rPr kumimoji="0" lang="en-US" sz="2400" b="1" i="0" u="none" strike="noStrike" kern="1200" cap="none" spc="0" normalizeH="0" baseline="0" noProof="0" dirty="0">
                <a:ln>
                  <a:noFill/>
                </a:ln>
                <a:solidFill>
                  <a:srgbClr val="FFFFFF">
                    <a:lumMod val="85000"/>
                  </a:srgbClr>
                </a:solidFill>
                <a:effectLst/>
                <a:uLnTx/>
                <a:uFillTx/>
                <a:latin typeface="+mn-lt"/>
                <a:ea typeface="ヒラギノ角ゴ ProN W3" panose="020B0300000000000000" pitchFamily="34" charset="-128"/>
                <a:cs typeface="+mn-cs"/>
                <a:sym typeface="Gill Sans" panose="020B0502020104020203" pitchFamily="34" charset="-79"/>
              </a:rPr>
              <a:t>Please work with your Grants &amp; Contracts Accounting team if you have any questions.</a:t>
            </a:r>
          </a:p>
        </p:txBody>
      </p:sp>
      <p:sp>
        <p:nvSpPr>
          <p:cNvPr id="4" name="Title 1">
            <a:extLst>
              <a:ext uri="{FF2B5EF4-FFF2-40B4-BE49-F238E27FC236}">
                <a16:creationId xmlns:a16="http://schemas.microsoft.com/office/drawing/2014/main" id="{8A6346CA-C323-2B35-3BFC-449115A6C3BE}"/>
              </a:ext>
            </a:extLst>
          </p:cNvPr>
          <p:cNvSpPr txBox="1">
            <a:spLocks/>
          </p:cNvSpPr>
          <p:nvPr/>
        </p:nvSpPr>
        <p:spPr>
          <a:xfrm>
            <a:off x="101600" y="1447800"/>
            <a:ext cx="11217275" cy="1205042"/>
          </a:xfrm>
          <a:prstGeom prst="rect">
            <a:avLst/>
          </a:prstGeom>
        </p:spPr>
        <p:txBody>
          <a:bodyPr/>
          <a:lst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l"/>
            <a:r>
              <a:rPr lang="en-US" sz="5400" dirty="0"/>
              <a:t>XTBP – Sponsored Projects</a:t>
            </a:r>
          </a:p>
        </p:txBody>
      </p:sp>
    </p:spTree>
    <p:extLst>
      <p:ext uri="{BB962C8B-B14F-4D97-AF65-F5344CB8AC3E}">
        <p14:creationId xmlns:p14="http://schemas.microsoft.com/office/powerpoint/2010/main" val="21640440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4C78F7-FEDB-D6BC-6913-2AE48A6FE5D1}"/>
              </a:ext>
            </a:extLst>
          </p:cNvPr>
          <p:cNvPicPr>
            <a:picLocks noChangeAspect="1"/>
          </p:cNvPicPr>
          <p:nvPr/>
        </p:nvPicPr>
        <p:blipFill>
          <a:blip r:embed="rId3"/>
          <a:stretch>
            <a:fillRect/>
          </a:stretch>
        </p:blipFill>
        <p:spPr>
          <a:xfrm>
            <a:off x="544459" y="2362200"/>
            <a:ext cx="11915882" cy="7239000"/>
          </a:xfrm>
          <a:prstGeom prst="rect">
            <a:avLst/>
          </a:prstGeom>
        </p:spPr>
      </p:pic>
      <p:sp>
        <p:nvSpPr>
          <p:cNvPr id="4" name="Title 1">
            <a:extLst>
              <a:ext uri="{FF2B5EF4-FFF2-40B4-BE49-F238E27FC236}">
                <a16:creationId xmlns:a16="http://schemas.microsoft.com/office/drawing/2014/main" id="{199F40A2-B495-F533-9708-59226B4B213C}"/>
              </a:ext>
            </a:extLst>
          </p:cNvPr>
          <p:cNvSpPr txBox="1">
            <a:spLocks/>
          </p:cNvSpPr>
          <p:nvPr/>
        </p:nvSpPr>
        <p:spPr>
          <a:xfrm>
            <a:off x="108857" y="1008743"/>
            <a:ext cx="11217275" cy="1205042"/>
          </a:xfrm>
          <a:prstGeom prst="rect">
            <a:avLst/>
          </a:prstGeom>
        </p:spPr>
        <p:txBody>
          <a:bodyPr/>
          <a:lst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l"/>
            <a:r>
              <a:rPr lang="en-US" sz="5400" dirty="0"/>
              <a:t>XTBP – Flowchart</a:t>
            </a:r>
          </a:p>
        </p:txBody>
      </p:sp>
    </p:spTree>
    <p:extLst>
      <p:ext uri="{BB962C8B-B14F-4D97-AF65-F5344CB8AC3E}">
        <p14:creationId xmlns:p14="http://schemas.microsoft.com/office/powerpoint/2010/main" val="350379558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5E28D3-AEAE-B32F-3EAA-9DD35F35BF34}"/>
              </a:ext>
            </a:extLst>
          </p:cNvPr>
          <p:cNvSpPr txBox="1">
            <a:spLocks/>
          </p:cNvSpPr>
          <p:nvPr/>
        </p:nvSpPr>
        <p:spPr>
          <a:xfrm>
            <a:off x="177800" y="155255"/>
            <a:ext cx="11217275" cy="1205042"/>
          </a:xfrm>
          <a:prstGeom prst="rect">
            <a:avLst/>
          </a:prstGeom>
        </p:spPr>
        <p:txBody>
          <a:bodyPr/>
          <a:lst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l"/>
            <a:r>
              <a:rPr lang="en-US" sz="5400" dirty="0"/>
              <a:t>XTBP – Flowchart</a:t>
            </a:r>
          </a:p>
        </p:txBody>
      </p:sp>
      <p:pic>
        <p:nvPicPr>
          <p:cNvPr id="7" name="Picture 6">
            <a:extLst>
              <a:ext uri="{FF2B5EF4-FFF2-40B4-BE49-F238E27FC236}">
                <a16:creationId xmlns:a16="http://schemas.microsoft.com/office/drawing/2014/main" id="{E570F60C-30C9-296C-2C12-E2B237485AC9}"/>
              </a:ext>
            </a:extLst>
          </p:cNvPr>
          <p:cNvPicPr>
            <a:picLocks noChangeAspect="1"/>
          </p:cNvPicPr>
          <p:nvPr/>
        </p:nvPicPr>
        <p:blipFill>
          <a:blip r:embed="rId3"/>
          <a:stretch>
            <a:fillRect/>
          </a:stretch>
        </p:blipFill>
        <p:spPr>
          <a:xfrm>
            <a:off x="1194594" y="1392954"/>
            <a:ext cx="10615612" cy="7980771"/>
          </a:xfrm>
          <a:prstGeom prst="rect">
            <a:avLst/>
          </a:prstGeom>
        </p:spPr>
      </p:pic>
    </p:spTree>
    <p:extLst>
      <p:ext uri="{BB962C8B-B14F-4D97-AF65-F5344CB8AC3E}">
        <p14:creationId xmlns:p14="http://schemas.microsoft.com/office/powerpoint/2010/main" val="308682634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02DF-A241-C8E3-8C31-BEB6E0420866}"/>
              </a:ext>
            </a:extLst>
          </p:cNvPr>
          <p:cNvSpPr>
            <a:spLocks noGrp="1"/>
          </p:cNvSpPr>
          <p:nvPr>
            <p:ph type="title"/>
          </p:nvPr>
        </p:nvSpPr>
        <p:spPr>
          <a:xfrm>
            <a:off x="482600" y="908755"/>
            <a:ext cx="11217275" cy="1109663"/>
          </a:xfrm>
        </p:spPr>
        <p:txBody>
          <a:bodyPr/>
          <a:lstStyle/>
          <a:p>
            <a:r>
              <a:rPr lang="en-US" sz="5400" dirty="0"/>
              <a:t>XTBP – When to use xTBP</a:t>
            </a:r>
          </a:p>
        </p:txBody>
      </p:sp>
      <p:sp>
        <p:nvSpPr>
          <p:cNvPr id="3" name="Text Placeholder 2">
            <a:extLst>
              <a:ext uri="{FF2B5EF4-FFF2-40B4-BE49-F238E27FC236}">
                <a16:creationId xmlns:a16="http://schemas.microsoft.com/office/drawing/2014/main" id="{96A4B48B-62D2-016C-C41B-4BCD6AF61886}"/>
              </a:ext>
            </a:extLst>
          </p:cNvPr>
          <p:cNvSpPr>
            <a:spLocks noGrp="1"/>
          </p:cNvSpPr>
          <p:nvPr>
            <p:ph type="body" idx="1"/>
          </p:nvPr>
        </p:nvSpPr>
        <p:spPr>
          <a:xfrm>
            <a:off x="406400" y="2390775"/>
            <a:ext cx="5502275" cy="1171575"/>
          </a:xfrm>
        </p:spPr>
        <p:txBody>
          <a:bodyPr/>
          <a:lstStyle/>
          <a:p>
            <a:r>
              <a:rPr lang="en-US" sz="3200" dirty="0"/>
              <a:t>100% XTBP Charged to Project/Activity</a:t>
            </a:r>
          </a:p>
        </p:txBody>
      </p:sp>
      <p:sp>
        <p:nvSpPr>
          <p:cNvPr id="4" name="Content Placeholder 3">
            <a:extLst>
              <a:ext uri="{FF2B5EF4-FFF2-40B4-BE49-F238E27FC236}">
                <a16:creationId xmlns:a16="http://schemas.microsoft.com/office/drawing/2014/main" id="{1A74D50F-9A64-54D4-99BE-5BFC249260C7}"/>
              </a:ext>
            </a:extLst>
          </p:cNvPr>
          <p:cNvSpPr>
            <a:spLocks noGrp="1"/>
          </p:cNvSpPr>
          <p:nvPr>
            <p:ph sz="half" idx="2"/>
          </p:nvPr>
        </p:nvSpPr>
        <p:spPr>
          <a:xfrm>
            <a:off x="493889" y="3903662"/>
            <a:ext cx="5502275" cy="5240338"/>
          </a:xfrm>
        </p:spPr>
        <p:txBody>
          <a:bodyPr/>
          <a:lstStyle/>
          <a:p>
            <a:pPr marL="571500" indent="-571500" algn="l">
              <a:buFont typeface="Arial" panose="020B0604020202020204" pitchFamily="34" charset="0"/>
              <a:buChar char="•"/>
            </a:pPr>
            <a:r>
              <a:rPr lang="en-US" sz="2800" dirty="0"/>
              <a:t>The student is eligible for XTBP</a:t>
            </a:r>
          </a:p>
          <a:p>
            <a:pPr marL="571500" indent="-571500" algn="l">
              <a:buFont typeface="Arial" panose="020B0604020202020204" pitchFamily="34" charset="0"/>
              <a:buChar char="•"/>
            </a:pPr>
            <a:r>
              <a:rPr lang="en-US" sz="2800" dirty="0"/>
              <a:t>Select the extended box found in the TB portal</a:t>
            </a:r>
          </a:p>
          <a:p>
            <a:pPr marL="571500" indent="-571500" algn="l">
              <a:buFont typeface="Arial" panose="020B0604020202020204" pitchFamily="34" charset="0"/>
              <a:buChar char="•"/>
            </a:pPr>
            <a:endParaRPr lang="en-US" sz="2800" dirty="0"/>
          </a:p>
          <a:p>
            <a:pPr marL="571500" indent="-571500" algn="l">
              <a:buFont typeface="Arial" panose="020B0604020202020204" pitchFamily="34" charset="0"/>
              <a:buChar char="•"/>
            </a:pPr>
            <a:endParaRPr lang="en-US" sz="2800" dirty="0"/>
          </a:p>
          <a:p>
            <a:pPr marL="571500" indent="-571500" algn="l">
              <a:buFont typeface="Arial" panose="020B0604020202020204" pitchFamily="34" charset="0"/>
              <a:buChar char="•"/>
            </a:pPr>
            <a:endParaRPr lang="en-US" sz="2800" dirty="0"/>
          </a:p>
          <a:p>
            <a:pPr marL="571500" indent="-571500" algn="l">
              <a:buFont typeface="Arial" panose="020B0604020202020204" pitchFamily="34" charset="0"/>
              <a:buChar char="•"/>
            </a:pPr>
            <a:endParaRPr lang="en-US" sz="2800" dirty="0"/>
          </a:p>
          <a:p>
            <a:pPr marL="571500" indent="-571500" algn="l">
              <a:buFont typeface="Arial" panose="020B0604020202020204" pitchFamily="34" charset="0"/>
              <a:buChar char="•"/>
            </a:pPr>
            <a:endParaRPr lang="en-US" sz="2800" dirty="0"/>
          </a:p>
          <a:p>
            <a:pPr marL="571500" indent="-571500" algn="l">
              <a:buFont typeface="Arial" panose="020B0604020202020204" pitchFamily="34" charset="0"/>
              <a:buChar char="•"/>
            </a:pPr>
            <a:r>
              <a:rPr lang="en-US" sz="2800" dirty="0"/>
              <a:t>Chartfield section will appear</a:t>
            </a:r>
          </a:p>
          <a:p>
            <a:pPr marL="571500" lvl="4" indent="-571500" algn="l">
              <a:buFont typeface="Arial" panose="020B0604020202020204" pitchFamily="34" charset="0"/>
              <a:buChar char="•"/>
            </a:pPr>
            <a:r>
              <a:rPr lang="en-US" sz="2800" dirty="0"/>
              <a:t>Pre-populated with BU and Account</a:t>
            </a:r>
          </a:p>
        </p:txBody>
      </p:sp>
      <p:sp>
        <p:nvSpPr>
          <p:cNvPr id="5" name="Text Placeholder 4">
            <a:extLst>
              <a:ext uri="{FF2B5EF4-FFF2-40B4-BE49-F238E27FC236}">
                <a16:creationId xmlns:a16="http://schemas.microsoft.com/office/drawing/2014/main" id="{7F8DC40C-C976-1D17-5784-0F95E34D4031}"/>
              </a:ext>
            </a:extLst>
          </p:cNvPr>
          <p:cNvSpPr>
            <a:spLocks noGrp="1"/>
          </p:cNvSpPr>
          <p:nvPr>
            <p:ph type="body" sz="quarter" idx="3"/>
          </p:nvPr>
        </p:nvSpPr>
        <p:spPr>
          <a:xfrm>
            <a:off x="6997701" y="2390775"/>
            <a:ext cx="5529262" cy="1171575"/>
          </a:xfrm>
        </p:spPr>
        <p:txBody>
          <a:bodyPr/>
          <a:lstStyle/>
          <a:p>
            <a:r>
              <a:rPr lang="en-US" sz="3200" dirty="0"/>
              <a:t>Less than 100% XTBP charged to Project/Activity</a:t>
            </a:r>
          </a:p>
        </p:txBody>
      </p:sp>
      <p:sp>
        <p:nvSpPr>
          <p:cNvPr id="6" name="Content Placeholder 5">
            <a:extLst>
              <a:ext uri="{FF2B5EF4-FFF2-40B4-BE49-F238E27FC236}">
                <a16:creationId xmlns:a16="http://schemas.microsoft.com/office/drawing/2014/main" id="{A8117A61-0DD5-E778-F16D-54F14D446489}"/>
              </a:ext>
            </a:extLst>
          </p:cNvPr>
          <p:cNvSpPr>
            <a:spLocks noGrp="1"/>
          </p:cNvSpPr>
          <p:nvPr>
            <p:ph sz="quarter" idx="4"/>
          </p:nvPr>
        </p:nvSpPr>
        <p:spPr>
          <a:xfrm>
            <a:off x="6989234" y="3963635"/>
            <a:ext cx="5529262" cy="5240338"/>
          </a:xfrm>
        </p:spPr>
        <p:txBody>
          <a:bodyPr/>
          <a:lstStyle/>
          <a:p>
            <a:pPr marL="457200" indent="-457200" algn="l">
              <a:buFont typeface="Arial" panose="020B0604020202020204" pitchFamily="34" charset="0"/>
              <a:buChar char="•"/>
            </a:pPr>
            <a:r>
              <a:rPr lang="en-US" sz="2800" dirty="0"/>
              <a:t>The student is not Eligible for XTPB</a:t>
            </a:r>
          </a:p>
          <a:p>
            <a:pPr marL="457200" indent="-457200" algn="l">
              <a:buFont typeface="Arial" panose="020B0604020202020204" pitchFamily="34" charset="0"/>
              <a:buChar char="•"/>
            </a:pPr>
            <a:r>
              <a:rPr lang="en-US" sz="2800" dirty="0"/>
              <a:t>The student will be entered into the TBP portal as a traditional student</a:t>
            </a:r>
          </a:p>
          <a:p>
            <a:pPr marL="457200" indent="-457200" algn="l">
              <a:buFont typeface="Arial" panose="020B0604020202020204" pitchFamily="34" charset="0"/>
              <a:buChar char="•"/>
            </a:pPr>
            <a:r>
              <a:rPr lang="en-US" sz="2800" dirty="0"/>
              <a:t>Contact </a:t>
            </a:r>
            <a:r>
              <a:rPr lang="en-US" sz="2400" dirty="0">
                <a:hlinkClick r:id="rId3"/>
              </a:rPr>
              <a:t>tuitionbenefit@gradschool.edu</a:t>
            </a:r>
            <a:r>
              <a:rPr lang="en-US" sz="2400" dirty="0"/>
              <a:t> </a:t>
            </a:r>
            <a:endParaRPr lang="en-US" sz="2800" dirty="0"/>
          </a:p>
          <a:p>
            <a:pPr marL="457200" indent="-457200" algn="l">
              <a:buFont typeface="Arial" panose="020B0604020202020204" pitchFamily="34" charset="0"/>
              <a:buChar char="•"/>
            </a:pPr>
            <a:r>
              <a:rPr lang="en-US" sz="2800" dirty="0"/>
              <a:t>Let us know the % or $ of tuition that can be charged to the project/activity</a:t>
            </a:r>
          </a:p>
        </p:txBody>
      </p:sp>
      <p:pic>
        <p:nvPicPr>
          <p:cNvPr id="7" name="Picture 6">
            <a:extLst>
              <a:ext uri="{FF2B5EF4-FFF2-40B4-BE49-F238E27FC236}">
                <a16:creationId xmlns:a16="http://schemas.microsoft.com/office/drawing/2014/main" id="{3CA1A4FA-9169-1405-2BA0-A063866F8ADB}"/>
              </a:ext>
            </a:extLst>
          </p:cNvPr>
          <p:cNvPicPr/>
          <p:nvPr/>
        </p:nvPicPr>
        <p:blipFill>
          <a:blip r:embed="rId4"/>
          <a:stretch>
            <a:fillRect/>
          </a:stretch>
        </p:blipFill>
        <p:spPr>
          <a:xfrm>
            <a:off x="711200" y="6248400"/>
            <a:ext cx="4639736" cy="937732"/>
          </a:xfrm>
          <a:prstGeom prst="rect">
            <a:avLst/>
          </a:prstGeom>
        </p:spPr>
      </p:pic>
      <p:cxnSp>
        <p:nvCxnSpPr>
          <p:cNvPr id="9" name="Straight Connector 8">
            <a:extLst>
              <a:ext uri="{FF2B5EF4-FFF2-40B4-BE49-F238E27FC236}">
                <a16:creationId xmlns:a16="http://schemas.microsoft.com/office/drawing/2014/main" id="{82F4D947-1DE9-8B7C-9CAC-98558F79233D}"/>
              </a:ext>
            </a:extLst>
          </p:cNvPr>
          <p:cNvCxnSpPr>
            <a:cxnSpLocks/>
          </p:cNvCxnSpPr>
          <p:nvPr/>
        </p:nvCxnSpPr>
        <p:spPr bwMode="auto">
          <a:xfrm>
            <a:off x="6350000" y="2514600"/>
            <a:ext cx="0" cy="6629400"/>
          </a:xfrm>
          <a:prstGeom prst="line">
            <a:avLst/>
          </a:prstGeom>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3471578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A6CA8A5B-533F-0C57-D7D2-4B24E20A35C1}"/>
              </a:ext>
            </a:extLst>
          </p:cNvPr>
          <p:cNvGrpSpPr/>
          <p:nvPr/>
        </p:nvGrpSpPr>
        <p:grpSpPr>
          <a:xfrm>
            <a:off x="635000" y="4381787"/>
            <a:ext cx="11692892" cy="3383411"/>
            <a:chOff x="635000" y="4381787"/>
            <a:chExt cx="11692892" cy="3383411"/>
          </a:xfrm>
        </p:grpSpPr>
        <p:cxnSp>
          <p:nvCxnSpPr>
            <p:cNvPr id="2" name="Straight Connector 1">
              <a:extLst>
                <a:ext uri="{FF2B5EF4-FFF2-40B4-BE49-F238E27FC236}">
                  <a16:creationId xmlns:a16="http://schemas.microsoft.com/office/drawing/2014/main" id="{175E14B7-DBAD-742B-6F7B-1761011EF548}"/>
                </a:ext>
              </a:extLst>
            </p:cNvPr>
            <p:cNvCxnSpPr>
              <a:cxnSpLocks/>
            </p:cNvCxnSpPr>
            <p:nvPr/>
          </p:nvCxnSpPr>
          <p:spPr>
            <a:xfrm flipV="1">
              <a:off x="635000" y="6705600"/>
              <a:ext cx="11459208" cy="29995"/>
            </a:xfrm>
            <a:prstGeom prst="line">
              <a:avLst/>
            </a:prstGeom>
            <a:noFill/>
            <a:ln w="25400" cap="flat" cmpd="sng" algn="ctr">
              <a:solidFill>
                <a:srgbClr val="FF644E"/>
              </a:solidFill>
              <a:prstDash val="solid"/>
            </a:ln>
            <a:effectLst>
              <a:outerShdw blurRad="38100" dist="25400" dir="2700000" algn="br" rotWithShape="0">
                <a:srgbClr val="000000">
                  <a:alpha val="60000"/>
                </a:srgbClr>
              </a:outerShdw>
            </a:effectLst>
          </p:spPr>
        </p:cxnSp>
        <p:sp>
          <p:nvSpPr>
            <p:cNvPr id="3" name="Callout: Line 2">
              <a:extLst>
                <a:ext uri="{FF2B5EF4-FFF2-40B4-BE49-F238E27FC236}">
                  <a16:creationId xmlns:a16="http://schemas.microsoft.com/office/drawing/2014/main" id="{22AAFF0E-F92C-8638-1B76-AA9291C3E8B0}"/>
                </a:ext>
              </a:extLst>
            </p:cNvPr>
            <p:cNvSpPr/>
            <p:nvPr/>
          </p:nvSpPr>
          <p:spPr>
            <a:xfrm>
              <a:off x="833118" y="5422992"/>
              <a:ext cx="1295400" cy="965105"/>
            </a:xfrm>
            <a:prstGeom prst="borderCallout1">
              <a:avLst>
                <a:gd name="adj1" fmla="val 100288"/>
                <a:gd name="adj2" fmla="val 51389"/>
                <a:gd name="adj3" fmla="val 136727"/>
                <a:gd name="adj4" fmla="val 46062"/>
              </a:avLst>
            </a:prstGeom>
            <a:solidFill>
              <a:srgbClr val="FFFFFF"/>
            </a:solidFill>
            <a:ln w="15875" cap="flat" cmpd="sng" algn="ctr">
              <a:solidFill>
                <a:srgbClr val="EF5FA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tx2">
                      <a:lumMod val="95000"/>
                      <a:lumOff val="5000"/>
                    </a:schemeClr>
                  </a:solidFill>
                  <a:effectLst/>
                  <a:uLnTx/>
                  <a:uFillTx/>
                  <a:latin typeface="Verdana" panose="020B0604030504040204"/>
                  <a:ea typeface="+mn-ea"/>
                  <a:cs typeface="+mn-cs"/>
                </a:rPr>
                <a:t>Six weeks prior to the start of the semester</a:t>
              </a:r>
            </a:p>
          </p:txBody>
        </p:sp>
        <p:sp>
          <p:nvSpPr>
            <p:cNvPr id="4" name="TextBox 3">
              <a:extLst>
                <a:ext uri="{FF2B5EF4-FFF2-40B4-BE49-F238E27FC236}">
                  <a16:creationId xmlns:a16="http://schemas.microsoft.com/office/drawing/2014/main" id="{D3854726-8852-45D3-B1A5-B4BCC88DA2C8}"/>
                </a:ext>
              </a:extLst>
            </p:cNvPr>
            <p:cNvSpPr txBox="1"/>
            <p:nvPr/>
          </p:nvSpPr>
          <p:spPr>
            <a:xfrm>
              <a:off x="676908" y="6921500"/>
              <a:ext cx="1397000" cy="584775"/>
            </a:xfrm>
            <a:prstGeom prst="rect">
              <a:avLst/>
            </a:prstGeom>
            <a:noFill/>
          </p:spPr>
          <p:txBody>
            <a:bodyPr wrap="square" rtlCol="0">
              <a:spAutoFit/>
            </a:bodyPr>
            <a:lstStyle/>
            <a:p>
              <a:pPr eaLnBrk="1" fontAlgn="auto" hangingPunct="1">
                <a:spcBef>
                  <a:spcPts val="0"/>
                </a:spcBef>
                <a:spcAft>
                  <a:spcPts val="0"/>
                </a:spcAft>
              </a:pPr>
              <a:r>
                <a:rPr lang="en-US" sz="1600" dirty="0">
                  <a:solidFill>
                    <a:schemeClr val="tx1">
                      <a:lumMod val="85000"/>
                    </a:schemeClr>
                  </a:solidFill>
                  <a:latin typeface="Verdana" panose="020B0604030504040204"/>
                  <a:ea typeface="+mn-ea"/>
                </a:rPr>
                <a:t>TBP Portal Opens</a:t>
              </a:r>
            </a:p>
          </p:txBody>
        </p:sp>
        <p:sp>
          <p:nvSpPr>
            <p:cNvPr id="5" name="Oval 4">
              <a:extLst>
                <a:ext uri="{FF2B5EF4-FFF2-40B4-BE49-F238E27FC236}">
                  <a16:creationId xmlns:a16="http://schemas.microsoft.com/office/drawing/2014/main" id="{95A0C49B-3A76-99BE-7A27-03F432481575}"/>
                </a:ext>
              </a:extLst>
            </p:cNvPr>
            <p:cNvSpPr/>
            <p:nvPr/>
          </p:nvSpPr>
          <p:spPr>
            <a:xfrm>
              <a:off x="1315718" y="6654798"/>
              <a:ext cx="254000" cy="266702"/>
            </a:xfrm>
            <a:prstGeom prst="ellipse">
              <a:avLst/>
            </a:prstGeom>
            <a:solidFill>
              <a:srgbClr val="00A2FF"/>
            </a:solidFill>
            <a:ln w="15875" cap="flat" cmpd="sng" algn="ctr">
              <a:solidFill>
                <a:srgbClr val="00A2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lumMod val="85000"/>
                  </a:schemeClr>
                </a:solidFill>
                <a:effectLst/>
                <a:uLnTx/>
                <a:uFillTx/>
                <a:latin typeface="Verdana" panose="020B0604030504040204"/>
                <a:ea typeface="+mn-ea"/>
                <a:cs typeface="+mn-cs"/>
              </a:endParaRPr>
            </a:p>
          </p:txBody>
        </p:sp>
        <p:sp>
          <p:nvSpPr>
            <p:cNvPr id="6" name="Oval 5">
              <a:extLst>
                <a:ext uri="{FF2B5EF4-FFF2-40B4-BE49-F238E27FC236}">
                  <a16:creationId xmlns:a16="http://schemas.microsoft.com/office/drawing/2014/main" id="{2764E048-100A-D358-857B-F42F850A09DF}"/>
                </a:ext>
              </a:extLst>
            </p:cNvPr>
            <p:cNvSpPr/>
            <p:nvPr/>
          </p:nvSpPr>
          <p:spPr>
            <a:xfrm>
              <a:off x="2985768" y="6578597"/>
              <a:ext cx="254000" cy="266702"/>
            </a:xfrm>
            <a:prstGeom prst="ellipse">
              <a:avLst/>
            </a:prstGeom>
            <a:solidFill>
              <a:srgbClr val="00A2FF"/>
            </a:solidFill>
            <a:ln w="15875" cap="flat" cmpd="sng" algn="ctr">
              <a:solidFill>
                <a:srgbClr val="00A2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85000"/>
                  </a:schemeClr>
                </a:solidFill>
                <a:effectLst/>
                <a:uLnTx/>
                <a:uFillTx/>
                <a:latin typeface="Verdana" panose="020B0604030504040204"/>
                <a:ea typeface="+mn-ea"/>
                <a:cs typeface="+mn-cs"/>
              </a:endParaRPr>
            </a:p>
          </p:txBody>
        </p:sp>
        <p:sp>
          <p:nvSpPr>
            <p:cNvPr id="7" name="Callout: Line 6">
              <a:extLst>
                <a:ext uri="{FF2B5EF4-FFF2-40B4-BE49-F238E27FC236}">
                  <a16:creationId xmlns:a16="http://schemas.microsoft.com/office/drawing/2014/main" id="{8AA3DF62-651C-3E10-A397-1819F166D80E}"/>
                </a:ext>
              </a:extLst>
            </p:cNvPr>
            <p:cNvSpPr/>
            <p:nvPr/>
          </p:nvSpPr>
          <p:spPr>
            <a:xfrm>
              <a:off x="2484118" y="4870638"/>
              <a:ext cx="1295400" cy="965105"/>
            </a:xfrm>
            <a:prstGeom prst="borderCallout1">
              <a:avLst>
                <a:gd name="adj1" fmla="val 100288"/>
                <a:gd name="adj2" fmla="val 51389"/>
                <a:gd name="adj3" fmla="val 177521"/>
                <a:gd name="adj4" fmla="val 51944"/>
              </a:avLst>
            </a:prstGeom>
            <a:solidFill>
              <a:srgbClr val="FFFFFF"/>
            </a:solidFill>
            <a:ln w="15875" cap="flat" cmpd="sng" algn="ctr">
              <a:solidFill>
                <a:srgbClr val="EF5FA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tx2">
                      <a:lumMod val="95000"/>
                      <a:lumOff val="5000"/>
                    </a:schemeClr>
                  </a:solidFill>
                  <a:effectLst/>
                  <a:uLnTx/>
                  <a:uFillTx/>
                  <a:latin typeface="Verdana" panose="020B0604030504040204"/>
                  <a:ea typeface="+mn-ea"/>
                  <a:cs typeface="+mn-cs"/>
                </a:rPr>
                <a:t>State Census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tx2">
                      <a:lumMod val="95000"/>
                      <a:lumOff val="5000"/>
                    </a:schemeClr>
                  </a:solidFill>
                  <a:effectLst/>
                  <a:uLnTx/>
                  <a:uFillTx/>
                  <a:latin typeface="Verdana" panose="020B0604030504040204"/>
                  <a:ea typeface="+mn-ea"/>
                  <a:cs typeface="+mn-cs"/>
                </a:rPr>
                <a:t>(15</a:t>
              </a:r>
              <a:r>
                <a:rPr kumimoji="0" lang="en-US" sz="1100" b="0" i="0" u="none" strike="noStrike" kern="0" cap="none" spc="0" normalizeH="0" baseline="30000" noProof="0" dirty="0">
                  <a:ln>
                    <a:noFill/>
                  </a:ln>
                  <a:solidFill>
                    <a:schemeClr val="tx2">
                      <a:lumMod val="95000"/>
                      <a:lumOff val="5000"/>
                    </a:schemeClr>
                  </a:solidFill>
                  <a:effectLst/>
                  <a:uLnTx/>
                  <a:uFillTx/>
                  <a:latin typeface="Verdana" panose="020B0604030504040204"/>
                  <a:ea typeface="+mn-ea"/>
                  <a:cs typeface="+mn-cs"/>
                </a:rPr>
                <a:t>th</a:t>
              </a:r>
              <a:r>
                <a:rPr kumimoji="0" lang="en-US" sz="1100" b="0" i="0" u="none" strike="noStrike" kern="0" cap="none" spc="0" normalizeH="0" baseline="0" noProof="0" dirty="0">
                  <a:ln>
                    <a:noFill/>
                  </a:ln>
                  <a:solidFill>
                    <a:schemeClr val="tx2">
                      <a:lumMod val="95000"/>
                      <a:lumOff val="5000"/>
                    </a:schemeClr>
                  </a:solidFill>
                  <a:effectLst/>
                  <a:uLnTx/>
                  <a:uFillTx/>
                  <a:latin typeface="Verdana" panose="020B0604030504040204"/>
                  <a:ea typeface="+mn-ea"/>
                  <a:cs typeface="+mn-cs"/>
                </a:rPr>
                <a:t> day of the semester)</a:t>
              </a:r>
            </a:p>
          </p:txBody>
        </p:sp>
        <p:sp>
          <p:nvSpPr>
            <p:cNvPr id="8" name="TextBox 7">
              <a:extLst>
                <a:ext uri="{FF2B5EF4-FFF2-40B4-BE49-F238E27FC236}">
                  <a16:creationId xmlns:a16="http://schemas.microsoft.com/office/drawing/2014/main" id="{5087BE9B-1249-5F9F-D18F-DFE1FDAC0A47}"/>
                </a:ext>
              </a:extLst>
            </p:cNvPr>
            <p:cNvSpPr txBox="1"/>
            <p:nvPr/>
          </p:nvSpPr>
          <p:spPr>
            <a:xfrm>
              <a:off x="2382518" y="6845299"/>
              <a:ext cx="1397000" cy="584775"/>
            </a:xfrm>
            <a:prstGeom prst="rect">
              <a:avLst/>
            </a:prstGeom>
            <a:noFill/>
          </p:spPr>
          <p:txBody>
            <a:bodyPr wrap="square" rtlCol="0">
              <a:spAutoFit/>
            </a:bodyPr>
            <a:lstStyle/>
            <a:p>
              <a:pPr eaLnBrk="1" fontAlgn="auto" hangingPunct="1">
                <a:spcBef>
                  <a:spcPts val="0"/>
                </a:spcBef>
                <a:spcAft>
                  <a:spcPts val="0"/>
                </a:spcAft>
              </a:pPr>
              <a:r>
                <a:rPr lang="en-US" sz="1600" dirty="0">
                  <a:solidFill>
                    <a:schemeClr val="tx1">
                      <a:lumMod val="85000"/>
                    </a:schemeClr>
                  </a:solidFill>
                  <a:latin typeface="Verdana" panose="020B0604030504040204"/>
                  <a:ea typeface="+mn-ea"/>
                </a:rPr>
                <a:t>TBP Portal closes</a:t>
              </a:r>
            </a:p>
          </p:txBody>
        </p:sp>
        <p:sp>
          <p:nvSpPr>
            <p:cNvPr id="9" name="Oval 8">
              <a:extLst>
                <a:ext uri="{FF2B5EF4-FFF2-40B4-BE49-F238E27FC236}">
                  <a16:creationId xmlns:a16="http://schemas.microsoft.com/office/drawing/2014/main" id="{A527B3BF-C41D-9E42-59A0-35E6EFB0ABDB}"/>
                </a:ext>
              </a:extLst>
            </p:cNvPr>
            <p:cNvSpPr/>
            <p:nvPr/>
          </p:nvSpPr>
          <p:spPr>
            <a:xfrm>
              <a:off x="4655818" y="6635747"/>
              <a:ext cx="254000" cy="266702"/>
            </a:xfrm>
            <a:prstGeom prst="ellipse">
              <a:avLst/>
            </a:prstGeom>
            <a:solidFill>
              <a:srgbClr val="00A2FF"/>
            </a:solidFill>
            <a:ln w="15875" cap="flat" cmpd="sng" algn="ctr">
              <a:solidFill>
                <a:srgbClr val="00A2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85000"/>
                  </a:schemeClr>
                </a:solidFill>
                <a:effectLst/>
                <a:uLnTx/>
                <a:uFillTx/>
                <a:latin typeface="Verdana" panose="020B0604030504040204"/>
                <a:ea typeface="+mn-ea"/>
                <a:cs typeface="+mn-cs"/>
              </a:endParaRPr>
            </a:p>
          </p:txBody>
        </p:sp>
        <p:sp>
          <p:nvSpPr>
            <p:cNvPr id="10" name="Callout: Line 9">
              <a:extLst>
                <a:ext uri="{FF2B5EF4-FFF2-40B4-BE49-F238E27FC236}">
                  <a16:creationId xmlns:a16="http://schemas.microsoft.com/office/drawing/2014/main" id="{584D8E45-4AF8-DDF4-C551-BAFB17DC0748}"/>
                </a:ext>
              </a:extLst>
            </p:cNvPr>
            <p:cNvSpPr/>
            <p:nvPr/>
          </p:nvSpPr>
          <p:spPr>
            <a:xfrm>
              <a:off x="4135118" y="5397642"/>
              <a:ext cx="1295400" cy="965105"/>
            </a:xfrm>
            <a:prstGeom prst="borderCallout1">
              <a:avLst>
                <a:gd name="adj1" fmla="val 100288"/>
                <a:gd name="adj2" fmla="val 51389"/>
                <a:gd name="adj3" fmla="val 127516"/>
                <a:gd name="adj4" fmla="val 50964"/>
              </a:avLst>
            </a:prstGeom>
            <a:solidFill>
              <a:srgbClr val="FFFFFF"/>
            </a:solidFill>
            <a:ln w="15875" cap="flat" cmpd="sng" algn="ctr">
              <a:solidFill>
                <a:srgbClr val="EF5FA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tx2">
                      <a:lumMod val="95000"/>
                      <a:lumOff val="5000"/>
                    </a:schemeClr>
                  </a:solidFill>
                  <a:effectLst/>
                  <a:uLnTx/>
                  <a:uFillTx/>
                  <a:latin typeface="Verdana" panose="020B0604030504040204"/>
                  <a:ea typeface="+mn-ea"/>
                  <a:cs typeface="+mn-cs"/>
                </a:rPr>
                <a:t>17</a:t>
              </a:r>
              <a:r>
                <a:rPr kumimoji="0" lang="en-US" sz="1100" b="0" i="0" u="none" strike="noStrike" kern="0" cap="none" spc="0" normalizeH="0" baseline="30000" noProof="0" dirty="0">
                  <a:ln>
                    <a:noFill/>
                  </a:ln>
                  <a:solidFill>
                    <a:schemeClr val="tx2">
                      <a:lumMod val="95000"/>
                      <a:lumOff val="5000"/>
                    </a:schemeClr>
                  </a:solidFill>
                  <a:effectLst/>
                  <a:uLnTx/>
                  <a:uFillTx/>
                  <a:latin typeface="Verdana" panose="020B0604030504040204"/>
                  <a:ea typeface="+mn-ea"/>
                  <a:cs typeface="+mn-cs"/>
                </a:rPr>
                <a:t>th</a:t>
              </a:r>
              <a:r>
                <a:rPr kumimoji="0" lang="en-US" sz="1100" b="0" i="0" u="none" strike="noStrike" kern="0" cap="none" spc="0" normalizeH="0" baseline="0" noProof="0" dirty="0">
                  <a:ln>
                    <a:noFill/>
                  </a:ln>
                  <a:solidFill>
                    <a:schemeClr val="tx2">
                      <a:lumMod val="95000"/>
                      <a:lumOff val="5000"/>
                    </a:schemeClr>
                  </a:solidFill>
                  <a:effectLst/>
                  <a:uLnTx/>
                  <a:uFillTx/>
                  <a:latin typeface="Verdana" panose="020B0604030504040204"/>
                  <a:ea typeface="+mn-ea"/>
                  <a:cs typeface="+mn-cs"/>
                </a:rPr>
                <a:t> – 19</a:t>
              </a:r>
              <a:r>
                <a:rPr kumimoji="0" lang="en-US" sz="1100" b="0" i="0" u="none" strike="noStrike" kern="0" cap="none" spc="0" normalizeH="0" baseline="30000" noProof="0" dirty="0">
                  <a:ln>
                    <a:noFill/>
                  </a:ln>
                  <a:solidFill>
                    <a:schemeClr val="tx2">
                      <a:lumMod val="95000"/>
                      <a:lumOff val="5000"/>
                    </a:schemeClr>
                  </a:solidFill>
                  <a:effectLst/>
                  <a:uLnTx/>
                  <a:uFillTx/>
                  <a:latin typeface="Verdana" panose="020B0604030504040204"/>
                  <a:ea typeface="+mn-ea"/>
                  <a:cs typeface="+mn-cs"/>
                </a:rPr>
                <a:t>th</a:t>
              </a:r>
              <a:r>
                <a:rPr kumimoji="0" lang="en-US" sz="1100" b="0" i="0" u="none" strike="noStrike" kern="0" cap="none" spc="0" normalizeH="0" baseline="0" noProof="0" dirty="0">
                  <a:ln>
                    <a:noFill/>
                  </a:ln>
                  <a:solidFill>
                    <a:schemeClr val="tx2">
                      <a:lumMod val="95000"/>
                      <a:lumOff val="5000"/>
                    </a:schemeClr>
                  </a:solidFill>
                  <a:effectLst/>
                  <a:uLnTx/>
                  <a:uFillTx/>
                  <a:latin typeface="Verdana" panose="020B0604030504040204"/>
                  <a:ea typeface="+mn-ea"/>
                  <a:cs typeface="+mn-cs"/>
                </a:rPr>
                <a:t> day of the semester</a:t>
              </a:r>
            </a:p>
          </p:txBody>
        </p:sp>
        <p:sp>
          <p:nvSpPr>
            <p:cNvPr id="11" name="TextBox 10">
              <a:extLst>
                <a:ext uri="{FF2B5EF4-FFF2-40B4-BE49-F238E27FC236}">
                  <a16:creationId xmlns:a16="http://schemas.microsoft.com/office/drawing/2014/main" id="{251F42CE-2E42-D3A8-526D-CC734688B332}"/>
                </a:ext>
              </a:extLst>
            </p:cNvPr>
            <p:cNvSpPr txBox="1"/>
            <p:nvPr/>
          </p:nvSpPr>
          <p:spPr>
            <a:xfrm>
              <a:off x="4084318" y="6934201"/>
              <a:ext cx="1752600" cy="830997"/>
            </a:xfrm>
            <a:prstGeom prst="rect">
              <a:avLst/>
            </a:prstGeom>
            <a:noFill/>
          </p:spPr>
          <p:txBody>
            <a:bodyPr wrap="square" rtlCol="0">
              <a:spAutoFit/>
            </a:bodyPr>
            <a:lstStyle/>
            <a:p>
              <a:pPr eaLnBrk="1" fontAlgn="auto" hangingPunct="1">
                <a:spcBef>
                  <a:spcPts val="0"/>
                </a:spcBef>
                <a:spcAft>
                  <a:spcPts val="0"/>
                </a:spcAft>
              </a:pPr>
              <a:r>
                <a:rPr lang="en-US" sz="1600" dirty="0">
                  <a:solidFill>
                    <a:schemeClr val="tx1">
                      <a:lumMod val="85000"/>
                    </a:schemeClr>
                  </a:solidFill>
                  <a:latin typeface="Verdana" panose="020B0604030504040204"/>
                  <a:ea typeface="+mn-ea"/>
                </a:rPr>
                <a:t>xTBP Data to Fellowships/ Benefits</a:t>
              </a:r>
            </a:p>
          </p:txBody>
        </p:sp>
        <p:sp>
          <p:nvSpPr>
            <p:cNvPr id="12" name="Callout: Line 11">
              <a:extLst>
                <a:ext uri="{FF2B5EF4-FFF2-40B4-BE49-F238E27FC236}">
                  <a16:creationId xmlns:a16="http://schemas.microsoft.com/office/drawing/2014/main" id="{ACE47076-7BDA-5984-5836-F545351675A8}"/>
                </a:ext>
              </a:extLst>
            </p:cNvPr>
            <p:cNvSpPr/>
            <p:nvPr/>
          </p:nvSpPr>
          <p:spPr>
            <a:xfrm>
              <a:off x="5646418" y="4864340"/>
              <a:ext cx="1295400" cy="965105"/>
            </a:xfrm>
            <a:prstGeom prst="borderCallout1">
              <a:avLst>
                <a:gd name="adj1" fmla="val 100288"/>
                <a:gd name="adj2" fmla="val 51389"/>
                <a:gd name="adj3" fmla="val 186732"/>
                <a:gd name="adj4" fmla="val 50964"/>
              </a:avLst>
            </a:prstGeom>
            <a:solidFill>
              <a:srgbClr val="FFFFFF"/>
            </a:solidFill>
            <a:ln w="15875" cap="flat" cmpd="sng" algn="ctr">
              <a:solidFill>
                <a:srgbClr val="EF5FA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tx2">
                      <a:lumMod val="95000"/>
                      <a:lumOff val="5000"/>
                    </a:schemeClr>
                  </a:solidFill>
                  <a:effectLst/>
                  <a:uLnTx/>
                  <a:uFillTx/>
                  <a:latin typeface="Verdana" panose="020B0604030504040204"/>
                  <a:ea typeface="+mn-ea"/>
                  <a:cs typeface="+mn-cs"/>
                </a:rPr>
                <a:t>Validate projects for Tuition Budgets</a:t>
              </a:r>
            </a:p>
          </p:txBody>
        </p:sp>
        <p:sp>
          <p:nvSpPr>
            <p:cNvPr id="13" name="Oval 12">
              <a:extLst>
                <a:ext uri="{FF2B5EF4-FFF2-40B4-BE49-F238E27FC236}">
                  <a16:creationId xmlns:a16="http://schemas.microsoft.com/office/drawing/2014/main" id="{CDABCF83-3161-761E-0BCA-47AA0B253950}"/>
                </a:ext>
              </a:extLst>
            </p:cNvPr>
            <p:cNvSpPr/>
            <p:nvPr/>
          </p:nvSpPr>
          <p:spPr>
            <a:xfrm>
              <a:off x="6167118" y="6572249"/>
              <a:ext cx="254000" cy="266702"/>
            </a:xfrm>
            <a:prstGeom prst="ellipse">
              <a:avLst/>
            </a:prstGeom>
            <a:solidFill>
              <a:srgbClr val="00A2FF"/>
            </a:solidFill>
            <a:ln w="15875" cap="flat" cmpd="sng" algn="ctr">
              <a:solidFill>
                <a:srgbClr val="00A2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85000"/>
                  </a:schemeClr>
                </a:solidFill>
                <a:effectLst/>
                <a:uLnTx/>
                <a:uFillTx/>
                <a:latin typeface="Verdana" panose="020B0604030504040204"/>
                <a:ea typeface="+mn-ea"/>
                <a:cs typeface="+mn-cs"/>
              </a:endParaRPr>
            </a:p>
          </p:txBody>
        </p:sp>
        <p:sp>
          <p:nvSpPr>
            <p:cNvPr id="14" name="Callout: Line 13">
              <a:extLst>
                <a:ext uri="{FF2B5EF4-FFF2-40B4-BE49-F238E27FC236}">
                  <a16:creationId xmlns:a16="http://schemas.microsoft.com/office/drawing/2014/main" id="{234292BD-E956-39EE-DCD0-7ECD15DA4224}"/>
                </a:ext>
              </a:extLst>
            </p:cNvPr>
            <p:cNvSpPr/>
            <p:nvPr/>
          </p:nvSpPr>
          <p:spPr>
            <a:xfrm>
              <a:off x="7305038" y="4381787"/>
              <a:ext cx="1295400" cy="965105"/>
            </a:xfrm>
            <a:prstGeom prst="borderCallout1">
              <a:avLst>
                <a:gd name="adj1" fmla="val 100288"/>
                <a:gd name="adj2" fmla="val 51389"/>
                <a:gd name="adj3" fmla="val 228841"/>
                <a:gd name="adj4" fmla="val 52925"/>
              </a:avLst>
            </a:prstGeom>
            <a:solidFill>
              <a:srgbClr val="FFFFFF"/>
            </a:solidFill>
            <a:ln w="15875" cap="flat" cmpd="sng" algn="ctr">
              <a:solidFill>
                <a:srgbClr val="EF5FA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tx2">
                      <a:lumMod val="95000"/>
                      <a:lumOff val="5000"/>
                    </a:schemeClr>
                  </a:solidFill>
                  <a:effectLst/>
                  <a:uLnTx/>
                  <a:uFillTx/>
                  <a:latin typeface="Verdana" panose="020B0604030504040204"/>
                  <a:ea typeface="+mn-ea"/>
                  <a:cs typeface="+mn-cs"/>
                </a:rPr>
                <a:t>End of Month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tx2">
                      <a:lumMod val="95000"/>
                      <a:lumOff val="5000"/>
                    </a:schemeClr>
                  </a:solidFill>
                  <a:effectLst/>
                  <a:uLnTx/>
                  <a:uFillTx/>
                  <a:latin typeface="Verdana" panose="020B0604030504040204"/>
                  <a:ea typeface="+mn-ea"/>
                  <a:cs typeface="+mn-cs"/>
                </a:rPr>
                <a:t>Process XTBP journal entries</a:t>
              </a:r>
            </a:p>
          </p:txBody>
        </p:sp>
        <p:sp>
          <p:nvSpPr>
            <p:cNvPr id="15" name="Oval 14">
              <a:extLst>
                <a:ext uri="{FF2B5EF4-FFF2-40B4-BE49-F238E27FC236}">
                  <a16:creationId xmlns:a16="http://schemas.microsoft.com/office/drawing/2014/main" id="{50C4BF22-D71D-7453-1599-B36E2D064FAD}"/>
                </a:ext>
              </a:extLst>
            </p:cNvPr>
            <p:cNvSpPr/>
            <p:nvPr/>
          </p:nvSpPr>
          <p:spPr>
            <a:xfrm>
              <a:off x="7881618" y="6578597"/>
              <a:ext cx="254000" cy="266702"/>
            </a:xfrm>
            <a:prstGeom prst="ellipse">
              <a:avLst/>
            </a:prstGeom>
            <a:solidFill>
              <a:srgbClr val="00A2FF"/>
            </a:solidFill>
            <a:ln w="15875" cap="flat" cmpd="sng" algn="ctr">
              <a:solidFill>
                <a:srgbClr val="00A2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85000"/>
                  </a:schemeClr>
                </a:solidFill>
                <a:effectLst/>
                <a:uLnTx/>
                <a:uFillTx/>
                <a:latin typeface="Verdana" panose="020B0604030504040204"/>
                <a:ea typeface="+mn-ea"/>
                <a:cs typeface="+mn-cs"/>
              </a:endParaRPr>
            </a:p>
          </p:txBody>
        </p:sp>
        <p:sp>
          <p:nvSpPr>
            <p:cNvPr id="16" name="TextBox 15">
              <a:extLst>
                <a:ext uri="{FF2B5EF4-FFF2-40B4-BE49-F238E27FC236}">
                  <a16:creationId xmlns:a16="http://schemas.microsoft.com/office/drawing/2014/main" id="{0D7E18EE-E53F-0506-466D-9B2CDAB199A8}"/>
                </a:ext>
              </a:extLst>
            </p:cNvPr>
            <p:cNvSpPr txBox="1"/>
            <p:nvPr/>
          </p:nvSpPr>
          <p:spPr>
            <a:xfrm>
              <a:off x="7329168" y="6902449"/>
              <a:ext cx="1397000" cy="830997"/>
            </a:xfrm>
            <a:prstGeom prst="rect">
              <a:avLst/>
            </a:prstGeom>
            <a:noFill/>
          </p:spPr>
          <p:txBody>
            <a:bodyPr wrap="square" rtlCol="0">
              <a:spAutoFit/>
            </a:bodyPr>
            <a:lstStyle/>
            <a:p>
              <a:pPr eaLnBrk="1" fontAlgn="auto" hangingPunct="1">
                <a:spcBef>
                  <a:spcPts val="0"/>
                </a:spcBef>
                <a:spcAft>
                  <a:spcPts val="0"/>
                </a:spcAft>
              </a:pPr>
              <a:r>
                <a:rPr lang="en-US" sz="1600" dirty="0">
                  <a:solidFill>
                    <a:schemeClr val="tx1">
                      <a:lumMod val="85000"/>
                    </a:schemeClr>
                  </a:solidFill>
                  <a:latin typeface="Verdana" panose="020B0604030504040204"/>
                  <a:ea typeface="+mn-ea"/>
                </a:rPr>
                <a:t>Month that the portal closes</a:t>
              </a:r>
            </a:p>
          </p:txBody>
        </p:sp>
        <p:sp>
          <p:nvSpPr>
            <p:cNvPr id="17" name="Callout: Line 16">
              <a:extLst>
                <a:ext uri="{FF2B5EF4-FFF2-40B4-BE49-F238E27FC236}">
                  <a16:creationId xmlns:a16="http://schemas.microsoft.com/office/drawing/2014/main" id="{65DB2291-7F07-B172-0EFC-28108C0520EC}"/>
                </a:ext>
              </a:extLst>
            </p:cNvPr>
            <p:cNvSpPr/>
            <p:nvPr/>
          </p:nvSpPr>
          <p:spPr>
            <a:xfrm>
              <a:off x="9043668" y="4876937"/>
              <a:ext cx="1295400" cy="965105"/>
            </a:xfrm>
            <a:prstGeom prst="borderCallout1">
              <a:avLst>
                <a:gd name="adj1" fmla="val 100288"/>
                <a:gd name="adj2" fmla="val 51389"/>
                <a:gd name="adj3" fmla="val 178836"/>
                <a:gd name="adj4" fmla="val 51945"/>
              </a:avLst>
            </a:prstGeom>
            <a:solidFill>
              <a:srgbClr val="FFFFFF"/>
            </a:solidFill>
            <a:ln w="15875" cap="flat" cmpd="sng" algn="ctr">
              <a:solidFill>
                <a:srgbClr val="EF5FA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tx2">
                      <a:lumMod val="95000"/>
                      <a:lumOff val="5000"/>
                    </a:schemeClr>
                  </a:solidFill>
                  <a:effectLst/>
                  <a:uLnTx/>
                  <a:uFillTx/>
                  <a:latin typeface="Verdana" panose="020B0604030504040204"/>
                  <a:ea typeface="+mn-ea"/>
                  <a:cs typeface="+mn-cs"/>
                </a:rPr>
                <a:t>Continue to process journal entries through semester</a:t>
              </a:r>
            </a:p>
          </p:txBody>
        </p:sp>
        <p:sp>
          <p:nvSpPr>
            <p:cNvPr id="18" name="Oval 17">
              <a:extLst>
                <a:ext uri="{FF2B5EF4-FFF2-40B4-BE49-F238E27FC236}">
                  <a16:creationId xmlns:a16="http://schemas.microsoft.com/office/drawing/2014/main" id="{07444512-0CE3-671A-023D-5DED88FBE8A8}"/>
                </a:ext>
              </a:extLst>
            </p:cNvPr>
            <p:cNvSpPr/>
            <p:nvPr/>
          </p:nvSpPr>
          <p:spPr>
            <a:xfrm>
              <a:off x="9564368" y="6572249"/>
              <a:ext cx="254000" cy="266702"/>
            </a:xfrm>
            <a:prstGeom prst="ellipse">
              <a:avLst/>
            </a:prstGeom>
            <a:solidFill>
              <a:srgbClr val="00A2FF"/>
            </a:solidFill>
            <a:ln w="15875" cap="flat" cmpd="sng" algn="ctr">
              <a:solidFill>
                <a:srgbClr val="00A2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85000"/>
                  </a:schemeClr>
                </a:solidFill>
                <a:effectLst/>
                <a:uLnTx/>
                <a:uFillTx/>
                <a:latin typeface="Verdana" panose="020B0604030504040204"/>
                <a:ea typeface="+mn-ea"/>
                <a:cs typeface="+mn-cs"/>
              </a:endParaRPr>
            </a:p>
          </p:txBody>
        </p:sp>
        <p:sp>
          <p:nvSpPr>
            <p:cNvPr id="19" name="Callout: Line 18">
              <a:extLst>
                <a:ext uri="{FF2B5EF4-FFF2-40B4-BE49-F238E27FC236}">
                  <a16:creationId xmlns:a16="http://schemas.microsoft.com/office/drawing/2014/main" id="{72676C53-022C-E320-DD62-4AB18F322825}"/>
                </a:ext>
              </a:extLst>
            </p:cNvPr>
            <p:cNvSpPr/>
            <p:nvPr/>
          </p:nvSpPr>
          <p:spPr>
            <a:xfrm>
              <a:off x="10647678" y="5064551"/>
              <a:ext cx="1295400" cy="1199866"/>
            </a:xfrm>
            <a:prstGeom prst="borderCallout1">
              <a:avLst>
                <a:gd name="adj1" fmla="val 123975"/>
                <a:gd name="adj2" fmla="val 50409"/>
                <a:gd name="adj3" fmla="val 100139"/>
                <a:gd name="adj4" fmla="val 50965"/>
              </a:avLst>
            </a:prstGeom>
            <a:solidFill>
              <a:srgbClr val="FFFFFF"/>
            </a:solidFill>
            <a:ln w="15875" cap="flat" cmpd="sng" algn="ctr">
              <a:solidFill>
                <a:srgbClr val="EF5FA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chemeClr val="tx2">
                      <a:lumMod val="95000"/>
                      <a:lumOff val="5000"/>
                    </a:schemeClr>
                  </a:solidFill>
                  <a:effectLst/>
                  <a:uLnTx/>
                  <a:uFillTx/>
                  <a:latin typeface="Verdana" panose="020B0604030504040204"/>
                  <a:ea typeface="+mn-ea"/>
                  <a:cs typeface="+mn-cs"/>
                </a:rPr>
                <a:t>Final semester XTBP changes may need to be processed as a cost transfer</a:t>
              </a:r>
            </a:p>
          </p:txBody>
        </p:sp>
        <p:sp>
          <p:nvSpPr>
            <p:cNvPr id="20" name="Oval 19">
              <a:extLst>
                <a:ext uri="{FF2B5EF4-FFF2-40B4-BE49-F238E27FC236}">
                  <a16:creationId xmlns:a16="http://schemas.microsoft.com/office/drawing/2014/main" id="{1B42EA59-54A5-48B3-9481-0779A87219ED}"/>
                </a:ext>
              </a:extLst>
            </p:cNvPr>
            <p:cNvSpPr/>
            <p:nvPr/>
          </p:nvSpPr>
          <p:spPr>
            <a:xfrm>
              <a:off x="11222988" y="6521447"/>
              <a:ext cx="254000" cy="266702"/>
            </a:xfrm>
            <a:prstGeom prst="ellipse">
              <a:avLst/>
            </a:prstGeom>
            <a:solidFill>
              <a:srgbClr val="00A2FF"/>
            </a:solidFill>
            <a:ln w="15875" cap="flat" cmpd="sng" algn="ctr">
              <a:solidFill>
                <a:srgbClr val="00A2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1">
                    <a:lumMod val="85000"/>
                  </a:schemeClr>
                </a:solidFill>
                <a:effectLst/>
                <a:uLnTx/>
                <a:uFillTx/>
                <a:latin typeface="Verdana" panose="020B0604030504040204"/>
                <a:ea typeface="+mn-ea"/>
                <a:cs typeface="+mn-cs"/>
              </a:endParaRPr>
            </a:p>
          </p:txBody>
        </p:sp>
        <p:sp>
          <p:nvSpPr>
            <p:cNvPr id="21" name="TextBox 20">
              <a:extLst>
                <a:ext uri="{FF2B5EF4-FFF2-40B4-BE49-F238E27FC236}">
                  <a16:creationId xmlns:a16="http://schemas.microsoft.com/office/drawing/2014/main" id="{FFFEFBB3-4F11-0B70-74D4-22159C51BA35}"/>
                </a:ext>
              </a:extLst>
            </p:cNvPr>
            <p:cNvSpPr txBox="1"/>
            <p:nvPr/>
          </p:nvSpPr>
          <p:spPr>
            <a:xfrm>
              <a:off x="10424158" y="6851647"/>
              <a:ext cx="1903734" cy="830997"/>
            </a:xfrm>
            <a:prstGeom prst="rect">
              <a:avLst/>
            </a:prstGeom>
            <a:noFill/>
          </p:spPr>
          <p:txBody>
            <a:bodyPr wrap="square" rtlCol="0">
              <a:spAutoFit/>
            </a:bodyPr>
            <a:lstStyle/>
            <a:p>
              <a:pPr eaLnBrk="1" fontAlgn="auto" hangingPunct="1">
                <a:spcBef>
                  <a:spcPts val="0"/>
                </a:spcBef>
                <a:spcAft>
                  <a:spcPts val="0"/>
                </a:spcAft>
              </a:pPr>
              <a:r>
                <a:rPr lang="en-US" sz="1200" dirty="0">
                  <a:solidFill>
                    <a:schemeClr val="tx1">
                      <a:lumMod val="85000"/>
                    </a:schemeClr>
                  </a:solidFill>
                  <a:latin typeface="Verdana" panose="020B0604030504040204"/>
                  <a:ea typeface="+mn-ea"/>
                </a:rPr>
                <a:t>Fall – January 8th</a:t>
              </a:r>
            </a:p>
            <a:p>
              <a:pPr eaLnBrk="1" fontAlgn="auto" hangingPunct="1">
                <a:spcBef>
                  <a:spcPts val="0"/>
                </a:spcBef>
                <a:spcAft>
                  <a:spcPts val="0"/>
                </a:spcAft>
              </a:pPr>
              <a:r>
                <a:rPr lang="en-US" sz="1200" dirty="0">
                  <a:solidFill>
                    <a:schemeClr val="tx1">
                      <a:lumMod val="85000"/>
                    </a:schemeClr>
                  </a:solidFill>
                  <a:latin typeface="Verdana" panose="020B0604030504040204"/>
                  <a:ea typeface="+mn-ea"/>
                </a:rPr>
                <a:t>Spring – May 25th</a:t>
              </a:r>
            </a:p>
            <a:p>
              <a:pPr eaLnBrk="1" fontAlgn="auto" hangingPunct="1">
                <a:spcBef>
                  <a:spcPts val="0"/>
                </a:spcBef>
                <a:spcAft>
                  <a:spcPts val="0"/>
                </a:spcAft>
              </a:pPr>
              <a:r>
                <a:rPr lang="en-US" sz="1200" dirty="0">
                  <a:solidFill>
                    <a:schemeClr val="tx1">
                      <a:lumMod val="85000"/>
                    </a:schemeClr>
                  </a:solidFill>
                  <a:latin typeface="Verdana" panose="020B0604030504040204"/>
                  <a:ea typeface="+mn-ea"/>
                </a:rPr>
                <a:t>Summer – August 23rd</a:t>
              </a:r>
            </a:p>
          </p:txBody>
        </p:sp>
      </p:grpSp>
      <p:sp>
        <p:nvSpPr>
          <p:cNvPr id="23" name="Title 2">
            <a:extLst>
              <a:ext uri="{FF2B5EF4-FFF2-40B4-BE49-F238E27FC236}">
                <a16:creationId xmlns:a16="http://schemas.microsoft.com/office/drawing/2014/main" id="{94ABC731-2931-3F6F-215C-CD900E817038}"/>
              </a:ext>
            </a:extLst>
          </p:cNvPr>
          <p:cNvSpPr txBox="1">
            <a:spLocks/>
          </p:cNvSpPr>
          <p:nvPr/>
        </p:nvSpPr>
        <p:spPr>
          <a:xfrm>
            <a:off x="676908" y="1303865"/>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all" spc="-50" normalizeH="0" baseline="0" noProof="0">
                <a:ln>
                  <a:noFill/>
                </a:ln>
                <a:solidFill>
                  <a:schemeClr val="tx1">
                    <a:lumMod val="75000"/>
                  </a:schemeClr>
                </a:solidFill>
                <a:effectLst/>
                <a:uLnTx/>
                <a:uFillTx/>
                <a:latin typeface="+mn-lt"/>
                <a:ea typeface="+mj-ea"/>
                <a:cs typeface="+mj-cs"/>
              </a:rPr>
              <a:t>Xtbp - timeline</a:t>
            </a:r>
            <a:endParaRPr kumimoji="0" lang="en-US" sz="4800" b="0" i="0" u="none" strike="noStrike" kern="1200" cap="all" spc="-50" normalizeH="0" baseline="0" noProof="0" dirty="0">
              <a:ln>
                <a:noFill/>
              </a:ln>
              <a:solidFill>
                <a:schemeClr val="tx1">
                  <a:lumMod val="75000"/>
                </a:schemeClr>
              </a:solidFill>
              <a:effectLst/>
              <a:uLnTx/>
              <a:uFillTx/>
              <a:latin typeface="+mn-lt"/>
              <a:ea typeface="+mj-ea"/>
              <a:cs typeface="+mj-cs"/>
            </a:endParaRPr>
          </a:p>
        </p:txBody>
      </p:sp>
    </p:spTree>
    <p:extLst>
      <p:ext uri="{BB962C8B-B14F-4D97-AF65-F5344CB8AC3E}">
        <p14:creationId xmlns:p14="http://schemas.microsoft.com/office/powerpoint/2010/main" val="92183211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83A19A-EF28-5FC2-D534-0E54B6D3E4F4}"/>
              </a:ext>
            </a:extLst>
          </p:cNvPr>
          <p:cNvSpPr txBox="1">
            <a:spLocks/>
          </p:cNvSpPr>
          <p:nvPr/>
        </p:nvSpPr>
        <p:spPr>
          <a:xfrm>
            <a:off x="635000" y="2971800"/>
            <a:ext cx="12039600" cy="5257800"/>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R="0" lvl="0" algn="l" defTabSz="914400" rtl="0" eaLnBrk="1" fontAlgn="auto" latinLnBrk="0" hangingPunct="1">
              <a:lnSpc>
                <a:spcPct val="100000"/>
              </a:lnSpc>
              <a:spcBef>
                <a:spcPts val="1200"/>
              </a:spcBef>
              <a:spcAft>
                <a:spcPts val="200"/>
              </a:spcAft>
              <a:buClr>
                <a:schemeClr val="tx1">
                  <a:lumMod val="65000"/>
                </a:schemeClr>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schemeClr val="tx1">
                    <a:lumMod val="85000"/>
                  </a:schemeClr>
                </a:solidFill>
                <a:effectLst/>
                <a:uLnTx/>
                <a:uFillTx/>
                <a:ea typeface="+mn-ea"/>
                <a:cs typeface="+mn-cs"/>
              </a:rPr>
              <a:t>It’s a manual process via journal entries</a:t>
            </a:r>
          </a:p>
          <a:p>
            <a:pPr marR="0" lvl="1" algn="l" defTabSz="914400" rtl="0" eaLnBrk="1" fontAlgn="auto" latinLnBrk="0" hangingPunct="1">
              <a:lnSpc>
                <a:spcPct val="100000"/>
              </a:lnSpc>
              <a:spcBef>
                <a:spcPts val="200"/>
              </a:spcBef>
              <a:spcAft>
                <a:spcPts val="400"/>
              </a:spcAft>
              <a:buClr>
                <a:schemeClr val="tx1">
                  <a:lumMod val="65000"/>
                </a:schemeClr>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85000"/>
                  </a:schemeClr>
                </a:solidFill>
                <a:effectLst/>
                <a:uLnTx/>
                <a:uFillTx/>
                <a:ea typeface="+mn-ea"/>
                <a:cs typeface="+mn-cs"/>
              </a:rPr>
              <a:t>No automatic interface with income accounting, general/project accounting</a:t>
            </a:r>
          </a:p>
          <a:p>
            <a:pPr marR="0" lvl="0" algn="l" defTabSz="914400" rtl="0" eaLnBrk="1" fontAlgn="auto" latinLnBrk="0" hangingPunct="1">
              <a:lnSpc>
                <a:spcPct val="100000"/>
              </a:lnSpc>
              <a:spcBef>
                <a:spcPts val="1200"/>
              </a:spcBef>
              <a:spcAft>
                <a:spcPts val="200"/>
              </a:spcAft>
              <a:buClr>
                <a:schemeClr val="tx1">
                  <a:lumMod val="65000"/>
                </a:schemeClr>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schemeClr val="tx1">
                    <a:lumMod val="85000"/>
                  </a:schemeClr>
                </a:solidFill>
                <a:effectLst/>
                <a:uLnTx/>
                <a:uFillTx/>
                <a:ea typeface="+mn-ea"/>
                <a:cs typeface="+mn-cs"/>
              </a:rPr>
              <a:t>We start processing journal entries after the portal closes using TBP conditional dollar amounts</a:t>
            </a:r>
          </a:p>
          <a:p>
            <a:pPr marR="0" lvl="0" algn="l" defTabSz="914400" rtl="0" eaLnBrk="1" fontAlgn="auto" latinLnBrk="0" hangingPunct="1">
              <a:lnSpc>
                <a:spcPct val="100000"/>
              </a:lnSpc>
              <a:spcBef>
                <a:spcPts val="1200"/>
              </a:spcBef>
              <a:spcAft>
                <a:spcPts val="200"/>
              </a:spcAft>
              <a:buClr>
                <a:schemeClr val="tx1">
                  <a:lumMod val="65000"/>
                </a:schemeClr>
              </a:buClr>
              <a:buSzPct val="100000"/>
              <a:buFont typeface="Arial" panose="020B0604020202020204" pitchFamily="34" charset="0"/>
              <a:buChar char="•"/>
              <a:tabLst/>
              <a:defRPr/>
            </a:pPr>
            <a:r>
              <a:rPr kumimoji="0" lang="en-US" sz="2800" b="0" i="0" u="none" strike="noStrike" kern="1200" cap="none" spc="0" normalizeH="0" baseline="0" noProof="0" dirty="0">
                <a:ln>
                  <a:noFill/>
                </a:ln>
                <a:solidFill>
                  <a:schemeClr val="tx1">
                    <a:lumMod val="85000"/>
                  </a:schemeClr>
                </a:solidFill>
                <a:effectLst/>
                <a:uLnTx/>
                <a:uFillTx/>
                <a:ea typeface="+mn-ea"/>
                <a:cs typeface="+mn-cs"/>
              </a:rPr>
              <a:t>After we final for the semester, we review to ensure there are no changes to the original journal entries</a:t>
            </a:r>
          </a:p>
          <a:p>
            <a:pPr marR="0" lvl="1" algn="l" defTabSz="914400" rtl="0" eaLnBrk="1" fontAlgn="auto" latinLnBrk="0" hangingPunct="1">
              <a:lnSpc>
                <a:spcPct val="100000"/>
              </a:lnSpc>
              <a:spcBef>
                <a:spcPts val="200"/>
              </a:spcBef>
              <a:spcAft>
                <a:spcPts val="400"/>
              </a:spcAft>
              <a:buClr>
                <a:schemeClr val="tx1">
                  <a:lumMod val="65000"/>
                </a:schemeClr>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85000"/>
                  </a:schemeClr>
                </a:solidFill>
                <a:effectLst/>
                <a:uLnTx/>
                <a:uFillTx/>
                <a:ea typeface="+mn-ea"/>
                <a:cs typeface="+mn-cs"/>
              </a:rPr>
              <a:t>If there are changes, we may need the department’s help processing a cost transfer to adjust the original charges</a:t>
            </a:r>
          </a:p>
          <a:p>
            <a:pPr marR="0" lvl="0" algn="l" defTabSz="914400" rtl="0" eaLnBrk="1" fontAlgn="auto" latinLnBrk="0" hangingPunct="1">
              <a:lnSpc>
                <a:spcPct val="100000"/>
              </a:lnSpc>
              <a:spcBef>
                <a:spcPts val="1200"/>
              </a:spcBef>
              <a:spcAft>
                <a:spcPts val="200"/>
              </a:spcAft>
              <a:buClr>
                <a:schemeClr val="tx1">
                  <a:lumMod val="65000"/>
                </a:schemeClr>
              </a:buClr>
              <a:buSzPct val="100000"/>
              <a:buFont typeface="Arial" panose="020B0604020202020204" pitchFamily="34" charset="0"/>
              <a:buChar char="•"/>
              <a:tabLst/>
              <a:defRPr/>
            </a:pPr>
            <a:endParaRPr kumimoji="0" lang="en-US" sz="2000" b="0" i="0" u="none" strike="noStrike" kern="1200" cap="none" spc="0" normalizeH="0" baseline="0" noProof="0" dirty="0">
              <a:ln>
                <a:noFill/>
              </a:ln>
              <a:solidFill>
                <a:schemeClr val="tx1">
                  <a:lumMod val="85000"/>
                </a:schemeClr>
              </a:solidFill>
              <a:effectLst/>
              <a:uLnTx/>
              <a:uFillTx/>
              <a:ea typeface="+mn-ea"/>
              <a:cs typeface="+mn-cs"/>
            </a:endParaRPr>
          </a:p>
          <a:p>
            <a:pPr marR="0" lvl="0" algn="l" defTabSz="914400" rtl="0" eaLnBrk="1" fontAlgn="auto" latinLnBrk="0" hangingPunct="1">
              <a:lnSpc>
                <a:spcPct val="100000"/>
              </a:lnSpc>
              <a:spcBef>
                <a:spcPts val="1200"/>
              </a:spcBef>
              <a:spcAft>
                <a:spcPts val="200"/>
              </a:spcAft>
              <a:buClr>
                <a:schemeClr val="tx1">
                  <a:lumMod val="65000"/>
                </a:schemeClr>
              </a:buClr>
              <a:buSzPct val="100000"/>
              <a:buFont typeface="Arial" panose="020B0604020202020204" pitchFamily="34" charset="0"/>
              <a:buChar char="•"/>
              <a:tabLst/>
              <a:defRPr/>
            </a:pPr>
            <a:endParaRPr kumimoji="0" lang="en-US" sz="2000" b="0" i="0" u="none" strike="noStrike" kern="1200" cap="none" spc="0" normalizeH="0" baseline="0" noProof="0" dirty="0">
              <a:ln>
                <a:noFill/>
              </a:ln>
              <a:solidFill>
                <a:schemeClr val="tx1">
                  <a:lumMod val="85000"/>
                </a:schemeClr>
              </a:solidFill>
              <a:effectLst/>
              <a:uLnTx/>
              <a:uFillTx/>
              <a:ea typeface="+mn-ea"/>
              <a:cs typeface="+mn-cs"/>
            </a:endParaRPr>
          </a:p>
          <a:p>
            <a:pPr marR="0" lvl="0" algn="l" defTabSz="914400" rtl="0" eaLnBrk="1" fontAlgn="auto" latinLnBrk="0" hangingPunct="1">
              <a:lnSpc>
                <a:spcPct val="100000"/>
              </a:lnSpc>
              <a:spcBef>
                <a:spcPts val="1200"/>
              </a:spcBef>
              <a:spcAft>
                <a:spcPts val="200"/>
              </a:spcAft>
              <a:buClr>
                <a:schemeClr val="tx1">
                  <a:lumMod val="65000"/>
                </a:schemeClr>
              </a:buClr>
              <a:buSzPct val="100000"/>
              <a:buFont typeface="Arial" panose="020B0604020202020204" pitchFamily="34" charset="0"/>
              <a:buChar char="•"/>
              <a:tabLst/>
              <a:defRPr/>
            </a:pPr>
            <a:endParaRPr kumimoji="0" lang="en-US" sz="2000" b="0" i="0" u="none" strike="noStrike" kern="1200" cap="none" spc="0" normalizeH="0" baseline="0" noProof="0" dirty="0">
              <a:ln>
                <a:noFill/>
              </a:ln>
              <a:solidFill>
                <a:schemeClr val="tx1">
                  <a:lumMod val="85000"/>
                </a:schemeClr>
              </a:solidFill>
              <a:effectLst/>
              <a:uLnTx/>
              <a:uFillTx/>
              <a:ea typeface="+mn-ea"/>
              <a:cs typeface="+mn-cs"/>
            </a:endParaRPr>
          </a:p>
          <a:p>
            <a:pPr marR="0" lvl="0" algn="l" defTabSz="914400" rtl="0" eaLnBrk="1" fontAlgn="auto" latinLnBrk="0" hangingPunct="1">
              <a:lnSpc>
                <a:spcPct val="100000"/>
              </a:lnSpc>
              <a:spcBef>
                <a:spcPts val="1200"/>
              </a:spcBef>
              <a:spcAft>
                <a:spcPts val="200"/>
              </a:spcAft>
              <a:buClr>
                <a:schemeClr val="tx1">
                  <a:lumMod val="65000"/>
                </a:schemeClr>
              </a:buClr>
              <a:buSzPct val="100000"/>
              <a:buFont typeface="Arial" panose="020B0604020202020204" pitchFamily="34" charset="0"/>
              <a:buChar char="•"/>
              <a:tabLst/>
              <a:defRPr/>
            </a:pPr>
            <a:endParaRPr kumimoji="0" lang="en-US" sz="2000" b="0" i="0" u="none" strike="noStrike" kern="1200" cap="none" spc="0" normalizeH="0" baseline="0" noProof="0" dirty="0">
              <a:ln>
                <a:noFill/>
              </a:ln>
              <a:solidFill>
                <a:schemeClr val="tx1">
                  <a:lumMod val="85000"/>
                </a:schemeClr>
              </a:solidFill>
              <a:effectLst/>
              <a:uLnTx/>
              <a:uFillTx/>
              <a:ea typeface="+mn-ea"/>
              <a:cs typeface="+mn-cs"/>
            </a:endParaRPr>
          </a:p>
        </p:txBody>
      </p:sp>
      <p:sp>
        <p:nvSpPr>
          <p:cNvPr id="3" name="Title 1">
            <a:extLst>
              <a:ext uri="{FF2B5EF4-FFF2-40B4-BE49-F238E27FC236}">
                <a16:creationId xmlns:a16="http://schemas.microsoft.com/office/drawing/2014/main" id="{AE9EBA6C-00BD-0E9B-0AF1-92E01CE27ACE}"/>
              </a:ext>
            </a:extLst>
          </p:cNvPr>
          <p:cNvSpPr txBox="1">
            <a:spLocks/>
          </p:cNvSpPr>
          <p:nvPr/>
        </p:nvSpPr>
        <p:spPr>
          <a:xfrm>
            <a:off x="101600" y="1524000"/>
            <a:ext cx="12344400" cy="1205042"/>
          </a:xfrm>
          <a:prstGeom prst="rect">
            <a:avLst/>
          </a:prstGeom>
        </p:spPr>
        <p:txBody>
          <a:bodyPr/>
          <a:lst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l"/>
            <a:r>
              <a:rPr lang="en-US" sz="5400" dirty="0"/>
              <a:t>XTBP – Allocation of Tuition Remission</a:t>
            </a:r>
          </a:p>
        </p:txBody>
      </p:sp>
    </p:spTree>
    <p:extLst>
      <p:ext uri="{BB962C8B-B14F-4D97-AF65-F5344CB8AC3E}">
        <p14:creationId xmlns:p14="http://schemas.microsoft.com/office/powerpoint/2010/main" val="11591438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0B4C32-A2EA-46A2-F757-3C271E6A9B8B}"/>
              </a:ext>
            </a:extLst>
          </p:cNvPr>
          <p:cNvSpPr txBox="1"/>
          <p:nvPr/>
        </p:nvSpPr>
        <p:spPr>
          <a:xfrm>
            <a:off x="3454400" y="3352800"/>
            <a:ext cx="5867400" cy="738664"/>
          </a:xfrm>
          <a:prstGeom prst="rect">
            <a:avLst/>
          </a:prstGeom>
          <a:noFill/>
        </p:spPr>
        <p:txBody>
          <a:bodyPr wrap="square" rtlCol="0">
            <a:spAutoFit/>
          </a:bodyPr>
          <a:lstStyle/>
          <a:p>
            <a:r>
              <a:rPr lang="en-US" dirty="0"/>
              <a:t>QUESTIONS   ????</a:t>
            </a:r>
          </a:p>
        </p:txBody>
      </p:sp>
    </p:spTree>
    <p:extLst>
      <p:ext uri="{BB962C8B-B14F-4D97-AF65-F5344CB8AC3E}">
        <p14:creationId xmlns:p14="http://schemas.microsoft.com/office/powerpoint/2010/main" val="29970795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1BFE8-8238-94C2-E943-04229F9D90CC}"/>
              </a:ext>
            </a:extLst>
          </p:cNvPr>
          <p:cNvSpPr>
            <a:spLocks noGrp="1"/>
          </p:cNvSpPr>
          <p:nvPr>
            <p:ph type="title"/>
          </p:nvPr>
        </p:nvSpPr>
        <p:spPr>
          <a:xfrm>
            <a:off x="127000" y="1447800"/>
            <a:ext cx="12750800" cy="2044700"/>
          </a:xfrm>
        </p:spPr>
        <p:txBody>
          <a:bodyPr/>
          <a:lstStyle/>
          <a:p>
            <a:r>
              <a:rPr lang="en-US" sz="5400" dirty="0"/>
              <a:t>Extended</a:t>
            </a:r>
            <a:r>
              <a:rPr lang="en-US" sz="6600" dirty="0"/>
              <a:t> Tuition Benefit Program (XTBP)</a:t>
            </a:r>
          </a:p>
        </p:txBody>
      </p:sp>
      <p:sp>
        <p:nvSpPr>
          <p:cNvPr id="5" name="TextBox 4">
            <a:extLst>
              <a:ext uri="{FF2B5EF4-FFF2-40B4-BE49-F238E27FC236}">
                <a16:creationId xmlns:a16="http://schemas.microsoft.com/office/drawing/2014/main" id="{04A95315-1D99-504C-B8E7-5E9631B3A1F7}"/>
              </a:ext>
            </a:extLst>
          </p:cNvPr>
          <p:cNvSpPr txBox="1"/>
          <p:nvPr/>
        </p:nvSpPr>
        <p:spPr>
          <a:xfrm>
            <a:off x="825500" y="4038600"/>
            <a:ext cx="11353800" cy="3508653"/>
          </a:xfrm>
          <a:prstGeom prst="rect">
            <a:avLst/>
          </a:prstGeom>
          <a:noFill/>
        </p:spPr>
        <p:txBody>
          <a:bodyPr wrap="square" rtlCol="0">
            <a:spAutoFit/>
          </a:bodyPr>
          <a:lstStyle/>
          <a:p>
            <a:pPr marL="571500" indent="-571500">
              <a:buFont typeface="Arial" panose="020B0604020202020204" pitchFamily="34" charset="0"/>
              <a:buChar char="•"/>
            </a:pPr>
            <a:r>
              <a:rPr lang="en-US" sz="4000" dirty="0"/>
              <a:t>XTBP can be used for the following:</a:t>
            </a:r>
          </a:p>
          <a:p>
            <a:pPr marL="1028700" lvl="1" indent="-571500">
              <a:buFont typeface="Arial" panose="020B0604020202020204" pitchFamily="34" charset="0"/>
              <a:buChar char="•"/>
            </a:pPr>
            <a:r>
              <a:rPr lang="en-US" sz="3600" dirty="0"/>
              <a:t>Extend tuition benefits for those students who have utilized all their eligible semesters</a:t>
            </a:r>
          </a:p>
          <a:p>
            <a:pPr marL="1028700" lvl="1" indent="-571500">
              <a:buFont typeface="Arial" panose="020B0604020202020204" pitchFamily="34" charset="0"/>
              <a:buChar char="•"/>
            </a:pPr>
            <a:r>
              <a:rPr lang="en-US" sz="3600" dirty="0"/>
              <a:t>Allocate an RA’s tuition benefits to a project that has tuition budgeted</a:t>
            </a:r>
          </a:p>
          <a:p>
            <a:pPr marL="1028700" lvl="1" indent="-571500">
              <a:buFont typeface="Arial" panose="020B0604020202020204" pitchFamily="34" charset="0"/>
              <a:buChar char="•"/>
            </a:pPr>
            <a:r>
              <a:rPr lang="en-US" sz="3600" dirty="0"/>
              <a:t>Allocate a student’s tuition benefits to an activity</a:t>
            </a:r>
          </a:p>
        </p:txBody>
      </p:sp>
    </p:spTree>
    <p:extLst>
      <p:ext uri="{BB962C8B-B14F-4D97-AF65-F5344CB8AC3E}">
        <p14:creationId xmlns:p14="http://schemas.microsoft.com/office/powerpoint/2010/main" val="398481424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1BFE8-8238-94C2-E943-04229F9D90CC}"/>
              </a:ext>
            </a:extLst>
          </p:cNvPr>
          <p:cNvSpPr>
            <a:spLocks noGrp="1"/>
          </p:cNvSpPr>
          <p:nvPr>
            <p:ph type="title"/>
          </p:nvPr>
        </p:nvSpPr>
        <p:spPr>
          <a:xfrm>
            <a:off x="287421" y="1219200"/>
            <a:ext cx="12750800" cy="1828800"/>
          </a:xfrm>
        </p:spPr>
        <p:txBody>
          <a:bodyPr/>
          <a:lstStyle/>
          <a:p>
            <a:r>
              <a:rPr lang="en-US" sz="5400" dirty="0"/>
              <a:t>Extended Tuition Benefit Program (XTBP)</a:t>
            </a:r>
          </a:p>
        </p:txBody>
      </p:sp>
      <p:sp>
        <p:nvSpPr>
          <p:cNvPr id="5" name="TextBox 4">
            <a:extLst>
              <a:ext uri="{FF2B5EF4-FFF2-40B4-BE49-F238E27FC236}">
                <a16:creationId xmlns:a16="http://schemas.microsoft.com/office/drawing/2014/main" id="{04A95315-1D99-504C-B8E7-5E9631B3A1F7}"/>
              </a:ext>
            </a:extLst>
          </p:cNvPr>
          <p:cNvSpPr txBox="1"/>
          <p:nvPr/>
        </p:nvSpPr>
        <p:spPr>
          <a:xfrm>
            <a:off x="287421" y="3352800"/>
            <a:ext cx="12446000" cy="5170646"/>
          </a:xfrm>
          <a:prstGeom prst="rect">
            <a:avLst/>
          </a:prstGeom>
          <a:noFill/>
        </p:spPr>
        <p:txBody>
          <a:bodyPr wrap="square" rtlCol="0">
            <a:spAutoFit/>
          </a:bodyPr>
          <a:lstStyle/>
          <a:p>
            <a:pPr marL="571500" indent="-571500">
              <a:buFont typeface="Arial" panose="020B0604020202020204" pitchFamily="34" charset="0"/>
              <a:buChar char="•"/>
            </a:pPr>
            <a:r>
              <a:rPr lang="en-US" sz="3200" dirty="0"/>
              <a:t>Like the traditional Tuition Benefit, XTBP consists of resident tuition and mandatory fees.</a:t>
            </a:r>
          </a:p>
          <a:p>
            <a:pPr marL="1028700" lvl="1" indent="-571500">
              <a:buFont typeface="Arial" panose="020B0604020202020204" pitchFamily="34" charset="0"/>
              <a:buChar char="•"/>
            </a:pPr>
            <a:r>
              <a:rPr lang="en-US" sz="2800" dirty="0"/>
              <a:t>If you’re paying tuition through Scholarship Administration, coursework tuition is posted at the resident or non-resident rates</a:t>
            </a:r>
          </a:p>
          <a:p>
            <a:pPr marL="571500" indent="-571500">
              <a:buFont typeface="Arial" panose="020B0604020202020204" pitchFamily="34" charset="0"/>
              <a:buChar char="•"/>
            </a:pPr>
            <a:r>
              <a:rPr lang="en-US" sz="3200" dirty="0"/>
              <a:t>Dissertation Tuition is posted at reduced rates (Ph.D. students only, courses 7970-7989)</a:t>
            </a:r>
          </a:p>
          <a:p>
            <a:pPr marL="1028700" lvl="1" indent="-571500">
              <a:buFont typeface="Arial" panose="020B0604020202020204" pitchFamily="34" charset="0"/>
              <a:buChar char="•"/>
            </a:pPr>
            <a:r>
              <a:rPr lang="en-US" sz="2800" dirty="0"/>
              <a:t>If you’re paying tuition through Scholarship Administration, tuition related to dissertation hours is posted at the resident rate</a:t>
            </a:r>
          </a:p>
          <a:p>
            <a:pPr marL="1485900" lvl="2" indent="-571500">
              <a:buFont typeface="Arial" panose="020B0604020202020204" pitchFamily="34" charset="0"/>
              <a:buChar char="•"/>
            </a:pPr>
            <a:r>
              <a:rPr lang="en-US" sz="2400" dirty="0"/>
              <a:t>However, if the student has </a:t>
            </a:r>
            <a:r>
              <a:rPr lang="en-US" sz="2400" b="1" dirty="0"/>
              <a:t>one or more credit(s) </a:t>
            </a:r>
            <a:r>
              <a:rPr lang="en-US" sz="2400" dirty="0"/>
              <a:t>in coursework AND is a </a:t>
            </a:r>
            <a:r>
              <a:rPr lang="en-US" sz="2400" b="1" dirty="0"/>
              <a:t>NON-resident</a:t>
            </a:r>
            <a:r>
              <a:rPr lang="en-US" sz="2400" dirty="0"/>
              <a:t>, tuition will post at the non-resident rate.</a:t>
            </a:r>
          </a:p>
          <a:p>
            <a:pPr marL="1028700" lvl="1" indent="-571500">
              <a:buFont typeface="Arial" panose="020B0604020202020204" pitchFamily="34" charset="0"/>
              <a:buChar char="•"/>
            </a:pPr>
            <a:endParaRPr lang="en-US" dirty="0"/>
          </a:p>
        </p:txBody>
      </p:sp>
    </p:spTree>
    <p:extLst>
      <p:ext uri="{BB962C8B-B14F-4D97-AF65-F5344CB8AC3E}">
        <p14:creationId xmlns:p14="http://schemas.microsoft.com/office/powerpoint/2010/main" val="24682521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5B754F1-9032-D437-C16E-41B182A7D43E}"/>
              </a:ext>
            </a:extLst>
          </p:cNvPr>
          <p:cNvSpPr txBox="1">
            <a:spLocks/>
          </p:cNvSpPr>
          <p:nvPr/>
        </p:nvSpPr>
        <p:spPr>
          <a:xfrm>
            <a:off x="1168400" y="1600200"/>
            <a:ext cx="10058400" cy="1369074"/>
          </a:xfrm>
          <a:prstGeom prst="rect">
            <a:avLst/>
          </a:prstGeom>
        </p:spPr>
        <p:txBody>
          <a:bodyPr/>
          <a:lst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r>
              <a:rPr lang="en-US" sz="5400" dirty="0"/>
              <a:t>XTBP Program Guidelines</a:t>
            </a:r>
          </a:p>
        </p:txBody>
      </p:sp>
      <p:sp>
        <p:nvSpPr>
          <p:cNvPr id="3" name="Content Placeholder 1">
            <a:extLst>
              <a:ext uri="{FF2B5EF4-FFF2-40B4-BE49-F238E27FC236}">
                <a16:creationId xmlns:a16="http://schemas.microsoft.com/office/drawing/2014/main" id="{8728864E-4AC2-F119-4C35-9D94F30C2F9F}"/>
              </a:ext>
            </a:extLst>
          </p:cNvPr>
          <p:cNvSpPr txBox="1">
            <a:spLocks/>
          </p:cNvSpPr>
          <p:nvPr/>
        </p:nvSpPr>
        <p:spPr>
          <a:xfrm>
            <a:off x="482600" y="3256713"/>
            <a:ext cx="5562600" cy="5353887"/>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buClr>
                <a:schemeClr val="tx1"/>
              </a:buClr>
              <a:buFont typeface="Arial" panose="020B0604020202020204" pitchFamily="34" charset="0"/>
              <a:buChar char="•"/>
              <a:defRPr/>
            </a:pPr>
            <a:r>
              <a:rPr kumimoji="0" lang="en-US" sz="2600" b="0" i="0" u="none" strike="noStrike" kern="1200" cap="none" spc="0" normalizeH="0" baseline="0" noProof="0" dirty="0">
                <a:ln>
                  <a:noFill/>
                </a:ln>
                <a:solidFill>
                  <a:schemeClr val="tx1"/>
                </a:solidFill>
                <a:effectLst/>
                <a:uLnTx/>
                <a:uFillTx/>
                <a:ea typeface="+mn-ea"/>
                <a:cs typeface="+mn-cs"/>
              </a:rPr>
              <a:t>Like traditional tuition benefit program - </a:t>
            </a:r>
          </a:p>
          <a:p>
            <a:pPr marL="384048" marR="0" lvl="1" indent="-182880" algn="l" defTabSz="914400" rtl="0" eaLnBrk="1" fontAlgn="auto" latinLnBrk="0" hangingPunct="1">
              <a:lnSpc>
                <a:spcPct val="100000"/>
              </a:lnSpc>
              <a:spcBef>
                <a:spcPts val="200"/>
              </a:spcBef>
              <a:spcAft>
                <a:spcPts val="400"/>
              </a:spcAft>
              <a:buClr>
                <a:schemeClr val="tx1"/>
              </a:buClr>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ea typeface="+mn-ea"/>
                <a:cs typeface="+mn-cs"/>
              </a:rPr>
              <a:t>Full-time, matriculated graduate students in good academic standing</a:t>
            </a:r>
          </a:p>
          <a:p>
            <a:pPr marL="384048" marR="0" lvl="1" indent="-182880" algn="l" defTabSz="914400" rtl="0" eaLnBrk="1" fontAlgn="auto" latinLnBrk="0" hangingPunct="1">
              <a:lnSpc>
                <a:spcPct val="100000"/>
              </a:lnSpc>
              <a:spcBef>
                <a:spcPts val="200"/>
              </a:spcBef>
              <a:spcAft>
                <a:spcPts val="400"/>
              </a:spcAft>
              <a:buClr>
                <a:schemeClr val="tx1"/>
              </a:buClr>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ea typeface="+mn-ea"/>
                <a:cs typeface="+mn-cs"/>
              </a:rPr>
              <a:t>Maintain a minimum cumulative GPA of 3.0 (Law School – 2.0).</a:t>
            </a:r>
          </a:p>
          <a:p>
            <a:pPr marL="384048" marR="0" lvl="1" indent="-182880" algn="l" defTabSz="914400" rtl="0" eaLnBrk="1" fontAlgn="auto" latinLnBrk="0" hangingPunct="1">
              <a:lnSpc>
                <a:spcPct val="100000"/>
              </a:lnSpc>
              <a:spcBef>
                <a:spcPts val="200"/>
              </a:spcBef>
              <a:spcAft>
                <a:spcPts val="400"/>
              </a:spcAft>
              <a:buClr>
                <a:schemeClr val="tx1"/>
              </a:buClr>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ea typeface="+mn-ea"/>
                <a:cs typeface="+mn-cs"/>
              </a:rPr>
              <a:t>Registration for at least nine (9) credit hours throughout the semester (Fall and Spring).</a:t>
            </a:r>
          </a:p>
          <a:p>
            <a:pPr marL="384048" marR="0" lvl="1" indent="-182880" algn="l" defTabSz="914400" rtl="0" eaLnBrk="1" fontAlgn="auto" latinLnBrk="0" hangingPunct="1">
              <a:lnSpc>
                <a:spcPct val="100000"/>
              </a:lnSpc>
              <a:spcBef>
                <a:spcPts val="200"/>
              </a:spcBef>
              <a:spcAft>
                <a:spcPts val="400"/>
              </a:spcAft>
              <a:buClr>
                <a:schemeClr val="tx1"/>
              </a:buClr>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solidFill>
                <a:effectLst/>
                <a:uLnTx/>
                <a:uFillTx/>
                <a:ea typeface="+mn-ea"/>
                <a:cs typeface="+mn-cs"/>
              </a:rPr>
              <a:t>FTE cannot exceed .74</a:t>
            </a:r>
          </a:p>
          <a:p>
            <a:pPr marL="566928" marR="0" lvl="2" indent="-182880" algn="l" defTabSz="914400" rtl="0" eaLnBrk="1" fontAlgn="auto" latinLnBrk="0" hangingPunct="1">
              <a:lnSpc>
                <a:spcPct val="100000"/>
              </a:lnSpc>
              <a:spcBef>
                <a:spcPts val="200"/>
              </a:spcBef>
              <a:spcAft>
                <a:spcPts val="400"/>
              </a:spcAft>
              <a:buClr>
                <a:schemeClr val="tx1"/>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ea typeface="+mn-ea"/>
                <a:cs typeface="+mn-cs"/>
              </a:rPr>
              <a:t>An FTE of .5 is the recommended maximum</a:t>
            </a:r>
          </a:p>
        </p:txBody>
      </p:sp>
      <p:sp>
        <p:nvSpPr>
          <p:cNvPr id="4" name="Content Placeholder 2">
            <a:extLst>
              <a:ext uri="{FF2B5EF4-FFF2-40B4-BE49-F238E27FC236}">
                <a16:creationId xmlns:a16="http://schemas.microsoft.com/office/drawing/2014/main" id="{97D6C522-8202-F78B-A10D-8DEEC8D26548}"/>
              </a:ext>
            </a:extLst>
          </p:cNvPr>
          <p:cNvSpPr txBox="1">
            <a:spLocks/>
          </p:cNvSpPr>
          <p:nvPr/>
        </p:nvSpPr>
        <p:spPr>
          <a:xfrm>
            <a:off x="6617544" y="3256713"/>
            <a:ext cx="6387256" cy="5651500"/>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buClr>
                <a:schemeClr val="tx1">
                  <a:lumMod val="75000"/>
                </a:schemeClr>
              </a:buClr>
              <a:buFont typeface="Arial" panose="020B0604020202020204" pitchFamily="34" charset="0"/>
              <a:buChar char="•"/>
              <a:defRPr/>
            </a:pPr>
            <a:r>
              <a:rPr kumimoji="0" lang="en-US" sz="2600" b="0" i="0" u="none" strike="noStrike" kern="1200" cap="none" spc="0" normalizeH="0" baseline="0" noProof="0" dirty="0">
                <a:ln>
                  <a:noFill/>
                </a:ln>
                <a:solidFill>
                  <a:schemeClr val="tx1"/>
                </a:solidFill>
                <a:effectLst/>
                <a:uLnTx/>
                <a:uFillTx/>
                <a:ea typeface="+mn-ea"/>
                <a:cs typeface="+mn-cs"/>
              </a:rPr>
              <a:t>Categories of Supported Grad Students</a:t>
            </a:r>
          </a:p>
          <a:p>
            <a:pPr lvl="1" fontAlgn="auto">
              <a:buFont typeface="Arial" panose="020B0604020202020204" pitchFamily="34" charset="0"/>
              <a:buChar char="•"/>
              <a:defRPr/>
            </a:pPr>
            <a:r>
              <a:rPr kumimoji="0" lang="en-US" sz="2200" b="0" i="0" u="none" strike="noStrike" kern="1200" cap="none" spc="0" normalizeH="0" baseline="0" noProof="0" dirty="0">
                <a:ln>
                  <a:noFill/>
                </a:ln>
                <a:solidFill>
                  <a:schemeClr val="tx1"/>
                </a:solidFill>
                <a:effectLst/>
                <a:uLnTx/>
                <a:uFillTx/>
                <a:ea typeface="+mn-ea"/>
                <a:cs typeface="+mn-cs"/>
              </a:rPr>
              <a:t>Payroll</a:t>
            </a:r>
          </a:p>
          <a:p>
            <a:pPr lvl="2" fontAlgn="auto">
              <a:buFont typeface="Arial" panose="020B0604020202020204" pitchFamily="34" charset="0"/>
              <a:buChar char="•"/>
              <a:defRPr/>
            </a:pPr>
            <a:r>
              <a:rPr kumimoji="0" lang="en-US" sz="2000" b="0" i="0" u="none" strike="noStrike" kern="1200" cap="none" spc="0" normalizeH="0" baseline="0" noProof="0" dirty="0">
                <a:ln>
                  <a:noFill/>
                </a:ln>
                <a:solidFill>
                  <a:schemeClr val="tx1"/>
                </a:solidFill>
                <a:effectLst/>
                <a:uLnTx/>
                <a:uFillTx/>
                <a:ea typeface="+mn-ea"/>
                <a:cs typeface="+mn-cs"/>
              </a:rPr>
              <a:t>Graduate Research Assistant (RA)</a:t>
            </a:r>
          </a:p>
          <a:p>
            <a:pPr lvl="2" fontAlgn="auto">
              <a:buFont typeface="Arial" panose="020B0604020202020204" pitchFamily="34" charset="0"/>
              <a:buChar char="•"/>
              <a:defRPr/>
            </a:pPr>
            <a:r>
              <a:rPr kumimoji="0" lang="en-US" sz="2000" b="0" i="0" u="none" strike="noStrike" kern="1200" cap="none" spc="0" normalizeH="0" baseline="0" noProof="0" dirty="0">
                <a:ln>
                  <a:noFill/>
                </a:ln>
                <a:solidFill>
                  <a:schemeClr val="tx1"/>
                </a:solidFill>
                <a:effectLst/>
                <a:uLnTx/>
                <a:uFillTx/>
                <a:ea typeface="+mn-ea"/>
                <a:cs typeface="+mn-cs"/>
              </a:rPr>
              <a:t>Grad Assistant-Research Focus (GR)</a:t>
            </a:r>
          </a:p>
          <a:p>
            <a:pPr lvl="2" fontAlgn="auto">
              <a:buFont typeface="Arial" panose="020B0604020202020204" pitchFamily="34" charset="0"/>
              <a:buChar char="•"/>
              <a:defRPr/>
            </a:pPr>
            <a:r>
              <a:rPr kumimoji="0" lang="en-US" sz="2000" b="0" i="0" u="none" strike="noStrike" kern="1200" cap="none" spc="0" normalizeH="0" baseline="0" noProof="0" dirty="0">
                <a:ln>
                  <a:noFill/>
                </a:ln>
                <a:solidFill>
                  <a:schemeClr val="tx1"/>
                </a:solidFill>
                <a:effectLst/>
                <a:uLnTx/>
                <a:uFillTx/>
                <a:ea typeface="+mn-ea"/>
                <a:cs typeface="+mn-cs"/>
              </a:rPr>
              <a:t>Grad Teaching Assistant (TA)</a:t>
            </a:r>
          </a:p>
          <a:p>
            <a:pPr lvl="2" fontAlgn="auto">
              <a:buFont typeface="Arial" panose="020B0604020202020204" pitchFamily="34" charset="0"/>
              <a:buChar char="•"/>
              <a:defRPr/>
            </a:pPr>
            <a:r>
              <a:rPr kumimoji="0" lang="en-US" sz="2000" b="0" i="0" u="none" strike="noStrike" kern="1200" cap="none" spc="0" normalizeH="0" baseline="0" noProof="0" dirty="0">
                <a:ln>
                  <a:noFill/>
                </a:ln>
                <a:solidFill>
                  <a:schemeClr val="tx1"/>
                </a:solidFill>
                <a:effectLst/>
                <a:uLnTx/>
                <a:uFillTx/>
                <a:ea typeface="+mn-ea"/>
                <a:cs typeface="+mn-cs"/>
              </a:rPr>
              <a:t>Grad Assistant-Teaching Focus (GT)</a:t>
            </a:r>
          </a:p>
          <a:p>
            <a:pPr lvl="3" fontAlgn="auto">
              <a:buFont typeface="Arial" panose="020B0604020202020204" pitchFamily="34" charset="0"/>
              <a:buChar char="•"/>
              <a:defRPr/>
            </a:pPr>
            <a:r>
              <a:rPr kumimoji="0" lang="en-US" sz="2000" b="0" i="0" u="none" strike="noStrike" kern="1200" cap="none" spc="0" normalizeH="0" baseline="0" noProof="0" dirty="0">
                <a:ln>
                  <a:noFill/>
                </a:ln>
                <a:solidFill>
                  <a:schemeClr val="tx1"/>
                </a:solidFill>
                <a:effectLst/>
                <a:uLnTx/>
                <a:uFillTx/>
                <a:ea typeface="+mn-ea"/>
                <a:cs typeface="+mn-cs"/>
              </a:rPr>
              <a:t>Requires coordination with ITA Program</a:t>
            </a:r>
          </a:p>
          <a:p>
            <a:pPr lvl="1" fontAlgn="auto">
              <a:buFont typeface="Arial" panose="020B0604020202020204" pitchFamily="34" charset="0"/>
              <a:buChar char="•"/>
              <a:defRPr/>
            </a:pPr>
            <a:r>
              <a:rPr kumimoji="0" lang="en-US" sz="2200" b="0" i="0" u="none" strike="noStrike" kern="1200" cap="none" spc="0" normalizeH="0" baseline="0" noProof="0" dirty="0">
                <a:ln>
                  <a:noFill/>
                </a:ln>
                <a:solidFill>
                  <a:schemeClr val="tx1"/>
                </a:solidFill>
                <a:effectLst/>
                <a:uLnTx/>
                <a:uFillTx/>
                <a:ea typeface="+mn-ea"/>
                <a:cs typeface="+mn-cs"/>
              </a:rPr>
              <a:t>Graduate Fellow (GF)</a:t>
            </a:r>
          </a:p>
          <a:p>
            <a:pPr fontAlgn="auto">
              <a:buClr>
                <a:srgbClr val="00A2FF"/>
              </a:buClr>
              <a:buFont typeface="Arial" panose="020B0604020202020204" pitchFamily="34" charset="0"/>
              <a:buChar char="•"/>
              <a:defRPr/>
            </a:pPr>
            <a:endParaRPr kumimoji="0" lang="en-US" sz="2000" b="0"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96232077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25B8-C08F-3B96-EB64-A8169FD2987C}"/>
              </a:ext>
            </a:extLst>
          </p:cNvPr>
          <p:cNvSpPr>
            <a:spLocks noGrp="1"/>
          </p:cNvSpPr>
          <p:nvPr>
            <p:ph type="title"/>
          </p:nvPr>
        </p:nvSpPr>
        <p:spPr>
          <a:xfrm>
            <a:off x="482600" y="533400"/>
            <a:ext cx="10464800" cy="1905000"/>
          </a:xfrm>
        </p:spPr>
        <p:txBody>
          <a:bodyPr/>
          <a:lstStyle/>
          <a:p>
            <a:pPr algn="l"/>
            <a:r>
              <a:rPr lang="en-US" sz="5400" dirty="0"/>
              <a:t>XTBP</a:t>
            </a:r>
            <a:r>
              <a:rPr lang="en-US" sz="8800" dirty="0"/>
              <a:t> </a:t>
            </a:r>
            <a:r>
              <a:rPr lang="en-US" sz="5400" dirty="0"/>
              <a:t>Does Not Cover</a:t>
            </a:r>
            <a:endParaRPr lang="en-US" sz="8800" dirty="0"/>
          </a:p>
        </p:txBody>
      </p:sp>
      <p:sp>
        <p:nvSpPr>
          <p:cNvPr id="4" name="Content Placeholder 2">
            <a:extLst>
              <a:ext uri="{FF2B5EF4-FFF2-40B4-BE49-F238E27FC236}">
                <a16:creationId xmlns:a16="http://schemas.microsoft.com/office/drawing/2014/main" id="{D63930A7-AB0F-AD64-A65B-4D43291C92F0}"/>
              </a:ext>
            </a:extLst>
          </p:cNvPr>
          <p:cNvSpPr txBox="1">
            <a:spLocks noChangeArrowheads="1"/>
          </p:cNvSpPr>
          <p:nvPr/>
        </p:nvSpPr>
        <p:spPr>
          <a:xfrm>
            <a:off x="515257" y="2590800"/>
            <a:ext cx="10464800" cy="6451600"/>
          </a:xfrm>
          <a:prstGeom prst="rect">
            <a:avLst/>
          </a:prstGeom>
        </p:spPr>
        <p:txBody>
          <a:bodyPr/>
          <a:lstStyle>
            <a:lvl1pPr marL="760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1pPr>
            <a:lvl2pPr marL="1204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2pPr>
            <a:lvl3pPr marL="1649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3pPr>
            <a:lvl4pPr marL="20939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4pPr>
            <a:lvl5pPr marL="2538413" indent="-493713" algn="l" rtl="0" eaLnBrk="0" fontAlgn="base" hangingPunct="0">
              <a:spcBef>
                <a:spcPts val="3800"/>
              </a:spcBef>
              <a:spcAft>
                <a:spcPct val="0"/>
              </a:spcAft>
              <a:buSzPct val="171000"/>
              <a:buFont typeface="Gill Sans" panose="020B0502020104020203" pitchFamily="34" charset="-79"/>
              <a:buChar char="•"/>
              <a:defRPr sz="3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defRPr/>
            </a:pPr>
            <a:r>
              <a:rPr lang="en-US" altLang="en-US" sz="3000" dirty="0"/>
              <a:t>Differential tuition</a:t>
            </a:r>
          </a:p>
          <a:p>
            <a:pPr>
              <a:spcBef>
                <a:spcPts val="1200"/>
              </a:spcBef>
              <a:defRPr/>
            </a:pPr>
            <a:r>
              <a:rPr lang="en-US" altLang="en-US" sz="3000" dirty="0"/>
              <a:t>Fees outside of mandatory fees</a:t>
            </a:r>
          </a:p>
          <a:p>
            <a:pPr>
              <a:spcBef>
                <a:spcPts val="1200"/>
              </a:spcBef>
              <a:defRPr/>
            </a:pPr>
            <a:r>
              <a:rPr lang="en-US" altLang="en-US" sz="3000" dirty="0"/>
              <a:t>Undergraduate courses</a:t>
            </a:r>
          </a:p>
          <a:p>
            <a:pPr>
              <a:spcBef>
                <a:spcPts val="1200"/>
              </a:spcBef>
              <a:defRPr/>
            </a:pPr>
            <a:r>
              <a:rPr lang="en-US" altLang="en-US" sz="3000" dirty="0"/>
              <a:t>Repeated courses (outside those required by curriculum)</a:t>
            </a:r>
          </a:p>
          <a:p>
            <a:pPr>
              <a:spcBef>
                <a:spcPts val="1200"/>
              </a:spcBef>
              <a:defRPr/>
            </a:pPr>
            <a:r>
              <a:rPr lang="en-US" altLang="en-US" sz="3000" dirty="0"/>
              <a:t>Graduate credits exceeding 12.0</a:t>
            </a:r>
          </a:p>
          <a:p>
            <a:pPr>
              <a:spcBef>
                <a:spcPts val="1200"/>
              </a:spcBef>
              <a:defRPr/>
            </a:pPr>
            <a:r>
              <a:rPr lang="en-US" altLang="en-US" sz="3000" dirty="0"/>
              <a:t>Non-credit/continuing education courses</a:t>
            </a:r>
          </a:p>
          <a:p>
            <a:pPr>
              <a:spcBef>
                <a:spcPts val="1200"/>
              </a:spcBef>
              <a:defRPr/>
            </a:pPr>
            <a:r>
              <a:rPr lang="en-US" altLang="en-US" sz="3000" dirty="0"/>
              <a:t>Withdrawn courses</a:t>
            </a:r>
          </a:p>
          <a:p>
            <a:pPr>
              <a:spcBef>
                <a:spcPts val="1200"/>
              </a:spcBef>
              <a:defRPr/>
            </a:pPr>
            <a:r>
              <a:rPr lang="en-US" altLang="en-US" sz="3000" dirty="0"/>
              <a:t>Audited courses</a:t>
            </a:r>
          </a:p>
          <a:p>
            <a:pPr>
              <a:spcBef>
                <a:spcPts val="1200"/>
              </a:spcBef>
              <a:defRPr/>
            </a:pPr>
            <a:r>
              <a:rPr lang="en-US" altLang="en-US" sz="3000" dirty="0"/>
              <a:t>International student fees</a:t>
            </a:r>
          </a:p>
        </p:txBody>
      </p:sp>
    </p:spTree>
    <p:extLst>
      <p:ext uri="{BB962C8B-B14F-4D97-AF65-F5344CB8AC3E}">
        <p14:creationId xmlns:p14="http://schemas.microsoft.com/office/powerpoint/2010/main" val="47109540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DBAFD664-64F3-66A2-192E-BD6C6FCC4250}"/>
              </a:ext>
            </a:extLst>
          </p:cNvPr>
          <p:cNvSpPr txBox="1">
            <a:spLocks/>
          </p:cNvSpPr>
          <p:nvPr/>
        </p:nvSpPr>
        <p:spPr>
          <a:xfrm>
            <a:off x="558800" y="1371600"/>
            <a:ext cx="10439400" cy="1369074"/>
          </a:xfrm>
          <a:prstGeom prst="rect">
            <a:avLst/>
          </a:prstGeom>
        </p:spPr>
        <p:txBody>
          <a:bodyPr/>
          <a:lst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r>
              <a:rPr lang="en-US" sz="5400" dirty="0"/>
              <a:t>XTBP – Financial Support</a:t>
            </a:r>
          </a:p>
        </p:txBody>
      </p:sp>
      <p:graphicFrame>
        <p:nvGraphicFramePr>
          <p:cNvPr id="9" name="Content Placeholder 3">
            <a:extLst>
              <a:ext uri="{FF2B5EF4-FFF2-40B4-BE49-F238E27FC236}">
                <a16:creationId xmlns:a16="http://schemas.microsoft.com/office/drawing/2014/main" id="{375B3F5D-9116-9D3D-66F2-D7679CEAD6E0}"/>
              </a:ext>
            </a:extLst>
          </p:cNvPr>
          <p:cNvGraphicFramePr>
            <a:graphicFrameLocks/>
          </p:cNvGraphicFramePr>
          <p:nvPr>
            <p:extLst>
              <p:ext uri="{D42A27DB-BD31-4B8C-83A1-F6EECF244321}">
                <p14:modId xmlns:p14="http://schemas.microsoft.com/office/powerpoint/2010/main" val="501993858"/>
              </p:ext>
            </p:extLst>
          </p:nvPr>
        </p:nvGraphicFramePr>
        <p:xfrm>
          <a:off x="1270000" y="3787140"/>
          <a:ext cx="10464800" cy="2179320"/>
        </p:xfrm>
        <a:graphic>
          <a:graphicData uri="http://schemas.openxmlformats.org/drawingml/2006/table">
            <a:tbl>
              <a:tblPr firstRow="1" bandRow="1">
                <a:tableStyleId>{F5AB1C69-6EDB-4FF4-983F-18BD219EF322}</a:tableStyleId>
              </a:tblPr>
              <a:tblGrid>
                <a:gridCol w="2616200">
                  <a:extLst>
                    <a:ext uri="{9D8B030D-6E8A-4147-A177-3AD203B41FA5}">
                      <a16:colId xmlns:a16="http://schemas.microsoft.com/office/drawing/2014/main" val="3480887783"/>
                    </a:ext>
                  </a:extLst>
                </a:gridCol>
                <a:gridCol w="2616200">
                  <a:extLst>
                    <a:ext uri="{9D8B030D-6E8A-4147-A177-3AD203B41FA5}">
                      <a16:colId xmlns:a16="http://schemas.microsoft.com/office/drawing/2014/main" val="1992728436"/>
                    </a:ext>
                  </a:extLst>
                </a:gridCol>
                <a:gridCol w="2616200">
                  <a:extLst>
                    <a:ext uri="{9D8B030D-6E8A-4147-A177-3AD203B41FA5}">
                      <a16:colId xmlns:a16="http://schemas.microsoft.com/office/drawing/2014/main" val="2011940664"/>
                    </a:ext>
                  </a:extLst>
                </a:gridCol>
                <a:gridCol w="2616200">
                  <a:extLst>
                    <a:ext uri="{9D8B030D-6E8A-4147-A177-3AD203B41FA5}">
                      <a16:colId xmlns:a16="http://schemas.microsoft.com/office/drawing/2014/main" val="2639083832"/>
                    </a:ext>
                  </a:extLst>
                </a:gridCol>
              </a:tblGrid>
              <a:tr h="370840">
                <a:tc>
                  <a:txBody>
                    <a:bodyPr/>
                    <a:lstStyle/>
                    <a:p>
                      <a:r>
                        <a:rPr lang="en-US" sz="2500" dirty="0"/>
                        <a:t>Semester</a:t>
                      </a:r>
                    </a:p>
                  </a:txBody>
                  <a:tcPr/>
                </a:tc>
                <a:tc>
                  <a:txBody>
                    <a:bodyPr/>
                    <a:lstStyle/>
                    <a:p>
                      <a:r>
                        <a:rPr lang="en-US" sz="2500" dirty="0"/>
                        <a:t>100% Benefit</a:t>
                      </a:r>
                    </a:p>
                  </a:txBody>
                  <a:tcPr/>
                </a:tc>
                <a:tc>
                  <a:txBody>
                    <a:bodyPr/>
                    <a:lstStyle/>
                    <a:p>
                      <a:r>
                        <a:rPr lang="en-US" sz="2500" dirty="0"/>
                        <a:t>75% Benefit</a:t>
                      </a:r>
                    </a:p>
                  </a:txBody>
                  <a:tcPr/>
                </a:tc>
                <a:tc>
                  <a:txBody>
                    <a:bodyPr/>
                    <a:lstStyle/>
                    <a:p>
                      <a:r>
                        <a:rPr lang="en-US" sz="2500" dirty="0"/>
                        <a:t>50% Benefit</a:t>
                      </a:r>
                    </a:p>
                  </a:txBody>
                  <a:tcPr/>
                </a:tc>
                <a:extLst>
                  <a:ext uri="{0D108BD9-81ED-4DB2-BD59-A6C34878D82A}">
                    <a16:rowId xmlns:a16="http://schemas.microsoft.com/office/drawing/2014/main" val="2169200706"/>
                  </a:ext>
                </a:extLst>
              </a:tr>
              <a:tr h="370840">
                <a:tc>
                  <a:txBody>
                    <a:bodyPr/>
                    <a:lstStyle/>
                    <a:p>
                      <a:r>
                        <a:rPr lang="en-US" sz="2200" dirty="0"/>
                        <a:t>Summer 2022</a:t>
                      </a:r>
                    </a:p>
                  </a:txBody>
                  <a:tcPr/>
                </a:tc>
                <a:tc>
                  <a:txBody>
                    <a:bodyPr/>
                    <a:lstStyle/>
                    <a:p>
                      <a:r>
                        <a:rPr lang="en-US" sz="2200" dirty="0"/>
                        <a:t>$5,380</a:t>
                      </a:r>
                    </a:p>
                  </a:txBody>
                  <a:tcPr/>
                </a:tc>
                <a:tc>
                  <a:txBody>
                    <a:bodyPr/>
                    <a:lstStyle/>
                    <a:p>
                      <a:r>
                        <a:rPr lang="en-US" sz="2200" dirty="0"/>
                        <a:t>$4,034</a:t>
                      </a:r>
                    </a:p>
                  </a:txBody>
                  <a:tcPr/>
                </a:tc>
                <a:tc>
                  <a:txBody>
                    <a:bodyPr/>
                    <a:lstStyle/>
                    <a:p>
                      <a:r>
                        <a:rPr lang="en-US" sz="2200" dirty="0"/>
                        <a:t>$2,690</a:t>
                      </a:r>
                    </a:p>
                  </a:txBody>
                  <a:tcPr/>
                </a:tc>
                <a:extLst>
                  <a:ext uri="{0D108BD9-81ED-4DB2-BD59-A6C34878D82A}">
                    <a16:rowId xmlns:a16="http://schemas.microsoft.com/office/drawing/2014/main" val="693730091"/>
                  </a:ext>
                </a:extLst>
              </a:tr>
              <a:tr h="370840">
                <a:tc>
                  <a:txBody>
                    <a:bodyPr/>
                    <a:lstStyle/>
                    <a:p>
                      <a:r>
                        <a:rPr lang="en-US" sz="2200" dirty="0"/>
                        <a:t>Fall 2022</a:t>
                      </a:r>
                    </a:p>
                  </a:txBody>
                  <a:tcPr/>
                </a:tc>
                <a:tc>
                  <a:txBody>
                    <a:bodyPr/>
                    <a:lstStyle/>
                    <a:p>
                      <a:r>
                        <a:rPr lang="en-US" sz="2200" dirty="0"/>
                        <a:t>$8,355</a:t>
                      </a:r>
                    </a:p>
                  </a:txBody>
                  <a:tcPr/>
                </a:tc>
                <a:tc>
                  <a:txBody>
                    <a:bodyPr/>
                    <a:lstStyle/>
                    <a:p>
                      <a:r>
                        <a:rPr lang="en-US" sz="2200" dirty="0"/>
                        <a:t>$6,265</a:t>
                      </a:r>
                    </a:p>
                  </a:txBody>
                  <a:tcPr/>
                </a:tc>
                <a:tc>
                  <a:txBody>
                    <a:bodyPr/>
                    <a:lstStyle/>
                    <a:p>
                      <a:r>
                        <a:rPr lang="en-US" sz="2200" dirty="0"/>
                        <a:t>$4,175</a:t>
                      </a:r>
                    </a:p>
                  </a:txBody>
                  <a:tcPr/>
                </a:tc>
                <a:extLst>
                  <a:ext uri="{0D108BD9-81ED-4DB2-BD59-A6C34878D82A}">
                    <a16:rowId xmlns:a16="http://schemas.microsoft.com/office/drawing/2014/main" val="2035587014"/>
                  </a:ext>
                </a:extLst>
              </a:tr>
              <a:tr h="370840">
                <a:tc>
                  <a:txBody>
                    <a:bodyPr/>
                    <a:lstStyle/>
                    <a:p>
                      <a:r>
                        <a:rPr lang="en-US" sz="2200" dirty="0"/>
                        <a:t>Spring 2023</a:t>
                      </a:r>
                    </a:p>
                  </a:txBody>
                  <a:tcPr/>
                </a:tc>
                <a:tc>
                  <a:txBody>
                    <a:bodyPr/>
                    <a:lstStyle/>
                    <a:p>
                      <a:r>
                        <a:rPr lang="en-US" sz="2200" dirty="0"/>
                        <a:t>$8,355</a:t>
                      </a:r>
                    </a:p>
                  </a:txBody>
                  <a:tcPr/>
                </a:tc>
                <a:tc>
                  <a:txBody>
                    <a:bodyPr/>
                    <a:lstStyle/>
                    <a:p>
                      <a:r>
                        <a:rPr lang="en-US" sz="2200" dirty="0"/>
                        <a:t>$6,265</a:t>
                      </a:r>
                    </a:p>
                  </a:txBody>
                  <a:tcPr/>
                </a:tc>
                <a:tc>
                  <a:txBody>
                    <a:bodyPr/>
                    <a:lstStyle/>
                    <a:p>
                      <a:r>
                        <a:rPr lang="en-US" sz="2200" dirty="0"/>
                        <a:t>$4,175</a:t>
                      </a:r>
                    </a:p>
                  </a:txBody>
                  <a:tcPr/>
                </a:tc>
                <a:extLst>
                  <a:ext uri="{0D108BD9-81ED-4DB2-BD59-A6C34878D82A}">
                    <a16:rowId xmlns:a16="http://schemas.microsoft.com/office/drawing/2014/main" val="642073101"/>
                  </a:ext>
                </a:extLst>
              </a:tr>
              <a:tr h="370840">
                <a:tc>
                  <a:txBody>
                    <a:bodyPr/>
                    <a:lstStyle/>
                    <a:p>
                      <a:r>
                        <a:rPr lang="en-US" sz="2200" dirty="0"/>
                        <a:t>Summer 2023</a:t>
                      </a:r>
                    </a:p>
                  </a:txBody>
                  <a:tcPr/>
                </a:tc>
                <a:tc>
                  <a:txBody>
                    <a:bodyPr/>
                    <a:lstStyle/>
                    <a:p>
                      <a:r>
                        <a:rPr lang="en-US" sz="2200" dirty="0"/>
                        <a:t>$5,570</a:t>
                      </a:r>
                    </a:p>
                  </a:txBody>
                  <a:tcPr/>
                </a:tc>
                <a:tc>
                  <a:txBody>
                    <a:bodyPr/>
                    <a:lstStyle/>
                    <a:p>
                      <a:r>
                        <a:rPr lang="en-US" sz="2200" dirty="0"/>
                        <a:t>$4,175</a:t>
                      </a:r>
                    </a:p>
                  </a:txBody>
                  <a:tcPr/>
                </a:tc>
                <a:tc>
                  <a:txBody>
                    <a:bodyPr/>
                    <a:lstStyle/>
                    <a:p>
                      <a:r>
                        <a:rPr lang="en-US" sz="2200" dirty="0"/>
                        <a:t>$2,785</a:t>
                      </a:r>
                    </a:p>
                  </a:txBody>
                  <a:tcPr/>
                </a:tc>
                <a:extLst>
                  <a:ext uri="{0D108BD9-81ED-4DB2-BD59-A6C34878D82A}">
                    <a16:rowId xmlns:a16="http://schemas.microsoft.com/office/drawing/2014/main" val="3130062841"/>
                  </a:ext>
                </a:extLst>
              </a:tr>
            </a:tbl>
          </a:graphicData>
        </a:graphic>
      </p:graphicFrame>
    </p:spTree>
    <p:extLst>
      <p:ext uri="{BB962C8B-B14F-4D97-AF65-F5344CB8AC3E}">
        <p14:creationId xmlns:p14="http://schemas.microsoft.com/office/powerpoint/2010/main" val="5093154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24A996B8-4082-CE81-DE07-17EA32B3954D}"/>
              </a:ext>
            </a:extLst>
          </p:cNvPr>
          <p:cNvSpPr txBox="1">
            <a:spLocks/>
          </p:cNvSpPr>
          <p:nvPr/>
        </p:nvSpPr>
        <p:spPr>
          <a:xfrm>
            <a:off x="673847" y="3771614"/>
            <a:ext cx="11887200" cy="4498327"/>
          </a:xfrm>
          <a:prstGeom prst="rect">
            <a:avLst/>
          </a:prstGeom>
        </p:spPr>
        <p:txBody>
          <a:bodyPr vert="horz" lIns="0" tIns="45720" rIns="0" bIns="45720" rtlCol="0">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R="0" lvl="0" algn="l" defTabSz="914400" rtl="0" eaLnBrk="1" fontAlgn="auto" latinLnBrk="0" hangingPunct="1">
              <a:lnSpc>
                <a:spcPct val="100000"/>
              </a:lnSpc>
              <a:spcBef>
                <a:spcPts val="1200"/>
              </a:spcBef>
              <a:spcAft>
                <a:spcPts val="200"/>
              </a:spcAft>
              <a:buClr>
                <a:schemeClr val="tx1">
                  <a:lumMod val="85000"/>
                </a:schemeClr>
              </a:buClr>
              <a:buSzPct val="100000"/>
              <a:buFont typeface="Wingdings" panose="05000000000000000000" pitchFamily="2" charset="2"/>
              <a:buChar char="q"/>
              <a:tabLst/>
              <a:defRPr/>
            </a:pPr>
            <a:r>
              <a:rPr kumimoji="0" lang="en-US" sz="2400" b="0" i="0" u="none" strike="noStrike" kern="1200" cap="none" spc="0" normalizeH="0" baseline="0" noProof="0" dirty="0">
                <a:ln>
                  <a:noFill/>
                </a:ln>
                <a:solidFill>
                  <a:schemeClr val="tx1"/>
                </a:solidFill>
                <a:effectLst/>
                <a:uLnTx/>
                <a:uFillTx/>
                <a:ea typeface="+mn-ea"/>
                <a:cs typeface="+mn-cs"/>
              </a:rPr>
              <a:t>Graduate students receiving a tuition benefit are expected to fulfill the responsibilities appropriate to their specific assignments.</a:t>
            </a:r>
          </a:p>
          <a:p>
            <a:pPr marL="91440" marR="0" lvl="0" indent="-91440" algn="l" defTabSz="914400" rtl="0" eaLnBrk="1" fontAlgn="auto" latinLnBrk="0" hangingPunct="1">
              <a:lnSpc>
                <a:spcPct val="100000"/>
              </a:lnSpc>
              <a:spcBef>
                <a:spcPts val="1200"/>
              </a:spcBef>
              <a:spcAft>
                <a:spcPts val="200"/>
              </a:spcAft>
              <a:buClr>
                <a:schemeClr val="tx1">
                  <a:lumMod val="75000"/>
                </a:schemeClr>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ea typeface="+mn-ea"/>
                <a:cs typeface="+mn-cs"/>
              </a:rPr>
              <a:t>No student is required to work more than 20 hours a week (0.50 FTE) in order to receive a tuition benefit.</a:t>
            </a:r>
          </a:p>
          <a:p>
            <a:pPr marL="91440" marR="0" lvl="0" indent="-91440" algn="l" defTabSz="914400" rtl="0" eaLnBrk="1" fontAlgn="auto" latinLnBrk="0" hangingPunct="1">
              <a:lnSpc>
                <a:spcPct val="100000"/>
              </a:lnSpc>
              <a:spcBef>
                <a:spcPts val="1200"/>
              </a:spcBef>
              <a:spcAft>
                <a:spcPts val="200"/>
              </a:spcAft>
              <a:buClr>
                <a:schemeClr val="tx1">
                  <a:lumMod val="75000"/>
                </a:schemeClr>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ea typeface="+mn-ea"/>
                <a:cs typeface="+mn-cs"/>
              </a:rPr>
              <a:t>Faculty may expect up to</a:t>
            </a:r>
          </a:p>
          <a:p>
            <a:pPr marL="384048" marR="0" lvl="1" indent="-182880" algn="l" defTabSz="9144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tx1"/>
                </a:solidFill>
                <a:effectLst/>
                <a:uLnTx/>
                <a:uFillTx/>
                <a:ea typeface="+mn-ea"/>
                <a:cs typeface="+mn-cs"/>
              </a:rPr>
              <a:t>20 hours of work a week (0.50 FTE) from students receiving a 100% tuition benefit</a:t>
            </a:r>
          </a:p>
          <a:p>
            <a:pPr marL="384048" marR="0" lvl="1" indent="-182880" algn="l" defTabSz="9144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tx1"/>
                </a:solidFill>
                <a:effectLst/>
                <a:uLnTx/>
                <a:uFillTx/>
                <a:ea typeface="+mn-ea"/>
                <a:cs typeface="+mn-cs"/>
              </a:rPr>
              <a:t>15 hours a week (0.375 FTE) from students receiving a 75% tuition benefit</a:t>
            </a:r>
          </a:p>
          <a:p>
            <a:pPr marL="384048" marR="0" lvl="1" indent="-182880" algn="l" defTabSz="914400" rtl="0" eaLnBrk="1" fontAlgn="auto" latinLnBrk="0" hangingPunct="1">
              <a:lnSpc>
                <a:spcPct val="100000"/>
              </a:lnSpc>
              <a:spcBef>
                <a:spcPts val="200"/>
              </a:spcBef>
              <a:spcAft>
                <a:spcPts val="400"/>
              </a:spcAft>
              <a:buClrTx/>
              <a:buSzTx/>
              <a:buFont typeface="Arial" panose="020B0604020202020204" pitchFamily="34" charset="0"/>
              <a:buChar char="•"/>
              <a:tabLst/>
              <a:defRPr/>
            </a:pPr>
            <a:r>
              <a:rPr kumimoji="0" lang="en-US" b="0" i="0" u="none" strike="noStrike" kern="1200" cap="none" spc="0" normalizeH="0" baseline="0" noProof="0" dirty="0">
                <a:ln>
                  <a:noFill/>
                </a:ln>
                <a:solidFill>
                  <a:schemeClr val="tx1"/>
                </a:solidFill>
                <a:effectLst/>
                <a:uLnTx/>
                <a:uFillTx/>
                <a:ea typeface="+mn-ea"/>
                <a:cs typeface="+mn-cs"/>
              </a:rPr>
              <a:t>10 hours a week (0.25 FTE) from students receiving a 50% tuition benefit</a:t>
            </a:r>
          </a:p>
          <a:p>
            <a:pPr marL="91440" marR="0" lvl="0" indent="-91440" algn="l" defTabSz="914400" rtl="0" eaLnBrk="1" fontAlgn="auto" latinLnBrk="0" hangingPunct="1">
              <a:lnSpc>
                <a:spcPct val="100000"/>
              </a:lnSpc>
              <a:spcBef>
                <a:spcPts val="1200"/>
              </a:spcBef>
              <a:spcAft>
                <a:spcPts val="200"/>
              </a:spcAft>
              <a:buClr>
                <a:schemeClr val="tx1">
                  <a:lumMod val="75000"/>
                </a:schemeClr>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ea typeface="+mn-ea"/>
                <a:cs typeface="+mn-cs"/>
              </a:rPr>
              <a:t>Students working one or more on-campus jobs with a combined FTE greater than a 0.74 FTE are ineligible to participate in the Graduate Tuition Benefit Program.</a:t>
            </a:r>
          </a:p>
          <a:p>
            <a:pPr marL="0" marR="0" lvl="0" indent="0" algn="l" defTabSz="914400" rtl="0" eaLnBrk="1" fontAlgn="auto" latinLnBrk="0" hangingPunct="1">
              <a:lnSpc>
                <a:spcPct val="100000"/>
              </a:lnSpc>
              <a:spcBef>
                <a:spcPts val="1200"/>
              </a:spcBef>
              <a:spcAft>
                <a:spcPts val="200"/>
              </a:spcAft>
              <a:buClr>
                <a:srgbClr val="00A2FF"/>
              </a:buClr>
              <a:buSzPct val="100000"/>
              <a:buNone/>
              <a:tabLst/>
              <a:defRPr/>
            </a:pPr>
            <a:endParaRPr kumimoji="0" lang="en-US" sz="2400" b="0" i="0" u="none" strike="noStrike" kern="1200" cap="none" spc="0" normalizeH="0" baseline="0" noProof="0" dirty="0">
              <a:ln>
                <a:noFill/>
              </a:ln>
              <a:solidFill>
                <a:schemeClr val="tx1"/>
              </a:solidFill>
              <a:effectLst/>
              <a:uLnTx/>
              <a:uFillTx/>
              <a:ea typeface="+mn-ea"/>
              <a:cs typeface="+mn-cs"/>
            </a:endParaRPr>
          </a:p>
        </p:txBody>
      </p:sp>
      <p:sp>
        <p:nvSpPr>
          <p:cNvPr id="4" name="TextBox 3">
            <a:extLst>
              <a:ext uri="{FF2B5EF4-FFF2-40B4-BE49-F238E27FC236}">
                <a16:creationId xmlns:a16="http://schemas.microsoft.com/office/drawing/2014/main" id="{0B4D57DC-BF0F-FE2C-E569-3F260F719B17}"/>
              </a:ext>
            </a:extLst>
          </p:cNvPr>
          <p:cNvSpPr txBox="1"/>
          <p:nvPr/>
        </p:nvSpPr>
        <p:spPr>
          <a:xfrm>
            <a:off x="711200" y="1447800"/>
            <a:ext cx="10287000" cy="923330"/>
          </a:xfrm>
          <a:prstGeom prst="rect">
            <a:avLst/>
          </a:prstGeom>
          <a:noFill/>
        </p:spPr>
        <p:txBody>
          <a:bodyPr wrap="square" rtlCol="0">
            <a:spAutoFit/>
          </a:bodyPr>
          <a:lstStyle/>
          <a:p>
            <a:r>
              <a:rPr lang="en-US" sz="5400" dirty="0"/>
              <a:t>XTBP- Service Requirements</a:t>
            </a:r>
          </a:p>
        </p:txBody>
      </p:sp>
    </p:spTree>
    <p:extLst>
      <p:ext uri="{BB962C8B-B14F-4D97-AF65-F5344CB8AC3E}">
        <p14:creationId xmlns:p14="http://schemas.microsoft.com/office/powerpoint/2010/main" val="121589645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FD7FD265-159C-3A6F-C2B6-D27D5E74FCC5}"/>
              </a:ext>
            </a:extLst>
          </p:cNvPr>
          <p:cNvSpPr txBox="1">
            <a:spLocks/>
          </p:cNvSpPr>
          <p:nvPr/>
        </p:nvSpPr>
        <p:spPr>
          <a:xfrm>
            <a:off x="115711" y="2286000"/>
            <a:ext cx="12903200" cy="6705600"/>
          </a:xfrm>
          <a:prstGeom prst="rect">
            <a:avLst/>
          </a:prstGeom>
        </p:spPr>
        <p:txBody>
          <a:bodyPr vert="horz" lIns="0" tIns="45720" rIns="0" bIns="45720" rtlCol="0">
            <a:normAutofit fontScale="55000" lnSpcReduction="20000"/>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A2FF"/>
              </a:buClr>
              <a:buSzPct val="100000"/>
              <a:buFont typeface="Calibri" panose="020F0502020204030204" pitchFamily="34" charset="0"/>
              <a:buNone/>
              <a:tabLst/>
              <a:defRPr/>
            </a:pPr>
            <a:r>
              <a:rPr kumimoji="0" lang="en-US" sz="5100" b="0" i="0" u="none" strike="noStrike" kern="1200" cap="none" spc="0" normalizeH="0" baseline="0" noProof="0" dirty="0">
                <a:ln>
                  <a:noFill/>
                </a:ln>
                <a:solidFill>
                  <a:schemeClr val="tx1">
                    <a:lumMod val="95000"/>
                  </a:schemeClr>
                </a:solidFill>
                <a:effectLst/>
                <a:uLnTx/>
                <a:uFillTx/>
                <a:ea typeface="Calibri" panose="020F0502020204030204" pitchFamily="34" charset="0"/>
                <a:cs typeface="+mn-cs"/>
              </a:rPr>
              <a:t>In Fall 2022, we received confirmation from Mark Winter and Sandy Hughes regarding the use of 1001 Funds for Research Activities.</a:t>
            </a:r>
          </a:p>
          <a:p>
            <a:pPr marL="0" marR="0" lvl="0" indent="-91440" algn="l" defTabSz="914400" rtl="0" eaLnBrk="1" fontAlgn="auto" latinLnBrk="0" hangingPunct="1">
              <a:lnSpc>
                <a:spcPct val="100000"/>
              </a:lnSpc>
              <a:spcBef>
                <a:spcPts val="0"/>
              </a:spcBef>
              <a:spcAft>
                <a:spcPts val="0"/>
              </a:spcAft>
              <a:buClr>
                <a:srgbClr val="00A2FF"/>
              </a:buClr>
              <a:buSzPct val="100000"/>
              <a:buFont typeface="Calibri" panose="020F0502020204030204" pitchFamily="34" charset="0"/>
              <a:buChar char=" "/>
              <a:tabLst/>
              <a:defRPr/>
            </a:pPr>
            <a:endParaRPr kumimoji="0" lang="en-US" sz="5100" b="0" i="0" u="none" strike="noStrike" kern="1200" cap="none" spc="0" normalizeH="0" baseline="0" noProof="0" dirty="0">
              <a:ln>
                <a:noFill/>
              </a:ln>
              <a:solidFill>
                <a:schemeClr val="tx1">
                  <a:lumMod val="95000"/>
                </a:schemeClr>
              </a:solidFill>
              <a:effectLst/>
              <a:uLnTx/>
              <a:uFillTx/>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
                <a:srgbClr val="00A2FF"/>
              </a:buClr>
              <a:buSzPct val="100000"/>
              <a:buNone/>
              <a:tabLst/>
              <a:defRPr/>
            </a:pPr>
            <a:r>
              <a:rPr kumimoji="0" lang="en-US" sz="5100" b="0" i="0" u="none" strike="noStrike" kern="1200" cap="none" spc="0" normalizeH="0" baseline="0" noProof="0" dirty="0">
                <a:ln>
                  <a:noFill/>
                </a:ln>
                <a:solidFill>
                  <a:schemeClr val="tx1">
                    <a:lumMod val="95000"/>
                  </a:schemeClr>
                </a:solidFill>
                <a:effectLst/>
                <a:uLnTx/>
                <a:uFillTx/>
                <a:ea typeface="Calibri" panose="020F0502020204030204" pitchFamily="34" charset="0"/>
                <a:cs typeface="+mn-cs"/>
              </a:rPr>
              <a:t>According to the Utah Board of Higher Education, fund sources should match the students’ work roles for payroll and XTBP.  </a:t>
            </a:r>
          </a:p>
          <a:p>
            <a:pPr marL="0" marR="0" lvl="0" indent="0" algn="l" defTabSz="914400" rtl="0" eaLnBrk="1" fontAlgn="auto" latinLnBrk="0" hangingPunct="1">
              <a:lnSpc>
                <a:spcPct val="100000"/>
              </a:lnSpc>
              <a:spcBef>
                <a:spcPts val="0"/>
              </a:spcBef>
              <a:spcAft>
                <a:spcPts val="0"/>
              </a:spcAft>
              <a:buClr>
                <a:srgbClr val="00A2FF"/>
              </a:buClr>
              <a:buSzPct val="100000"/>
              <a:buFont typeface="Calibri" panose="020F0502020204030204" pitchFamily="34" charset="0"/>
              <a:buNone/>
              <a:tabLst/>
              <a:defRPr/>
            </a:pPr>
            <a:endParaRPr kumimoji="0" lang="en-US" sz="4500" b="0" i="0" u="none" strike="noStrike" kern="1200" cap="none" spc="0" normalizeH="0" baseline="0" noProof="0" dirty="0">
              <a:ln>
                <a:noFill/>
              </a:ln>
              <a:solidFill>
                <a:schemeClr val="tx1">
                  <a:lumMod val="95000"/>
                </a:schemeClr>
              </a:solidFill>
              <a:effectLst/>
              <a:uLnTx/>
              <a:uFillTx/>
              <a:ea typeface="Calibri" panose="020F0502020204030204" pitchFamily="34" charset="0"/>
              <a:cs typeface="+mn-cs"/>
            </a:endParaRPr>
          </a:p>
          <a:p>
            <a:pPr marL="800100" marR="0" lvl="1" indent="-342900" algn="l" defTabSz="914400" rtl="0" eaLnBrk="1" fontAlgn="auto" latinLnBrk="0" hangingPunct="1">
              <a:lnSpc>
                <a:spcPct val="100000"/>
              </a:lnSpc>
              <a:spcBef>
                <a:spcPts val="0"/>
              </a:spcBef>
              <a:spcAft>
                <a:spcPts val="400"/>
              </a:spcAft>
              <a:buClrTx/>
              <a:buSzTx/>
              <a:buFont typeface="Symbol" panose="05050102010706020507" pitchFamily="18" charset="2"/>
              <a:buChar char=""/>
              <a:tabLst/>
              <a:defRPr/>
            </a:pPr>
            <a:r>
              <a:rPr kumimoji="0" lang="en-US" sz="4400" b="0" i="0" u="none" strike="noStrike" kern="1200" cap="none" spc="0" normalizeH="0" baseline="0" noProof="0" dirty="0">
                <a:ln>
                  <a:noFill/>
                </a:ln>
                <a:solidFill>
                  <a:schemeClr val="tx1">
                    <a:lumMod val="95000"/>
                  </a:schemeClr>
                </a:solidFill>
                <a:effectLst/>
                <a:uLnTx/>
                <a:uFillTx/>
                <a:ea typeface="Times New Roman" panose="02020603050405020304" pitchFamily="18" charset="0"/>
                <a:cs typeface="+mn-cs"/>
              </a:rPr>
              <a:t>If the primary work of the student is supporting the educational mission of the University, then the use of 1001 funds for tuition would be appropriate.  </a:t>
            </a:r>
          </a:p>
          <a:p>
            <a:pPr marL="457200" marR="0" lvl="1" indent="0" algn="l" defTabSz="914400" rtl="0" eaLnBrk="1" fontAlgn="auto" latinLnBrk="0" hangingPunct="1">
              <a:lnSpc>
                <a:spcPct val="100000"/>
              </a:lnSpc>
              <a:spcBef>
                <a:spcPts val="0"/>
              </a:spcBef>
              <a:spcAft>
                <a:spcPts val="400"/>
              </a:spcAft>
              <a:buClrTx/>
              <a:buSzTx/>
              <a:buFont typeface="Calibri" pitchFamily="34" charset="0"/>
              <a:buNone/>
              <a:tabLst/>
              <a:defRPr/>
            </a:pPr>
            <a:endParaRPr kumimoji="0" lang="en-US" sz="4200" b="0" i="0" u="none" strike="noStrike" kern="1200" cap="none" spc="0" normalizeH="0" baseline="0" noProof="0" dirty="0">
              <a:ln>
                <a:noFill/>
              </a:ln>
              <a:solidFill>
                <a:schemeClr val="tx1">
                  <a:lumMod val="95000"/>
                </a:schemeClr>
              </a:solidFill>
              <a:effectLst/>
              <a:uLnTx/>
              <a:uFillTx/>
              <a:ea typeface="Calibri" panose="020F0502020204030204" pitchFamily="34" charset="0"/>
              <a:cs typeface="+mn-cs"/>
            </a:endParaRPr>
          </a:p>
          <a:p>
            <a:pPr marL="800100" marR="0" lvl="1" indent="-342900" algn="l" defTabSz="914400" rtl="0" eaLnBrk="1" fontAlgn="auto" latinLnBrk="0" hangingPunct="1">
              <a:lnSpc>
                <a:spcPct val="100000"/>
              </a:lnSpc>
              <a:spcBef>
                <a:spcPts val="0"/>
              </a:spcBef>
              <a:spcAft>
                <a:spcPts val="400"/>
              </a:spcAft>
              <a:buClrTx/>
              <a:buSzTx/>
              <a:buFont typeface="Symbol" panose="05050102010706020507" pitchFamily="18" charset="2"/>
              <a:buChar char=""/>
              <a:tabLst/>
              <a:defRPr/>
            </a:pPr>
            <a:r>
              <a:rPr kumimoji="0" lang="en-US" sz="4400" b="0" i="0" u="none" strike="noStrike" kern="1200" cap="none" spc="0" normalizeH="0" baseline="0" noProof="0" dirty="0">
                <a:ln>
                  <a:noFill/>
                </a:ln>
                <a:solidFill>
                  <a:schemeClr val="tx1">
                    <a:lumMod val="95000"/>
                  </a:schemeClr>
                </a:solidFill>
                <a:effectLst/>
                <a:uLnTx/>
                <a:uFillTx/>
                <a:ea typeface="Times New Roman" panose="02020603050405020304" pitchFamily="18" charset="0"/>
                <a:cs typeface="+mn-cs"/>
              </a:rPr>
              <a:t>If the student's primary work is supporting the university’s research mission, then the use of other funds (2000, 2500, 5000, 6000) for tuition would be appropriate. </a:t>
            </a:r>
            <a:r>
              <a:rPr kumimoji="0" lang="en-US" sz="4400" b="0" i="0" u="none" strike="noStrike" kern="1200" cap="none" spc="0" normalizeH="0" baseline="0" noProof="0" dirty="0">
                <a:ln>
                  <a:noFill/>
                </a:ln>
                <a:solidFill>
                  <a:schemeClr val="tx1">
                    <a:lumMod val="95000"/>
                  </a:schemeClr>
                </a:solidFill>
                <a:effectLst/>
                <a:uLnTx/>
                <a:uFillTx/>
                <a:ea typeface="Calibri" panose="020F0502020204030204" pitchFamily="34" charset="0"/>
                <a:cs typeface="+mn-cs"/>
              </a:rPr>
              <a:t> </a:t>
            </a:r>
          </a:p>
          <a:p>
            <a:pPr marL="982980" marR="0" lvl="2" indent="-342900" algn="l" defTabSz="914400" rtl="0" eaLnBrk="1" fontAlgn="auto" latinLnBrk="0" hangingPunct="1">
              <a:lnSpc>
                <a:spcPct val="100000"/>
              </a:lnSpc>
              <a:spcBef>
                <a:spcPts val="0"/>
              </a:spcBef>
              <a:spcAft>
                <a:spcPts val="400"/>
              </a:spcAft>
              <a:buClrTx/>
              <a:buSzTx/>
              <a:buFont typeface="Symbol" panose="05050102010706020507" pitchFamily="18" charset="2"/>
              <a:buChar char=""/>
              <a:tabLst/>
              <a:defRPr/>
            </a:pPr>
            <a:r>
              <a:rPr kumimoji="0" lang="en-US" sz="3300" b="0" i="0" u="none" strike="noStrike" kern="1200" cap="none" spc="0" normalizeH="0" baseline="0" noProof="0" dirty="0">
                <a:ln>
                  <a:noFill/>
                </a:ln>
                <a:solidFill>
                  <a:schemeClr val="tx1">
                    <a:lumMod val="95000"/>
                  </a:schemeClr>
                </a:solidFill>
                <a:effectLst/>
                <a:uLnTx/>
                <a:uFillTx/>
                <a:ea typeface="Calibri" panose="020F0502020204030204" pitchFamily="34" charset="0"/>
                <a:cs typeface="+mn-cs"/>
              </a:rPr>
              <a:t>RAs payroll can be posted to a project, and the PI can cover tuition from an Activity.</a:t>
            </a:r>
          </a:p>
          <a:p>
            <a:pPr marL="800100" marR="0" lvl="1" indent="-342900" algn="l" defTabSz="914400" rtl="0" eaLnBrk="1" fontAlgn="auto" latinLnBrk="0" hangingPunct="1">
              <a:lnSpc>
                <a:spcPct val="100000"/>
              </a:lnSpc>
              <a:spcBef>
                <a:spcPts val="0"/>
              </a:spcBef>
              <a:spcAft>
                <a:spcPts val="400"/>
              </a:spcAft>
              <a:buClrTx/>
              <a:buSzTx/>
              <a:buFont typeface="Symbol" panose="05050102010706020507" pitchFamily="18" charset="2"/>
              <a:buChar char=""/>
              <a:tabLst/>
              <a:defRPr/>
            </a:pPr>
            <a:endParaRPr kumimoji="0" lang="en-US" sz="5100" b="0" i="0" u="none" strike="noStrike" kern="1200" cap="none" spc="0" normalizeH="0" baseline="0" noProof="0" dirty="0">
              <a:ln>
                <a:noFill/>
              </a:ln>
              <a:solidFill>
                <a:schemeClr val="tx1">
                  <a:lumMod val="95000"/>
                </a:schemeClr>
              </a:solidFill>
              <a:effectLst/>
              <a:uLnTx/>
              <a:uFillTx/>
              <a:ea typeface="Calibri" panose="020F0502020204030204" pitchFamily="34" charset="0"/>
              <a:cs typeface="+mn-cs"/>
            </a:endParaRPr>
          </a:p>
          <a:p>
            <a:pPr marL="800100" marR="0" lvl="1" indent="-342900" algn="l" defTabSz="914400" rtl="0" eaLnBrk="1" fontAlgn="auto" latinLnBrk="0" hangingPunct="1">
              <a:lnSpc>
                <a:spcPct val="100000"/>
              </a:lnSpc>
              <a:spcBef>
                <a:spcPts val="0"/>
              </a:spcBef>
              <a:spcAft>
                <a:spcPts val="400"/>
              </a:spcAft>
              <a:buClrTx/>
              <a:buSzTx/>
              <a:buFont typeface="Symbol" panose="05050102010706020507" pitchFamily="18" charset="2"/>
              <a:buChar char=""/>
              <a:tabLst/>
              <a:defRPr/>
            </a:pPr>
            <a:r>
              <a:rPr kumimoji="0" lang="en-US" sz="4400" b="0" i="0" u="none" strike="noStrike" kern="1200" cap="none" spc="0" normalizeH="0" baseline="0" noProof="0" dirty="0">
                <a:ln>
                  <a:noFill/>
                </a:ln>
                <a:solidFill>
                  <a:schemeClr val="tx1">
                    <a:lumMod val="95000"/>
                  </a:schemeClr>
                </a:solidFill>
                <a:effectLst/>
                <a:uLnTx/>
                <a:uFillTx/>
                <a:ea typeface="Calibri" panose="020F0502020204030204" pitchFamily="34" charset="0"/>
                <a:cs typeface="+mn-cs"/>
              </a:rPr>
              <a:t>If </a:t>
            </a:r>
            <a:r>
              <a:rPr lang="en-US" sz="4400" dirty="0">
                <a:solidFill>
                  <a:schemeClr val="tx1">
                    <a:lumMod val="95000"/>
                  </a:schemeClr>
                </a:solidFill>
                <a:ea typeface="Calibri" panose="020F0502020204030204" pitchFamily="34" charset="0"/>
              </a:rPr>
              <a:t>a student’s primary work is supporting the university’s research mission and </a:t>
            </a:r>
            <a:r>
              <a:rPr kumimoji="0" lang="en-US" sz="4400" b="0" i="0" u="none" strike="noStrike" kern="1200" cap="none" spc="0" normalizeH="0" baseline="0" noProof="0" dirty="0">
                <a:ln>
                  <a:noFill/>
                </a:ln>
                <a:solidFill>
                  <a:schemeClr val="tx1">
                    <a:lumMod val="95000"/>
                  </a:schemeClr>
                </a:solidFill>
                <a:effectLst/>
                <a:uLnTx/>
                <a:uFillTx/>
                <a:ea typeface="Calibri" panose="020F0502020204030204" pitchFamily="34" charset="0"/>
                <a:cs typeface="+mn-cs"/>
              </a:rPr>
              <a:t>you have fund 1001 for XTBP (i.e., old start-up fund), please email us at </a:t>
            </a:r>
            <a:r>
              <a:rPr kumimoji="0" lang="en-US" sz="4400" b="0" i="0" u="sng" strike="noStrike" kern="1200" cap="none" spc="0" normalizeH="0" baseline="0" noProof="0" dirty="0">
                <a:ln>
                  <a:noFill/>
                </a:ln>
                <a:solidFill>
                  <a:schemeClr val="accent6">
                    <a:lumMod val="60000"/>
                    <a:lumOff val="40000"/>
                  </a:schemeClr>
                </a:solidFill>
                <a:effectLst/>
                <a:uLnTx/>
                <a:uFillTx/>
                <a:ea typeface="Calibri" panose="020F0502020204030204" pitchFamily="34" charset="0"/>
                <a:cs typeface="+mn-cs"/>
                <a:hlinkClick r:id="rId3">
                  <a:extLst>
                    <a:ext uri="{A12FA001-AC4F-418D-AE19-62706E023703}">
                      <ahyp:hlinkClr xmlns:ahyp="http://schemas.microsoft.com/office/drawing/2018/hyperlinkcolor" val="tx"/>
                    </a:ext>
                  </a:extLst>
                </a:hlinkClick>
              </a:rPr>
              <a:t>tuitionbenefit@gradschool.utah.edu</a:t>
            </a:r>
            <a:r>
              <a:rPr kumimoji="0" lang="en-US" sz="4400" b="0" i="0" u="none" strike="noStrike" kern="1200" cap="none" spc="0" normalizeH="0" baseline="0" noProof="0" dirty="0">
                <a:ln>
                  <a:noFill/>
                </a:ln>
                <a:solidFill>
                  <a:schemeClr val="accent6">
                    <a:lumMod val="60000"/>
                    <a:lumOff val="40000"/>
                  </a:schemeClr>
                </a:solidFill>
                <a:effectLst/>
                <a:uLnTx/>
                <a:uFillTx/>
                <a:ea typeface="Calibri" panose="020F0502020204030204" pitchFamily="34" charset="0"/>
                <a:cs typeface="+mn-cs"/>
              </a:rPr>
              <a:t> </a:t>
            </a:r>
            <a:r>
              <a:rPr kumimoji="0" lang="en-US" sz="4400" b="0" i="0" u="none" strike="noStrike" kern="1200" cap="none" spc="0" normalizeH="0" baseline="0" noProof="0" dirty="0">
                <a:ln>
                  <a:noFill/>
                </a:ln>
                <a:solidFill>
                  <a:schemeClr val="tx1">
                    <a:lumMod val="95000"/>
                  </a:schemeClr>
                </a:solidFill>
                <a:effectLst/>
                <a:uLnTx/>
                <a:uFillTx/>
                <a:ea typeface="Calibri" panose="020F0502020204030204" pitchFamily="34" charset="0"/>
                <a:cs typeface="+mn-cs"/>
              </a:rPr>
              <a:t>to document and request an exception.  </a:t>
            </a:r>
          </a:p>
          <a:p>
            <a:pPr marL="457200" marR="0" lvl="1" indent="0" algn="l" defTabSz="914400" rtl="0" eaLnBrk="1" fontAlgn="auto" latinLnBrk="0" hangingPunct="1">
              <a:lnSpc>
                <a:spcPct val="100000"/>
              </a:lnSpc>
              <a:spcBef>
                <a:spcPts val="0"/>
              </a:spcBef>
              <a:spcAft>
                <a:spcPts val="400"/>
              </a:spcAft>
              <a:buClrTx/>
              <a:buSzTx/>
              <a:buNone/>
              <a:tabLst/>
              <a:defRPr/>
            </a:pPr>
            <a:endParaRPr kumimoji="0" lang="en-US" sz="3600" b="0" i="0" u="none" strike="noStrike" kern="1200" cap="none" spc="0" normalizeH="0" baseline="0" noProof="0" dirty="0">
              <a:ln>
                <a:noFill/>
              </a:ln>
              <a:solidFill>
                <a:schemeClr val="tx1">
                  <a:lumMod val="95000"/>
                </a:schemeClr>
              </a:solidFill>
              <a:effectLst/>
              <a:uLnTx/>
              <a:uFillTx/>
              <a:ea typeface="Calibri" panose="020F0502020204030204" pitchFamily="34" charset="0"/>
              <a:cs typeface="+mn-cs"/>
            </a:endParaRPr>
          </a:p>
          <a:p>
            <a:pPr marL="800100" marR="0" lvl="1" indent="-342900" algn="l" defTabSz="914400" rtl="0" eaLnBrk="1" fontAlgn="auto" latinLnBrk="0" hangingPunct="1">
              <a:lnSpc>
                <a:spcPct val="100000"/>
              </a:lnSpc>
              <a:spcBef>
                <a:spcPts val="0"/>
              </a:spcBef>
              <a:spcAft>
                <a:spcPts val="400"/>
              </a:spcAft>
              <a:buClrTx/>
              <a:buSzTx/>
              <a:buFont typeface="Symbol" panose="05050102010706020507" pitchFamily="18" charset="2"/>
              <a:buChar char=""/>
              <a:tabLst/>
              <a:defRPr/>
            </a:pPr>
            <a:r>
              <a:rPr kumimoji="0" lang="en-US" sz="4400" b="0" i="0" u="none" strike="noStrike" kern="1200" cap="none" spc="0" normalizeH="0" baseline="0" noProof="0" dirty="0">
                <a:ln>
                  <a:noFill/>
                </a:ln>
                <a:solidFill>
                  <a:schemeClr val="tx1">
                    <a:lumMod val="95000"/>
                  </a:schemeClr>
                </a:solidFill>
                <a:effectLst/>
                <a:uLnTx/>
                <a:uFillTx/>
                <a:ea typeface="Calibri" panose="020F0502020204030204" pitchFamily="34" charset="0"/>
                <a:cs typeface="+mn-cs"/>
              </a:rPr>
              <a:t>There are GRs whose primary function is to support the university’s education mission.  Please email us at </a:t>
            </a:r>
            <a:r>
              <a:rPr kumimoji="0" lang="en-US" sz="4400" b="0" i="0" u="sng" strike="noStrike" kern="1200" cap="none" spc="0" normalizeH="0" baseline="0" noProof="0" dirty="0">
                <a:ln>
                  <a:noFill/>
                </a:ln>
                <a:solidFill>
                  <a:schemeClr val="accent6">
                    <a:lumMod val="60000"/>
                    <a:lumOff val="40000"/>
                  </a:schemeClr>
                </a:solidFill>
                <a:effectLst/>
                <a:uLnTx/>
                <a:uFillTx/>
                <a:ea typeface="Calibri" panose="020F0502020204030204" pitchFamily="34" charset="0"/>
                <a:cs typeface="+mn-cs"/>
                <a:hlinkClick r:id="rId3">
                  <a:extLst>
                    <a:ext uri="{A12FA001-AC4F-418D-AE19-62706E023703}">
                      <ahyp:hlinkClr xmlns:ahyp="http://schemas.microsoft.com/office/drawing/2018/hyperlinkcolor" val="tx"/>
                    </a:ext>
                  </a:extLst>
                </a:hlinkClick>
              </a:rPr>
              <a:t>tuitionbenefit@gradschool.utah.edu</a:t>
            </a:r>
            <a:r>
              <a:rPr kumimoji="0" lang="en-US" sz="4400" b="0" i="0" u="none" strike="noStrike" kern="1200" cap="none" spc="0" normalizeH="0" baseline="0" noProof="0" dirty="0">
                <a:ln>
                  <a:noFill/>
                </a:ln>
                <a:solidFill>
                  <a:schemeClr val="accent6">
                    <a:lumMod val="60000"/>
                    <a:lumOff val="40000"/>
                  </a:schemeClr>
                </a:solidFill>
                <a:effectLst/>
                <a:uLnTx/>
                <a:uFillTx/>
                <a:ea typeface="Calibri" panose="020F0502020204030204" pitchFamily="34" charset="0"/>
                <a:cs typeface="+mn-cs"/>
              </a:rPr>
              <a:t> </a:t>
            </a:r>
            <a:r>
              <a:rPr kumimoji="0" lang="en-US" sz="4400" b="0" i="0" u="none" strike="noStrike" kern="1200" cap="none" spc="0" normalizeH="0" baseline="0" noProof="0" dirty="0">
                <a:ln>
                  <a:noFill/>
                </a:ln>
                <a:solidFill>
                  <a:schemeClr val="tx1">
                    <a:lumMod val="95000"/>
                  </a:schemeClr>
                </a:solidFill>
                <a:effectLst/>
                <a:uLnTx/>
                <a:uFillTx/>
                <a:ea typeface="Calibri" panose="020F0502020204030204" pitchFamily="34" charset="0"/>
                <a:cs typeface="+mn-cs"/>
              </a:rPr>
              <a:t>to document the exception.  </a:t>
            </a:r>
          </a:p>
          <a:p>
            <a:pPr marL="91440" marR="0" lvl="0" indent="-91440" algn="l" defTabSz="914400" rtl="0" eaLnBrk="1" fontAlgn="auto" latinLnBrk="0" hangingPunct="1">
              <a:lnSpc>
                <a:spcPct val="100000"/>
              </a:lnSpc>
              <a:spcBef>
                <a:spcPts val="1200"/>
              </a:spcBef>
              <a:spcAft>
                <a:spcPts val="200"/>
              </a:spcAft>
              <a:buClr>
                <a:srgbClr val="00A2FF"/>
              </a:buClr>
              <a:buSzPct val="100000"/>
              <a:buFont typeface="Calibri" panose="020F0502020204030204" pitchFamily="34" charset="0"/>
              <a:buChar char=" "/>
              <a:tabLst/>
              <a:defRPr/>
            </a:pPr>
            <a:endParaRPr kumimoji="0" lang="en-US" sz="2800" b="0" i="0" u="none" strike="noStrike" kern="1200" cap="none" spc="0" normalizeH="0" baseline="0" noProof="0" dirty="0">
              <a:ln>
                <a:noFill/>
              </a:ln>
              <a:solidFill>
                <a:schemeClr val="tx1">
                  <a:lumMod val="95000"/>
                </a:schemeClr>
              </a:solidFill>
              <a:effectLst/>
              <a:uLnTx/>
              <a:uFillTx/>
              <a:ea typeface="+mn-ea"/>
              <a:cs typeface="+mn-cs"/>
            </a:endParaRPr>
          </a:p>
        </p:txBody>
      </p:sp>
      <p:sp>
        <p:nvSpPr>
          <p:cNvPr id="4" name="TextBox 3">
            <a:extLst>
              <a:ext uri="{FF2B5EF4-FFF2-40B4-BE49-F238E27FC236}">
                <a16:creationId xmlns:a16="http://schemas.microsoft.com/office/drawing/2014/main" id="{DEB9D63D-C422-2F7A-5D55-F181526E8D47}"/>
              </a:ext>
            </a:extLst>
          </p:cNvPr>
          <p:cNvSpPr txBox="1"/>
          <p:nvPr/>
        </p:nvSpPr>
        <p:spPr>
          <a:xfrm>
            <a:off x="241300" y="1143000"/>
            <a:ext cx="12522200" cy="923330"/>
          </a:xfrm>
          <a:prstGeom prst="rect">
            <a:avLst/>
          </a:prstGeom>
          <a:noFill/>
        </p:spPr>
        <p:txBody>
          <a:bodyPr wrap="square" rtlCol="0">
            <a:spAutoFit/>
          </a:bodyPr>
          <a:lstStyle/>
          <a:p>
            <a:r>
              <a:rPr lang="en-US" sz="5400" dirty="0"/>
              <a:t>XTBP – 1001 Funds and GR Job Codes</a:t>
            </a:r>
          </a:p>
        </p:txBody>
      </p:sp>
    </p:spTree>
    <p:extLst>
      <p:ext uri="{BB962C8B-B14F-4D97-AF65-F5344CB8AC3E}">
        <p14:creationId xmlns:p14="http://schemas.microsoft.com/office/powerpoint/2010/main" val="23778006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65182F-CD2A-853D-C7F7-F85165AB76F7}"/>
              </a:ext>
            </a:extLst>
          </p:cNvPr>
          <p:cNvSpPr txBox="1">
            <a:spLocks/>
          </p:cNvSpPr>
          <p:nvPr/>
        </p:nvSpPr>
        <p:spPr>
          <a:xfrm>
            <a:off x="194129" y="1365250"/>
            <a:ext cx="11217275" cy="1205042"/>
          </a:xfrm>
          <a:prstGeom prst="rect">
            <a:avLst/>
          </a:prstGeom>
        </p:spPr>
        <p:txBody>
          <a:bodyPr/>
          <a:lstStyle>
            <a:lvl1pPr algn="ctr" rtl="0" eaLnBrk="0" fontAlgn="base" hangingPunct="0">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eaLnBrk="0" fontAlgn="base" hangingPunct="0">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a:lstStyle>
          <a:p>
            <a:pPr algn="l"/>
            <a:r>
              <a:rPr lang="en-US" sz="5400" dirty="0"/>
              <a:t>XTBP – Sponsored Projects</a:t>
            </a:r>
          </a:p>
        </p:txBody>
      </p:sp>
      <p:sp>
        <p:nvSpPr>
          <p:cNvPr id="2" name="TextBox 1">
            <a:extLst>
              <a:ext uri="{FF2B5EF4-FFF2-40B4-BE49-F238E27FC236}">
                <a16:creationId xmlns:a16="http://schemas.microsoft.com/office/drawing/2014/main" id="{3620A3E1-A094-B3CE-B862-02966AAF1556}"/>
              </a:ext>
            </a:extLst>
          </p:cNvPr>
          <p:cNvSpPr txBox="1"/>
          <p:nvPr/>
        </p:nvSpPr>
        <p:spPr>
          <a:xfrm>
            <a:off x="406400" y="2743200"/>
            <a:ext cx="11125200" cy="6432530"/>
          </a:xfrm>
          <a:prstGeom prst="rect">
            <a:avLst/>
          </a:prstGeom>
          <a:noFill/>
        </p:spPr>
        <p:txBody>
          <a:bodyPr wrap="square" rtlCol="0">
            <a:spAutoFit/>
          </a:bodyPr>
          <a:lstStyle/>
          <a:p>
            <a:pPr marL="571500" indent="-571500">
              <a:buFont typeface="Arial" panose="020B0604020202020204" pitchFamily="34" charset="0"/>
              <a:buChar char="•"/>
            </a:pPr>
            <a:r>
              <a:rPr lang="en-US" sz="2800" dirty="0"/>
              <a:t>The project MUST have a tuition waiver budget (6660B)</a:t>
            </a:r>
          </a:p>
          <a:p>
            <a:pPr marL="1028700" lvl="1" indent="-571500">
              <a:buFont typeface="Arial" panose="020B0604020202020204" pitchFamily="34" charset="0"/>
              <a:buChar char="•"/>
            </a:pPr>
            <a:r>
              <a:rPr lang="en-US" sz="2400" dirty="0"/>
              <a:t>Tuition is considered a restricted allowable cost</a:t>
            </a:r>
          </a:p>
          <a:p>
            <a:pPr marL="1028700" lvl="1" indent="-571500">
              <a:buFont typeface="Arial" panose="020B0604020202020204" pitchFamily="34" charset="0"/>
              <a:buChar char="•"/>
            </a:pPr>
            <a:r>
              <a:rPr lang="en-US" sz="2400" dirty="0"/>
              <a:t>GCA requires a budget for tuition, so they know the PI/Dept has coordinated with the sponsor on approving tuition as an allowable expense on the project.</a:t>
            </a:r>
          </a:p>
          <a:p>
            <a:pPr marL="1028700" lvl="1" indent="-571500">
              <a:buFont typeface="Arial" panose="020B0604020202020204" pitchFamily="34" charset="0"/>
              <a:buChar char="•"/>
            </a:pPr>
            <a:endParaRPr lang="en-US" sz="2800" dirty="0"/>
          </a:p>
          <a:p>
            <a:pPr marL="571500" indent="-571500">
              <a:buFont typeface="Arial" panose="020B0604020202020204" pitchFamily="34" charset="0"/>
              <a:buChar char="•"/>
            </a:pPr>
            <a:r>
              <a:rPr lang="en-US" sz="2800" dirty="0"/>
              <a:t>Payroll and Tuition Allocation</a:t>
            </a:r>
          </a:p>
          <a:p>
            <a:pPr marL="571500" indent="-571500">
              <a:buFont typeface="Arial" panose="020B0604020202020204" pitchFamily="34" charset="0"/>
              <a:buChar char="•"/>
            </a:pPr>
            <a:endParaRPr lang="en-US" sz="2800" dirty="0"/>
          </a:p>
          <a:p>
            <a:pPr marL="571500" indent="-571500">
              <a:buFont typeface="Arial" panose="020B0604020202020204" pitchFamily="34" charset="0"/>
              <a:buChar char="•"/>
            </a:pPr>
            <a:r>
              <a:rPr lang="en-US" sz="2800" dirty="0"/>
              <a:t>	% of student’s effort on a project = % of student’s tuition 	remission charged to that project</a:t>
            </a:r>
          </a:p>
          <a:p>
            <a:pPr marL="1028700" lvl="1" indent="-571500">
              <a:buFont typeface="Arial" panose="020B0604020202020204" pitchFamily="34" charset="0"/>
              <a:buChar char="•"/>
            </a:pPr>
            <a:endParaRPr lang="en-US" sz="2800" dirty="0">
              <a:effectLst/>
              <a:latin typeface="+mn-lt"/>
              <a:ea typeface="Calibri" panose="020F0502020204030204" pitchFamily="34" charset="0"/>
              <a:cs typeface="Times New Roman" panose="02020603050405020304" pitchFamily="18" charset="0"/>
            </a:endParaRPr>
          </a:p>
          <a:p>
            <a:pPr marL="1028700" lvl="1" indent="-571500">
              <a:buFont typeface="Arial" panose="020B0604020202020204" pitchFamily="34" charset="0"/>
              <a:buChar char="•"/>
            </a:pPr>
            <a:r>
              <a:rPr lang="en-US" sz="2400" dirty="0">
                <a:effectLst/>
                <a:latin typeface="+mn-lt"/>
                <a:ea typeface="Calibri" panose="020F0502020204030204" pitchFamily="34" charset="0"/>
                <a:cs typeface="Times New Roman" panose="02020603050405020304" pitchFamily="18" charset="0"/>
              </a:rPr>
              <a:t>If 100% of a student’s payroll (effort) is being charged to a sponsored award, we will allocate 100% of the student’s TB.</a:t>
            </a:r>
          </a:p>
          <a:p>
            <a:pPr marL="1028700" lvl="1" indent="-571500">
              <a:buFont typeface="Arial" panose="020B0604020202020204" pitchFamily="34" charset="0"/>
              <a:buChar char="•"/>
            </a:pPr>
            <a:r>
              <a:rPr lang="en-US" sz="2400" dirty="0">
                <a:latin typeface="+mn-lt"/>
                <a:ea typeface="Calibri" panose="020F0502020204030204" pitchFamily="34" charset="0"/>
                <a:cs typeface="Times New Roman" panose="02020603050405020304" pitchFamily="18" charset="0"/>
              </a:rPr>
              <a:t>If 75% of a student’s payroll (effort) is being charged to a sponsored award and 25% to an activity, we will allocation the tuition as a 75% / 25% split of the students TB.</a:t>
            </a:r>
            <a:endParaRPr lang="en-US" sz="2800" dirty="0"/>
          </a:p>
        </p:txBody>
      </p:sp>
    </p:spTree>
    <p:extLst>
      <p:ext uri="{BB962C8B-B14F-4D97-AF65-F5344CB8AC3E}">
        <p14:creationId xmlns:p14="http://schemas.microsoft.com/office/powerpoint/2010/main" val="2340432956"/>
      </p:ext>
    </p:extLst>
  </p:cSld>
  <p:clrMapOvr>
    <a:masterClrMapping/>
  </p:clrMapOvr>
  <p:transition/>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itle &amp; Bullets - Right">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itle, Bullets &amp; Photo">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 Center">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hoto - Horizontal">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hoto - Vertical">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hoto - Vertical Reflection">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itle - Top">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lank">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itle &amp; Bullets - Left">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itle &amp; Bullets - 2 Column">
  <a:themeElements>
    <a:clrScheme name="">
      <a:dk1>
        <a:srgbClr val="00000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gradFill rotWithShape="0">
          <a:gsLst>
            <a:gs pos="0">
              <a:srgbClr val="074EB3">
                <a:alpha val="84999"/>
              </a:srgbClr>
            </a:gs>
            <a:gs pos="100000">
              <a:srgbClr val="0B3280">
                <a:alpha val="84999"/>
              </a:srgbClr>
            </a:gs>
          </a:gsLst>
          <a:lin ang="5400000" scaled="1"/>
        </a:gradFill>
        <a:ln>
          <a:noFill/>
        </a:ln>
        <a:effectLst/>
        <a:extLst>
          <a:ext uri="{91240B29-F687-4F45-9708-019B960494DF}">
            <a14:hiddenLine xmlns:a14="http://schemas.microsoft.com/office/drawing/2010/main" w="12700" cap="flat" cmpd="sng" algn="ctr">
              <a:solidFill>
                <a:srgbClr val="2F3946">
                  <a:alpha val="84999"/>
                </a:srgbClr>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159973</TotalTime>
  <Pages>0</Pages>
  <Words>2163</Words>
  <Characters>0</Characters>
  <Application>Microsoft Office PowerPoint</Application>
  <PresentationFormat>Custom</PresentationFormat>
  <Lines>0</Lines>
  <Paragraphs>206</Paragraphs>
  <Slides>17</Slides>
  <Notes>15</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17</vt:i4>
      </vt:variant>
    </vt:vector>
  </HeadingPairs>
  <TitlesOfParts>
    <vt:vector size="34" baseType="lpstr">
      <vt:lpstr>Arial</vt:lpstr>
      <vt:lpstr>Calibri</vt:lpstr>
      <vt:lpstr>Gill Sans</vt:lpstr>
      <vt:lpstr>Symbol</vt:lpstr>
      <vt:lpstr>Verdana</vt:lpstr>
      <vt:lpstr>Wingdings</vt:lpstr>
      <vt:lpstr>Title &amp; Subtitle</vt:lpstr>
      <vt:lpstr>Title - Center</vt:lpstr>
      <vt:lpstr>Photo - Horizontal</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Tuition Benefit Program Extended Tuition Benefits (XTBP) Overview</vt:lpstr>
      <vt:lpstr>Extended Tuition Benefit Program (XTBP)</vt:lpstr>
      <vt:lpstr>Extended Tuition Benefit Program (XTBP)</vt:lpstr>
      <vt:lpstr>PowerPoint Presentation</vt:lpstr>
      <vt:lpstr>XTBP Does Not Cover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XTBP – When to use xTBP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Tuition Benefit Program Department Coordinator Refresh Session</dc:title>
  <dc:subject/>
  <dc:creator>jehlers</dc:creator>
  <cp:keywords/>
  <dc:description/>
  <cp:lastModifiedBy>Jennifer Ehlers</cp:lastModifiedBy>
  <cp:revision>222</cp:revision>
  <cp:lastPrinted>2022-02-23T01:50:32Z</cp:lastPrinted>
  <dcterms:modified xsi:type="dcterms:W3CDTF">2022-05-24T20:02:26Z</dcterms:modified>
</cp:coreProperties>
</file>